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C_43CD221B.xml" ContentType="application/vnd.ms-powerpoint.comments+xml"/>
  <Override PartName="/ppt/comments/modernComment_13F_9E72F13C.xml" ContentType="application/vnd.ms-powerpoint.comments+xml"/>
  <Override PartName="/ppt/notesSlides/notesSlide2.xml" ContentType="application/vnd.openxmlformats-officedocument.presentationml.notesSlide+xml"/>
  <Override PartName="/ppt/comments/modernComment_132_2C2036C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4" r:id="rId5"/>
    <p:sldId id="316" r:id="rId6"/>
    <p:sldId id="319" r:id="rId7"/>
    <p:sldId id="320" r:id="rId8"/>
    <p:sldId id="321" r:id="rId9"/>
    <p:sldId id="322" r:id="rId10"/>
    <p:sldId id="303" r:id="rId11"/>
    <p:sldId id="306" r:id="rId12"/>
    <p:sldId id="315"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6A63EA-3D23-4CF8-BFFC-F730282CF631}">
          <p14:sldIdLst>
            <p14:sldId id="284"/>
            <p14:sldId id="316"/>
            <p14:sldId id="319"/>
            <p14:sldId id="320"/>
            <p14:sldId id="321"/>
            <p14:sldId id="322"/>
            <p14:sldId id="303"/>
          </p14:sldIdLst>
        </p14:section>
        <p14:section name="December Safety Moment" id="{16D40696-3F2B-4FB3-833E-F0B60A565595}">
          <p14:sldIdLst>
            <p14:sldId id="306"/>
            <p14:sldId id="315"/>
            <p14:sldId id="3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4E6025-FD19-E705-AD64-10FFFB2EE4F9}" name="Daniel Roberts" initials="DR" userId="S::daniel100169@hpinc.com::2af6bfd7-fff9-40d3-a20b-94aedaa60eec" providerId="AD"/>
  <p188:author id="{A6642058-9044-3782-814C-C909608C4070}" name="Micah Backlund" initials="MB" userId="S::mbacklun@hpinc.com::f6764d13-80a9-4ef0-b41e-4bf6cf3f5778" providerId="AD"/>
  <p188:author id="{5C32F978-F83C-2C52-D1FC-387A9746B5F9}" name="Jordan Montoya" initials="JM" userId="S::jordan37793@hpinc.com::b292f196-fbb9-45ff-a1f0-f695d5e7c3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4FB"/>
    <a:srgbClr val="03B2E2"/>
    <a:srgbClr val="F3E803"/>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43BE7-2DCF-91EF-3A1D-AF249F0F1A23}" v="47" dt="2024-11-11T20:57:56.488"/>
    <p1510:client id="{F0ABBE63-EAF7-DD73-B575-AC060BEF2F00}" v="393" dt="2024-11-11T21:09:57.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32_2C2036CE.xml><?xml version="1.0" encoding="utf-8"?>
<p188:cmLst xmlns:a="http://schemas.openxmlformats.org/drawingml/2006/main" xmlns:r="http://schemas.openxmlformats.org/officeDocument/2006/relationships" xmlns:p188="http://schemas.microsoft.com/office/powerpoint/2018/8/main">
  <p188:cm id="{70EE9178-ECA1-4E27-879C-3D67D97484BD}" authorId="{A6642058-9044-3782-814C-C909608C4070}" status="resolved" created="2024-11-11T20:57:03.129">
    <ac:txMkLst xmlns:ac="http://schemas.microsoft.com/office/drawing/2013/main/command">
      <pc:docMk xmlns:pc="http://schemas.microsoft.com/office/powerpoint/2013/main/command"/>
      <pc:sldMk xmlns:pc="http://schemas.microsoft.com/office/powerpoint/2013/main/command" cId="740308686" sldId="306"/>
      <ac:spMk id="13" creationId="{D0D63977-8314-6A0F-9115-5B016D203412}"/>
      <ac:txMk cp="264" len="130">
        <ac:context len="905" hash="3128738280"/>
      </ac:txMk>
    </ac:txMkLst>
    <p188:pos x="4091835" y="1304794"/>
    <p188:txBody>
      <a:bodyPr/>
      <a:lstStyle/>
      <a:p>
        <a:r>
          <a:rPr lang="en-US"/>
          <a:t>Should probably add, to avoid having strangers meeting you at your home.</a:t>
        </a:r>
      </a:p>
    </p188:txBody>
    <p188:extLst>
      <p:ext xmlns:p="http://schemas.openxmlformats.org/presentationml/2006/main" uri="{57CB4572-C831-44C2-8A1C-0ADB6CCDFE69}">
        <p223:reactions xmlns:p223="http://schemas.microsoft.com/office/powerpoint/2022/03/main">
          <p223:rxn type="👍">
            <p223:instance time="2024-11-11T21:07:23.157" authorId="{5C32F978-F83C-2C52-D1FC-387A9746B5F9}"/>
          </p223:rxn>
        </p223:reactions>
      </p:ext>
    </p188:extLst>
  </p188:cm>
</p188:cmLst>
</file>

<file path=ppt/comments/modernComment_13C_43CD221B.xml><?xml version="1.0" encoding="utf-8"?>
<p188:cmLst xmlns:a="http://schemas.openxmlformats.org/drawingml/2006/main" xmlns:r="http://schemas.openxmlformats.org/officeDocument/2006/relationships" xmlns:p188="http://schemas.microsoft.com/office/powerpoint/2018/8/main">
  <p188:cm id="{CF036547-81A2-49F0-B872-915A1166648D}" authorId="{A6642058-9044-3782-814C-C909608C4070}" status="resolved" created="2024-11-11T20:49:39.764" complete="100000">
    <ac:deMkLst xmlns:ac="http://schemas.microsoft.com/office/drawing/2013/main/command">
      <pc:docMk xmlns:pc="http://schemas.microsoft.com/office/powerpoint/2013/main/command"/>
      <pc:sldMk xmlns:pc="http://schemas.microsoft.com/office/powerpoint/2013/main/command" cId="1137517083" sldId="316"/>
      <ac:spMk id="3" creationId="{CB0FCCDF-F5E9-ACEF-4616-4F4BE0831B76}"/>
    </ac:deMkLst>
    <p188:txBody>
      <a:bodyPr/>
      <a:lstStyle/>
      <a:p>
        <a:r>
          <a:rPr lang="en-US"/>
          <a:t>There are 2 different sized fonts in these 2 paragraphs.</a:t>
        </a:r>
      </a:p>
    </p188:txBody>
    <p188:extLst>
      <p:ext xmlns:p="http://schemas.openxmlformats.org/presentationml/2006/main" uri="{57CB4572-C831-44C2-8A1C-0ADB6CCDFE69}">
        <p223:reactions xmlns:p223="http://schemas.microsoft.com/office/powerpoint/2022/03/main">
          <p223:rxn type="👍">
            <p223:instance time="2024-11-11T20:59:11.998" authorId="{5C32F978-F83C-2C52-D1FC-387A9746B5F9}"/>
          </p223:rxn>
        </p223:reactions>
      </p:ext>
    </p188:extLst>
  </p188:cm>
</p188:cmLst>
</file>

<file path=ppt/comments/modernComment_13F_9E72F13C.xml><?xml version="1.0" encoding="utf-8"?>
<p188:cmLst xmlns:a="http://schemas.openxmlformats.org/drawingml/2006/main" xmlns:r="http://schemas.openxmlformats.org/officeDocument/2006/relationships" xmlns:p188="http://schemas.microsoft.com/office/powerpoint/2018/8/main">
  <p188:cm id="{34BE6AF5-406E-4984-90B3-D0A2A5DABF94}" authorId="{A6642058-9044-3782-814C-C909608C4070}" status="resolved" created="2024-11-11T20:53:34.831" complete="100000">
    <ac:deMkLst xmlns:ac="http://schemas.microsoft.com/office/drawing/2013/main/command">
      <pc:docMk xmlns:pc="http://schemas.microsoft.com/office/powerpoint/2013/main/command"/>
      <pc:sldMk xmlns:pc="http://schemas.microsoft.com/office/powerpoint/2013/main/command" cId="2658332988" sldId="319"/>
      <ac:spMk id="2" creationId="{B04AD871-21A6-2174-4FEE-751DB3ED0AF4}"/>
    </ac:deMkLst>
    <p188:txBody>
      <a:bodyPr/>
      <a:lstStyle/>
      <a:p>
        <a:r>
          <a:rPr lang="en-US"/>
          <a:t>we should add the following.  Falls are also the most common cause of household injuries and is the 2nd most common cause of fatal accidents at the home.</a:t>
        </a:r>
      </a:p>
    </p188:txBody>
    <p188:extLst>
      <p:ext xmlns:p="http://schemas.openxmlformats.org/presentationml/2006/main" uri="{57CB4572-C831-44C2-8A1C-0ADB6CCDFE69}">
        <p223:reactions xmlns:p223="http://schemas.microsoft.com/office/powerpoint/2022/03/main">
          <p223:rxn type="👍">
            <p223:instance time="2024-11-11T21:00:30.376" authorId="{5C32F978-F83C-2C52-D1FC-387A9746B5F9}"/>
          </p223:rxn>
        </p223:reactions>
      </p:ext>
    </p188:extLst>
  </p188:cm>
  <p188:cm id="{1C7505AC-24C7-44C8-9827-2FCB1DEF20FA}" authorId="{A6642058-9044-3782-814C-C909608C4070}" status="resolved" created="2024-11-11T20:55:26.738" complete="100000">
    <ac:txMkLst xmlns:ac="http://schemas.microsoft.com/office/drawing/2013/main/command">
      <pc:docMk xmlns:pc="http://schemas.microsoft.com/office/powerpoint/2013/main/command"/>
      <pc:sldMk xmlns:pc="http://schemas.microsoft.com/office/powerpoint/2013/main/command" cId="2658332988" sldId="319"/>
      <ac:spMk id="8" creationId="{1BD8EFA0-6EB3-4631-820A-4C8523ABDA53}"/>
      <ac:txMk cp="0" len="38">
        <ac:context len="958" hash="1197266841"/>
      </ac:txMk>
    </ac:txMkLst>
    <p188:pos x="2432136" y="991643"/>
    <p188:txBody>
      <a:bodyPr/>
      <a:lstStyle/>
      <a:p>
        <a:r>
          <a:rPr lang="en-US"/>
          <a:t>Im not sure how many of our people have harnesses at the house or have anchor points.  Maybe we should replace this with a couple of Ladder Safety points?</a:t>
        </a:r>
      </a:p>
    </p188:txBody>
    <p188:extLst>
      <p:ext xmlns:p="http://schemas.openxmlformats.org/presentationml/2006/main" uri="{57CB4572-C831-44C2-8A1C-0ADB6CCDFE69}">
        <p223:reactions xmlns:p223="http://schemas.microsoft.com/office/powerpoint/2022/03/main">
          <p223:rxn type="👍">
            <p223:instance time="2024-11-11T21:01:30.894" authorId="{5C32F978-F83C-2C52-D1FC-387A9746B5F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5AE9A-8A23-4B07-99AA-A6AFF392ABD5}"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9C7E3-73B9-4E09-BF46-F3BA0B57D2A0}" type="slidenum">
              <a:rPr lang="en-US" smtClean="0"/>
              <a:t>‹#›</a:t>
            </a:fld>
            <a:endParaRPr lang="en-US"/>
          </a:p>
        </p:txBody>
      </p:sp>
    </p:spTree>
    <p:extLst>
      <p:ext uri="{BB962C8B-B14F-4D97-AF65-F5344CB8AC3E}">
        <p14:creationId xmlns:p14="http://schemas.microsoft.com/office/powerpoint/2010/main" val="31866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894ED-7556-4D99-8EA6-E2AD39325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9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894ED-7556-4D99-8EA6-E2AD393258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800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ebina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Product Name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Webinar Date</a:t>
            </a:r>
          </a:p>
        </p:txBody>
      </p:sp>
      <p:pic>
        <p:nvPicPr>
          <p:cNvPr id="10" name="Graphic 9">
            <a:extLst>
              <a:ext uri="{FF2B5EF4-FFF2-40B4-BE49-F238E27FC236}">
                <a16:creationId xmlns:a16="http://schemas.microsoft.com/office/drawing/2014/main" id="{41824743-03CC-47FB-9385-B77923C8F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09058" y="574304"/>
            <a:ext cx="2640012" cy="1741975"/>
          </a:xfrm>
          <a:prstGeom prst="rect">
            <a:avLst/>
          </a:prstGeom>
        </p:spPr>
      </p:pic>
      <p:sp>
        <p:nvSpPr>
          <p:cNvPr id="9" name="Text Placeholder 14">
            <a:extLst>
              <a:ext uri="{FF2B5EF4-FFF2-40B4-BE49-F238E27FC236}">
                <a16:creationId xmlns:a16="http://schemas.microsoft.com/office/drawing/2014/main" id="{3EBB9FB6-E6A8-48BE-BA54-41C75498EDB4}"/>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Tree>
    <p:extLst>
      <p:ext uri="{BB962C8B-B14F-4D97-AF65-F5344CB8AC3E}">
        <p14:creationId xmlns:p14="http://schemas.microsoft.com/office/powerpoint/2010/main" val="1546161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9">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73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D650C6-CC67-437D-A0D8-51F9A534EC2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r="-4"/>
          <a:stretch/>
        </p:blipFill>
        <p:spPr>
          <a:xfrm>
            <a:off x="6560891" y="0"/>
            <a:ext cx="5164257" cy="6873808"/>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3307319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73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person, outdoor, wearing&#10;&#10;Description automatically generated">
            <a:extLst>
              <a:ext uri="{FF2B5EF4-FFF2-40B4-BE49-F238E27FC236}">
                <a16:creationId xmlns:a16="http://schemas.microsoft.com/office/drawing/2014/main" id="{D0C18D11-10C5-407F-B902-D072D3BBC5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60890" y="0"/>
            <a:ext cx="5164256" cy="6873808"/>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2449255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pic>
        <p:nvPicPr>
          <p:cNvPr id="3" name="Picture 2" descr="A picture containing person, person, headdress, helmet&#10;&#10;Description automatically generated">
            <a:extLst>
              <a:ext uri="{FF2B5EF4-FFF2-40B4-BE49-F238E27FC236}">
                <a16:creationId xmlns:a16="http://schemas.microsoft.com/office/drawing/2014/main" id="{20D8950B-41DB-4DFF-93D5-90D26E6C1F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5"/>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272189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9FACBD-5352-422F-A86F-E0B19E64A73E}"/>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0237D-B779-4A39-93F2-AC2C2A013F95}"/>
              </a:ext>
            </a:extLst>
          </p:cNvPr>
          <p:cNvSpPr/>
          <p:nvPr userDrawn="1"/>
        </p:nvSpPr>
        <p:spPr>
          <a:xfrm>
            <a:off x="6560892" y="-1"/>
            <a:ext cx="5631107"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54957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1" y="3429000"/>
            <a:ext cx="5495719" cy="1525588"/>
          </a:xfrm>
          <a:prstGeom prst="rect">
            <a:avLst/>
          </a:prstGeom>
        </p:spPr>
        <p:txBody>
          <a:bodyPr anchor="b"/>
          <a:lstStyle>
            <a:lvl1pPr>
              <a:lnSpc>
                <a:spcPct val="80000"/>
              </a:lnSpc>
              <a:spcBef>
                <a:spcPts val="0"/>
              </a:spcBef>
              <a:defRPr sz="5400" b="1">
                <a:solidFill>
                  <a:schemeClr val="accent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1" y="5161723"/>
            <a:ext cx="5495719"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20" y="5812842"/>
            <a:ext cx="5495720" cy="1025179"/>
          </a:xfrm>
          <a:prstGeom prst="rect">
            <a:avLst/>
          </a:prstGeom>
        </p:spPr>
        <p:txBody>
          <a:bodyPr anchor="t"/>
          <a:lstStyle>
            <a:lvl1pPr>
              <a:lnSpc>
                <a:spcPct val="80000"/>
              </a:lnSpc>
              <a:spcBef>
                <a:spcPts val="0"/>
              </a:spcBef>
              <a:defRPr sz="1200" b="0">
                <a:solidFill>
                  <a:schemeClr val="accent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pic>
        <p:nvPicPr>
          <p:cNvPr id="4" name="Picture 3">
            <a:extLst>
              <a:ext uri="{FF2B5EF4-FFF2-40B4-BE49-F238E27FC236}">
                <a16:creationId xmlns:a16="http://schemas.microsoft.com/office/drawing/2014/main" id="{F78B5B7B-AD79-4AFD-A8A0-BAE3AB31D3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59050" y="3452878"/>
            <a:ext cx="5166092" cy="3392723"/>
          </a:xfrm>
          <a:prstGeom prst="rect">
            <a:avLst/>
          </a:prstGeom>
        </p:spPr>
      </p:pic>
      <p:pic>
        <p:nvPicPr>
          <p:cNvPr id="6" name="Picture 5" descr="Two people sitting together&#10;&#10;Description automatically generated with low confidence">
            <a:extLst>
              <a:ext uri="{FF2B5EF4-FFF2-40B4-BE49-F238E27FC236}">
                <a16:creationId xmlns:a16="http://schemas.microsoft.com/office/drawing/2014/main" id="{12161718-BAC3-4D03-B162-AC8B12F408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6559051" y="0"/>
            <a:ext cx="5166089" cy="3540426"/>
          </a:xfrm>
          <a:prstGeom prst="rect">
            <a:avLst/>
          </a:prstGeom>
        </p:spPr>
      </p:pic>
    </p:spTree>
    <p:extLst>
      <p:ext uri="{BB962C8B-B14F-4D97-AF65-F5344CB8AC3E}">
        <p14:creationId xmlns:p14="http://schemas.microsoft.com/office/powerpoint/2010/main" val="4143160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ection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9" name="Graphic 18">
            <a:extLst>
              <a:ext uri="{FF2B5EF4-FFF2-40B4-BE49-F238E27FC236}">
                <a16:creationId xmlns:a16="http://schemas.microsoft.com/office/drawing/2014/main" id="{5CDF8336-513C-4370-AF8C-ABB4AE77E3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6586" y="3657599"/>
            <a:ext cx="3476514" cy="3200401"/>
          </a:xfrm>
          <a:prstGeom prst="rect">
            <a:avLst/>
          </a:prstGeom>
        </p:spPr>
      </p:pic>
    </p:spTree>
    <p:extLst>
      <p:ext uri="{BB962C8B-B14F-4D97-AF65-F5344CB8AC3E}">
        <p14:creationId xmlns:p14="http://schemas.microsoft.com/office/powerpoint/2010/main" val="3781131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ection Slide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1" y="3520248"/>
            <a:ext cx="749663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
        <p:nvSpPr>
          <p:cNvPr id="10" name="Text Placeholder 14">
            <a:extLst>
              <a:ext uri="{FF2B5EF4-FFF2-40B4-BE49-F238E27FC236}">
                <a16:creationId xmlns:a16="http://schemas.microsoft.com/office/drawing/2014/main" id="{2C17CA97-71C7-4058-8D2A-739536BA2683}"/>
              </a:ext>
            </a:extLst>
          </p:cNvPr>
          <p:cNvSpPr>
            <a:spLocks noGrp="1"/>
          </p:cNvSpPr>
          <p:nvPr>
            <p:ph type="body" sz="quarter" idx="13" hasCustomPrompt="1"/>
          </p:nvPr>
        </p:nvSpPr>
        <p:spPr>
          <a:xfrm>
            <a:off x="165100" y="4615466"/>
            <a:ext cx="12182475" cy="2837203"/>
          </a:xfrm>
          <a:prstGeom prst="rect">
            <a:avLst/>
          </a:prstGeom>
        </p:spPr>
        <p:txBody>
          <a:bodyPr anchor="b"/>
          <a:lstStyle>
            <a:lvl1pPr algn="r">
              <a:lnSpc>
                <a:spcPct val="80000"/>
              </a:lnSpc>
              <a:spcBef>
                <a:spcPts val="0"/>
              </a:spcBef>
              <a:defRPr sz="16600" b="1">
                <a:solidFill>
                  <a:schemeClr val="bg2">
                    <a:lumMod val="40000"/>
                    <a:lumOff val="60000"/>
                  </a:schemeClr>
                </a:solidFill>
                <a:latin typeface="Arial Black" panose="020B0A04020102020204" pitchFamily="34" charset="0"/>
              </a:defRPr>
            </a:lvl1pPr>
          </a:lstStyle>
          <a:p>
            <a:pPr lvl="0"/>
            <a:r>
              <a:rPr lang="en-US"/>
              <a:t>Sec. # </a:t>
            </a:r>
          </a:p>
        </p:txBody>
      </p:sp>
    </p:spTree>
    <p:extLst>
      <p:ext uri="{BB962C8B-B14F-4D97-AF65-F5344CB8AC3E}">
        <p14:creationId xmlns:p14="http://schemas.microsoft.com/office/powerpoint/2010/main" val="3289140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amp; Conten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AA862C-3D16-4C4D-B228-5788D3C82631}"/>
              </a:ext>
            </a:extLst>
          </p:cNvPr>
          <p:cNvSpPr>
            <a:spLocks noGrp="1"/>
          </p:cNvSpPr>
          <p:nvPr>
            <p:ph type="body" sz="quarter" idx="10" hasCustomPrompt="1"/>
          </p:nvPr>
        </p:nvSpPr>
        <p:spPr>
          <a:xfrm>
            <a:off x="265609" y="1152525"/>
            <a:ext cx="11660777"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cxnSp>
        <p:nvCxnSpPr>
          <p:cNvPr id="6" name="Straight Connector 5">
            <a:extLst>
              <a:ext uri="{FF2B5EF4-FFF2-40B4-BE49-F238E27FC236}">
                <a16:creationId xmlns:a16="http://schemas.microsoft.com/office/drawing/2014/main" id="{7932EE5F-69C6-4CB8-8629-5FAE4A3EA9E2}"/>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C2408643-5108-4821-81FC-385BAED4B7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9" name="Content Placeholder 2">
            <a:extLst>
              <a:ext uri="{FF2B5EF4-FFF2-40B4-BE49-F238E27FC236}">
                <a16:creationId xmlns:a16="http://schemas.microsoft.com/office/drawing/2014/main" id="{5A38D3D7-52B9-4ACE-B5DC-EB1BBFD18659}"/>
              </a:ext>
            </a:extLst>
          </p:cNvPr>
          <p:cNvSpPr>
            <a:spLocks noGrp="1"/>
          </p:cNvSpPr>
          <p:nvPr>
            <p:ph idx="11"/>
          </p:nvPr>
        </p:nvSpPr>
        <p:spPr>
          <a:xfrm>
            <a:off x="265610" y="1781003"/>
            <a:ext cx="11660777"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256EC59C-7BA0-4B5C-9ADA-92EF50A74F3E}"/>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265904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amp; Content 2">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ECCCA6D-7D78-4459-B541-AB9AF1332E4D}"/>
              </a:ext>
            </a:extLst>
          </p:cNvPr>
          <p:cNvSpPr>
            <a:spLocks noGrp="1"/>
          </p:cNvSpPr>
          <p:nvPr>
            <p:ph idx="1"/>
          </p:nvPr>
        </p:nvSpPr>
        <p:spPr>
          <a:xfrm>
            <a:off x="26561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44FE81F6-2D3F-4EA6-8579-58D09C35B22E}"/>
              </a:ext>
            </a:extLst>
          </p:cNvPr>
          <p:cNvSpPr>
            <a:spLocks noGrp="1"/>
          </p:cNvSpPr>
          <p:nvPr>
            <p:ph idx="14"/>
          </p:nvPr>
        </p:nvSpPr>
        <p:spPr>
          <a:xfrm>
            <a:off x="615424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11E5B06B-17DB-4DFF-AD49-AAC79B9F2716}"/>
              </a:ext>
            </a:extLst>
          </p:cNvPr>
          <p:cNvSpPr>
            <a:spLocks noGrp="1"/>
          </p:cNvSpPr>
          <p:nvPr>
            <p:ph type="body" sz="quarter" idx="10" hasCustomPrompt="1"/>
          </p:nvPr>
        </p:nvSpPr>
        <p:spPr>
          <a:xfrm>
            <a:off x="265610"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19" name="Text Placeholder 4">
            <a:extLst>
              <a:ext uri="{FF2B5EF4-FFF2-40B4-BE49-F238E27FC236}">
                <a16:creationId xmlns:a16="http://schemas.microsoft.com/office/drawing/2014/main" id="{F14A5DC2-4294-42F2-9295-4F4C6155880C}"/>
              </a:ext>
            </a:extLst>
          </p:cNvPr>
          <p:cNvSpPr>
            <a:spLocks noGrp="1"/>
          </p:cNvSpPr>
          <p:nvPr>
            <p:ph type="body" sz="quarter" idx="15" hasCustomPrompt="1"/>
          </p:nvPr>
        </p:nvSpPr>
        <p:spPr>
          <a:xfrm>
            <a:off x="6154241"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cxnSp>
        <p:nvCxnSpPr>
          <p:cNvPr id="20" name="Straight Connector 19">
            <a:extLst>
              <a:ext uri="{FF2B5EF4-FFF2-40B4-BE49-F238E27FC236}">
                <a16:creationId xmlns:a16="http://schemas.microsoft.com/office/drawing/2014/main" id="{76DB0B6D-A9E0-4DEC-A5C9-69E370B871E5}"/>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text, sign, clipart&#10;&#10;Description automatically generated">
            <a:extLst>
              <a:ext uri="{FF2B5EF4-FFF2-40B4-BE49-F238E27FC236}">
                <a16:creationId xmlns:a16="http://schemas.microsoft.com/office/drawing/2014/main" id="{5A849967-3528-4802-AE4C-16A058937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2" name="Title 1">
            <a:extLst>
              <a:ext uri="{FF2B5EF4-FFF2-40B4-BE49-F238E27FC236}">
                <a16:creationId xmlns:a16="http://schemas.microsoft.com/office/drawing/2014/main" id="{4C447111-3A78-462F-B27F-F4089164E2FF}"/>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549314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AEDEA9A-54D6-421E-BE9F-E7B54F8A7DF8}"/>
              </a:ext>
            </a:extLst>
          </p:cNvPr>
          <p:cNvSpPr>
            <a:spLocks noGrp="1"/>
          </p:cNvSpPr>
          <p:nvPr>
            <p:ph idx="1"/>
          </p:nvPr>
        </p:nvSpPr>
        <p:spPr>
          <a:xfrm>
            <a:off x="265610" y="1152525"/>
            <a:ext cx="11660777"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3D14FC62-E63F-4D7E-B8E2-0EB1B088EE6A}"/>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sign, clipart&#10;&#10;Description automatically generated">
            <a:extLst>
              <a:ext uri="{FF2B5EF4-FFF2-40B4-BE49-F238E27FC236}">
                <a16:creationId xmlns:a16="http://schemas.microsoft.com/office/drawing/2014/main" id="{9861A7DA-2085-410E-897C-A26BA2CF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16" name="Title 1">
            <a:extLst>
              <a:ext uri="{FF2B5EF4-FFF2-40B4-BE49-F238E27FC236}">
                <a16:creationId xmlns:a16="http://schemas.microsoft.com/office/drawing/2014/main" id="{98F8771B-E436-4924-890C-19937589D501}"/>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126205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254BE80-04AF-4531-9381-83363EC74F29}"/>
              </a:ext>
            </a:extLst>
          </p:cNvPr>
          <p:cNvSpPr>
            <a:spLocks noGrp="1"/>
          </p:cNvSpPr>
          <p:nvPr>
            <p:ph idx="12"/>
          </p:nvPr>
        </p:nvSpPr>
        <p:spPr>
          <a:xfrm>
            <a:off x="265610" y="1152525"/>
            <a:ext cx="5772149"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4BB616A9-51B2-4F11-8EA2-C49C8F122B7D}"/>
              </a:ext>
            </a:extLst>
          </p:cNvPr>
          <p:cNvSpPr>
            <a:spLocks noGrp="1"/>
          </p:cNvSpPr>
          <p:nvPr>
            <p:ph idx="13"/>
          </p:nvPr>
        </p:nvSpPr>
        <p:spPr>
          <a:xfrm>
            <a:off x="6154240" y="1152525"/>
            <a:ext cx="5772149" cy="5305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BB1BF519-08DB-4541-BDD9-633A5E2D225C}"/>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text, sign, clipart&#10;&#10;Description automatically generated">
            <a:extLst>
              <a:ext uri="{FF2B5EF4-FFF2-40B4-BE49-F238E27FC236}">
                <a16:creationId xmlns:a16="http://schemas.microsoft.com/office/drawing/2014/main" id="{D18ECEF8-B3DA-4338-97B7-E49437E36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18" name="Title 1">
            <a:extLst>
              <a:ext uri="{FF2B5EF4-FFF2-40B4-BE49-F238E27FC236}">
                <a16:creationId xmlns:a16="http://schemas.microsoft.com/office/drawing/2014/main" id="{FC699271-6B66-4F20-8080-C919F4A840C9}"/>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1356637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iagram, engineering drawing&#10;&#10;Description automatically generated">
            <a:extLst>
              <a:ext uri="{FF2B5EF4-FFF2-40B4-BE49-F238E27FC236}">
                <a16:creationId xmlns:a16="http://schemas.microsoft.com/office/drawing/2014/main" id="{C93BA2A2-AF54-47D5-9886-63D43C65C0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2971" y="12396"/>
            <a:ext cx="10189029" cy="6833207"/>
          </a:xfrm>
          <a:prstGeom prst="rect">
            <a:avLst/>
          </a:prstGeom>
        </p:spPr>
      </p:pic>
      <p:sp>
        <p:nvSpPr>
          <p:cNvPr id="23" name="Rectangle 22">
            <a:extLst>
              <a:ext uri="{FF2B5EF4-FFF2-40B4-BE49-F238E27FC236}">
                <a16:creationId xmlns:a16="http://schemas.microsoft.com/office/drawing/2014/main" id="{83107A8D-4123-40B1-8DB7-51BD7D309009}"/>
              </a:ext>
            </a:extLst>
          </p:cNvPr>
          <p:cNvSpPr/>
          <p:nvPr userDrawn="1"/>
        </p:nvSpPr>
        <p:spPr>
          <a:xfrm rot="16200000">
            <a:off x="3600220" y="-1733785"/>
            <a:ext cx="6857997" cy="10325562"/>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Tree>
    <p:extLst>
      <p:ext uri="{BB962C8B-B14F-4D97-AF65-F5344CB8AC3E}">
        <p14:creationId xmlns:p14="http://schemas.microsoft.com/office/powerpoint/2010/main" val="2648297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amp; Content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ECCCA6D-7D78-4459-B541-AB9AF1332E4D}"/>
              </a:ext>
            </a:extLst>
          </p:cNvPr>
          <p:cNvSpPr>
            <a:spLocks noGrp="1"/>
          </p:cNvSpPr>
          <p:nvPr>
            <p:ph idx="1"/>
          </p:nvPr>
        </p:nvSpPr>
        <p:spPr>
          <a:xfrm>
            <a:off x="26561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11E5B06B-17DB-4DFF-AD49-AAC79B9F2716}"/>
              </a:ext>
            </a:extLst>
          </p:cNvPr>
          <p:cNvSpPr>
            <a:spLocks noGrp="1"/>
          </p:cNvSpPr>
          <p:nvPr>
            <p:ph type="body" sz="quarter" idx="10" hasCustomPrompt="1"/>
          </p:nvPr>
        </p:nvSpPr>
        <p:spPr>
          <a:xfrm>
            <a:off x="265610"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9" name="Rectangle 8">
            <a:extLst>
              <a:ext uri="{FF2B5EF4-FFF2-40B4-BE49-F238E27FC236}">
                <a16:creationId xmlns:a16="http://schemas.microsoft.com/office/drawing/2014/main" id="{A8AB7F94-8BC3-4B7E-92EB-A732125F88A5}"/>
              </a:ext>
            </a:extLst>
          </p:cNvPr>
          <p:cNvSpPr/>
          <p:nvPr userDrawn="1"/>
        </p:nvSpPr>
        <p:spPr>
          <a:xfrm>
            <a:off x="6381248" y="1152525"/>
            <a:ext cx="5545141" cy="522658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9522101-E45A-4B90-B0C9-AC48A50C7E0C}"/>
              </a:ext>
            </a:extLst>
          </p:cNvPr>
          <p:cNvCxnSpPr/>
          <p:nvPr userDrawn="1"/>
        </p:nvCxnSpPr>
        <p:spPr>
          <a:xfrm>
            <a:off x="6757041" y="1609822"/>
            <a:ext cx="0" cy="2278743"/>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894958E-A0BB-4BBC-B961-C4A27AD17DD1}"/>
              </a:ext>
            </a:extLst>
          </p:cNvPr>
          <p:cNvSpPr>
            <a:spLocks noGrp="1"/>
          </p:cNvSpPr>
          <p:nvPr>
            <p:ph idx="16" hasCustomPrompt="1"/>
          </p:nvPr>
        </p:nvSpPr>
        <p:spPr>
          <a:xfrm>
            <a:off x="7004637" y="1600297"/>
            <a:ext cx="4502928" cy="4331043"/>
          </a:xfrm>
          <a:prstGeom prst="rect">
            <a:avLst/>
          </a:prstGeom>
        </p:spPr>
        <p:txBody>
          <a:bodyPr anchor="ctr"/>
          <a:lstStyle>
            <a:lvl1pPr>
              <a:defRPr sz="3600">
                <a:solidFill>
                  <a:schemeClr val="accent2"/>
                </a:solidFill>
                <a:latin typeface="Arial Black" panose="020B0A04020102020204" pitchFamily="34" charset="0"/>
              </a:defRPr>
            </a:lvl1pPr>
          </a:lstStyle>
          <a:p>
            <a:pPr lvl="0"/>
            <a:r>
              <a:rPr lang="en-US"/>
              <a:t>Infographic, Photo, Chart, Callout, Quote</a:t>
            </a:r>
          </a:p>
        </p:txBody>
      </p:sp>
      <p:cxnSp>
        <p:nvCxnSpPr>
          <p:cNvPr id="16" name="Straight Connector 15">
            <a:extLst>
              <a:ext uri="{FF2B5EF4-FFF2-40B4-BE49-F238E27FC236}">
                <a16:creationId xmlns:a16="http://schemas.microsoft.com/office/drawing/2014/main" id="{DEA8A377-32A6-4CE6-A0A1-8EA9B8730176}"/>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 clipart&#10;&#10;Description automatically generated">
            <a:extLst>
              <a:ext uri="{FF2B5EF4-FFF2-40B4-BE49-F238E27FC236}">
                <a16:creationId xmlns:a16="http://schemas.microsoft.com/office/drawing/2014/main" id="{6E203128-AFEE-4691-91EB-D0FFD5AA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1" name="Title 1">
            <a:extLst>
              <a:ext uri="{FF2B5EF4-FFF2-40B4-BE49-F238E27FC236}">
                <a16:creationId xmlns:a16="http://schemas.microsoft.com/office/drawing/2014/main" id="{6EF49A2B-E05F-431D-B3CB-6B6032658430}"/>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1161324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amp; Content Lef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4FE81F6-2D3F-4EA6-8579-58D09C35B22E}"/>
              </a:ext>
            </a:extLst>
          </p:cNvPr>
          <p:cNvSpPr>
            <a:spLocks noGrp="1"/>
          </p:cNvSpPr>
          <p:nvPr>
            <p:ph idx="14"/>
          </p:nvPr>
        </p:nvSpPr>
        <p:spPr>
          <a:xfrm>
            <a:off x="6154241" y="1781003"/>
            <a:ext cx="5772148" cy="46769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F14A5DC2-4294-42F2-9295-4F4C6155880C}"/>
              </a:ext>
            </a:extLst>
          </p:cNvPr>
          <p:cNvSpPr>
            <a:spLocks noGrp="1"/>
          </p:cNvSpPr>
          <p:nvPr>
            <p:ph type="body" sz="quarter" idx="15" hasCustomPrompt="1"/>
          </p:nvPr>
        </p:nvSpPr>
        <p:spPr>
          <a:xfrm>
            <a:off x="6154241" y="1152525"/>
            <a:ext cx="5772148"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9" name="Rectangle 8">
            <a:extLst>
              <a:ext uri="{FF2B5EF4-FFF2-40B4-BE49-F238E27FC236}">
                <a16:creationId xmlns:a16="http://schemas.microsoft.com/office/drawing/2014/main" id="{9D678D50-B344-43D9-9C80-F89AB66AAA5D}"/>
              </a:ext>
            </a:extLst>
          </p:cNvPr>
          <p:cNvSpPr/>
          <p:nvPr userDrawn="1"/>
        </p:nvSpPr>
        <p:spPr>
          <a:xfrm>
            <a:off x="265611" y="1152525"/>
            <a:ext cx="5545141" cy="522658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B97C685-952A-4453-B8F6-FF0EFEB88C9F}"/>
              </a:ext>
            </a:extLst>
          </p:cNvPr>
          <p:cNvCxnSpPr/>
          <p:nvPr userDrawn="1"/>
        </p:nvCxnSpPr>
        <p:spPr>
          <a:xfrm>
            <a:off x="641404" y="1609822"/>
            <a:ext cx="0" cy="2278743"/>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9AB93DD-D2A3-44F7-90B4-5B1251613C04}"/>
              </a:ext>
            </a:extLst>
          </p:cNvPr>
          <p:cNvSpPr>
            <a:spLocks noGrp="1"/>
          </p:cNvSpPr>
          <p:nvPr>
            <p:ph idx="16" hasCustomPrompt="1"/>
          </p:nvPr>
        </p:nvSpPr>
        <p:spPr>
          <a:xfrm>
            <a:off x="889000" y="1600297"/>
            <a:ext cx="4502928" cy="4331043"/>
          </a:xfrm>
          <a:prstGeom prst="rect">
            <a:avLst/>
          </a:prstGeom>
        </p:spPr>
        <p:txBody>
          <a:bodyPr anchor="ctr"/>
          <a:lstStyle>
            <a:lvl1pPr>
              <a:defRPr sz="3600">
                <a:solidFill>
                  <a:schemeClr val="accent2"/>
                </a:solidFill>
                <a:latin typeface="Arial Black" panose="020B0A04020102020204" pitchFamily="34" charset="0"/>
              </a:defRPr>
            </a:lvl1pPr>
          </a:lstStyle>
          <a:p>
            <a:pPr lvl="0"/>
            <a:r>
              <a:rPr lang="en-US"/>
              <a:t>Infographic, Photo, Chart, Callout, Quote</a:t>
            </a:r>
          </a:p>
        </p:txBody>
      </p:sp>
      <p:cxnSp>
        <p:nvCxnSpPr>
          <p:cNvPr id="21" name="Straight Connector 20">
            <a:extLst>
              <a:ext uri="{FF2B5EF4-FFF2-40B4-BE49-F238E27FC236}">
                <a16:creationId xmlns:a16="http://schemas.microsoft.com/office/drawing/2014/main" id="{B8942E14-CF36-4EBB-BD7B-AFCEC08159DB}"/>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sign, clipart&#10;&#10;Description automatically generated">
            <a:extLst>
              <a:ext uri="{FF2B5EF4-FFF2-40B4-BE49-F238E27FC236}">
                <a16:creationId xmlns:a16="http://schemas.microsoft.com/office/drawing/2014/main" id="{4C0B0497-4830-4D05-864E-65FFA6617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
        <p:nvSpPr>
          <p:cNvPr id="23" name="Title 1">
            <a:extLst>
              <a:ext uri="{FF2B5EF4-FFF2-40B4-BE49-F238E27FC236}">
                <a16:creationId xmlns:a16="http://schemas.microsoft.com/office/drawing/2014/main" id="{F65A2E44-0033-450C-B05C-8DD9423AD652}"/>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spTree>
    <p:extLst>
      <p:ext uri="{BB962C8B-B14F-4D97-AF65-F5344CB8AC3E}">
        <p14:creationId xmlns:p14="http://schemas.microsoft.com/office/powerpoint/2010/main" val="3131968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Blan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38FB572-2E49-4E95-BC7A-F5E10246A785}"/>
              </a:ext>
            </a:extLst>
          </p:cNvPr>
          <p:cNvSpPr>
            <a:spLocks noGrp="1"/>
          </p:cNvSpPr>
          <p:nvPr>
            <p:ph type="title" hasCustomPrompt="1"/>
          </p:nvPr>
        </p:nvSpPr>
        <p:spPr>
          <a:xfrm>
            <a:off x="265612" y="313983"/>
            <a:ext cx="10611938" cy="604028"/>
          </a:xfrm>
          <a:prstGeom prst="rect">
            <a:avLst/>
          </a:prstGeom>
        </p:spPr>
        <p:txBody>
          <a:bodyPr anchor="b"/>
          <a:lstStyle>
            <a:lvl1pPr>
              <a:lnSpc>
                <a:spcPct val="90000"/>
              </a:lnSpc>
              <a:defRPr>
                <a:solidFill>
                  <a:schemeClr val="accent2"/>
                </a:solidFill>
                <a:latin typeface="+mj-lt"/>
              </a:defRPr>
            </a:lvl1pPr>
          </a:lstStyle>
          <a:p>
            <a:r>
              <a:rPr lang="en-US"/>
              <a:t>Page header here</a:t>
            </a:r>
          </a:p>
        </p:txBody>
      </p:sp>
      <p:cxnSp>
        <p:nvCxnSpPr>
          <p:cNvPr id="12" name="Straight Connector 11">
            <a:extLst>
              <a:ext uri="{FF2B5EF4-FFF2-40B4-BE49-F238E27FC236}">
                <a16:creationId xmlns:a16="http://schemas.microsoft.com/office/drawing/2014/main" id="{CB9F6FBE-0509-4FB5-A1D4-452D32343A84}"/>
              </a:ext>
            </a:extLst>
          </p:cNvPr>
          <p:cNvCxnSpPr>
            <a:cxnSpLocks/>
          </p:cNvCxnSpPr>
          <p:nvPr userDrawn="1"/>
        </p:nvCxnSpPr>
        <p:spPr>
          <a:xfrm>
            <a:off x="265611" y="999953"/>
            <a:ext cx="11660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sign, clipart&#10;&#10;Description automatically generated">
            <a:extLst>
              <a:ext uri="{FF2B5EF4-FFF2-40B4-BE49-F238E27FC236}">
                <a16:creationId xmlns:a16="http://schemas.microsoft.com/office/drawing/2014/main" id="{3DEDB2C4-7800-4352-A7DB-D9B6F9E56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403" y="258629"/>
            <a:ext cx="756333" cy="528172"/>
          </a:xfrm>
          <a:prstGeom prst="rect">
            <a:avLst/>
          </a:prstGeom>
        </p:spPr>
      </p:pic>
    </p:spTree>
    <p:extLst>
      <p:ext uri="{BB962C8B-B14F-4D97-AF65-F5344CB8AC3E}">
        <p14:creationId xmlns:p14="http://schemas.microsoft.com/office/powerpoint/2010/main" val="439230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742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fety Mom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DAF614-27D1-4E7C-9A05-4EF5654DF785}"/>
              </a:ext>
            </a:extLst>
          </p:cNvPr>
          <p:cNvGrpSpPr/>
          <p:nvPr userDrawn="1"/>
        </p:nvGrpSpPr>
        <p:grpSpPr>
          <a:xfrm>
            <a:off x="0" y="3350094"/>
            <a:ext cx="2782388" cy="3094814"/>
            <a:chOff x="1" y="2039314"/>
            <a:chExt cx="4957713" cy="4160321"/>
          </a:xfrm>
        </p:grpSpPr>
        <p:sp>
          <p:nvSpPr>
            <p:cNvPr id="4" name="Freeform: Shape 3">
              <a:extLst>
                <a:ext uri="{FF2B5EF4-FFF2-40B4-BE49-F238E27FC236}">
                  <a16:creationId xmlns:a16="http://schemas.microsoft.com/office/drawing/2014/main" id="{12A952B3-0333-4838-A605-686F0C0B2022}"/>
                </a:ext>
              </a:extLst>
            </p:cNvPr>
            <p:cNvSpPr/>
            <p:nvPr/>
          </p:nvSpPr>
          <p:spPr>
            <a:xfrm flipH="1">
              <a:off x="1" y="2039314"/>
              <a:ext cx="1454695" cy="4160321"/>
            </a:xfrm>
            <a:custGeom>
              <a:avLst/>
              <a:gdLst>
                <a:gd name="connsiteX0" fmla="*/ 1454695 w 1454695"/>
                <a:gd name="connsiteY0" fmla="*/ 0 h 4160321"/>
                <a:gd name="connsiteX1" fmla="*/ 0 w 1454695"/>
                <a:gd name="connsiteY1" fmla="*/ 2080161 h 4160321"/>
                <a:gd name="connsiteX2" fmla="*/ 1454695 w 1454695"/>
                <a:gd name="connsiteY2" fmla="*/ 4160321 h 4160321"/>
                <a:gd name="connsiteX3" fmla="*/ 1454695 w 1454695"/>
                <a:gd name="connsiteY3" fmla="*/ 2080161 h 4160321"/>
              </a:gdLst>
              <a:ahLst/>
              <a:cxnLst>
                <a:cxn ang="0">
                  <a:pos x="connsiteX0" y="connsiteY0"/>
                </a:cxn>
                <a:cxn ang="0">
                  <a:pos x="connsiteX1" y="connsiteY1"/>
                </a:cxn>
                <a:cxn ang="0">
                  <a:pos x="connsiteX2" y="connsiteY2"/>
                </a:cxn>
                <a:cxn ang="0">
                  <a:pos x="connsiteX3" y="connsiteY3"/>
                </a:cxn>
              </a:cxnLst>
              <a:rect l="l" t="t" r="r" b="b"/>
              <a:pathLst>
                <a:path w="1454695" h="4160321">
                  <a:moveTo>
                    <a:pt x="1454695" y="0"/>
                  </a:moveTo>
                  <a:lnTo>
                    <a:pt x="0" y="2080161"/>
                  </a:lnTo>
                  <a:lnTo>
                    <a:pt x="1454695" y="4160321"/>
                  </a:lnTo>
                  <a:lnTo>
                    <a:pt x="1454695" y="2080161"/>
                  </a:lnTo>
                  <a:close/>
                </a:path>
              </a:pathLst>
            </a:cu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rrow: Chevron 4">
              <a:extLst>
                <a:ext uri="{FF2B5EF4-FFF2-40B4-BE49-F238E27FC236}">
                  <a16:creationId xmlns:a16="http://schemas.microsoft.com/office/drawing/2014/main" id="{D15A2DDE-CCF3-4FAF-A9CA-B74857FCA53F}"/>
                </a:ext>
              </a:extLst>
            </p:cNvPr>
            <p:cNvSpPr/>
            <p:nvPr/>
          </p:nvSpPr>
          <p:spPr>
            <a:xfrm>
              <a:off x="296814" y="2039314"/>
              <a:ext cx="2909390" cy="4160321"/>
            </a:xfrm>
            <a:prstGeom prst="chevron">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CF38C945-F03D-4CFB-88C8-7B1BA4EB7E45}"/>
                </a:ext>
              </a:extLst>
            </p:cNvPr>
            <p:cNvSpPr/>
            <p:nvPr/>
          </p:nvSpPr>
          <p:spPr>
            <a:xfrm>
              <a:off x="2048324" y="2039314"/>
              <a:ext cx="2909390" cy="4160321"/>
            </a:xfrm>
            <a:prstGeom prst="chevron">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1F4814F2-6AD7-409F-8393-1DC73C66D44E}"/>
              </a:ext>
            </a:extLst>
          </p:cNvPr>
          <p:cNvSpPr txBox="1"/>
          <p:nvPr userDrawn="1"/>
        </p:nvSpPr>
        <p:spPr>
          <a:xfrm>
            <a:off x="170361" y="6584542"/>
            <a:ext cx="2782389" cy="166600"/>
          </a:xfrm>
          <a:prstGeom prst="rect">
            <a:avLst/>
          </a:prstGeom>
          <a:noFill/>
        </p:spPr>
        <p:txBody>
          <a:bodyPr wrap="square" rtlCol="0" anchor="b">
            <a:noAutofit/>
          </a:bodyPr>
          <a:lstStyle/>
          <a:p>
            <a:r>
              <a:rPr lang="en-US" sz="800">
                <a:solidFill>
                  <a:schemeClr val="tx1"/>
                </a:solidFill>
                <a:latin typeface="+mn-lt"/>
              </a:rPr>
              <a:t>© 2023 Helmerich &amp; Payne, Inc.  All Rights Reserved.</a:t>
            </a:r>
          </a:p>
        </p:txBody>
      </p:sp>
      <p:sp>
        <p:nvSpPr>
          <p:cNvPr id="11" name="TextBox 10">
            <a:extLst>
              <a:ext uri="{FF2B5EF4-FFF2-40B4-BE49-F238E27FC236}">
                <a16:creationId xmlns:a16="http://schemas.microsoft.com/office/drawing/2014/main" id="{37846141-D672-40BC-9D51-E3630F895772}"/>
              </a:ext>
            </a:extLst>
          </p:cNvPr>
          <p:cNvSpPr txBox="1"/>
          <p:nvPr userDrawn="1"/>
        </p:nvSpPr>
        <p:spPr>
          <a:xfrm>
            <a:off x="11049000" y="6584542"/>
            <a:ext cx="972637" cy="166600"/>
          </a:xfrm>
          <a:prstGeom prst="rect">
            <a:avLst/>
          </a:prstGeom>
          <a:noFill/>
        </p:spPr>
        <p:txBody>
          <a:bodyPr wrap="square" rtlCol="0" anchor="b">
            <a:noAutofit/>
          </a:bodyPr>
          <a:lstStyle/>
          <a:p>
            <a:pPr algn="r"/>
            <a:fld id="{952AE03F-5069-4EFA-9017-73035B002D74}" type="slidenum">
              <a:rPr lang="en-US" sz="800" smtClean="0">
                <a:solidFill>
                  <a:schemeClr val="tx1"/>
                </a:solidFill>
                <a:latin typeface="+mn-lt"/>
              </a:rPr>
              <a:pPr algn="r"/>
              <a:t>‹#›</a:t>
            </a:fld>
            <a:endParaRPr lang="en-US" sz="800">
              <a:solidFill>
                <a:schemeClr val="tx1"/>
              </a:solidFill>
              <a:latin typeface="+mn-lt"/>
            </a:endParaRPr>
          </a:p>
        </p:txBody>
      </p:sp>
      <p:pic>
        <p:nvPicPr>
          <p:cNvPr id="12" name="Picture 11" descr="A picture containing text, sign, clipart&#10;&#10;Description automatically generated">
            <a:extLst>
              <a:ext uri="{FF2B5EF4-FFF2-40B4-BE49-F238E27FC236}">
                <a16:creationId xmlns:a16="http://schemas.microsoft.com/office/drawing/2014/main" id="{DD8F47F2-BDFA-4AC2-801F-7294E4DCE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306" y="369143"/>
            <a:ext cx="1175877" cy="821154"/>
          </a:xfrm>
          <a:prstGeom prst="rect">
            <a:avLst/>
          </a:prstGeom>
        </p:spPr>
      </p:pic>
      <p:grpSp>
        <p:nvGrpSpPr>
          <p:cNvPr id="52" name="Group 51">
            <a:extLst>
              <a:ext uri="{FF2B5EF4-FFF2-40B4-BE49-F238E27FC236}">
                <a16:creationId xmlns:a16="http://schemas.microsoft.com/office/drawing/2014/main" id="{08A4B6E2-428B-43B1-B790-A1369773DC16}"/>
              </a:ext>
            </a:extLst>
          </p:cNvPr>
          <p:cNvGrpSpPr/>
          <p:nvPr userDrawn="1"/>
        </p:nvGrpSpPr>
        <p:grpSpPr>
          <a:xfrm>
            <a:off x="1922436" y="509090"/>
            <a:ext cx="3710448" cy="549606"/>
            <a:chOff x="1970612" y="455870"/>
            <a:chExt cx="4358544" cy="645604"/>
          </a:xfrm>
        </p:grpSpPr>
        <p:sp>
          <p:nvSpPr>
            <p:cNvPr id="50" name="Freeform: Shape 49">
              <a:extLst>
                <a:ext uri="{FF2B5EF4-FFF2-40B4-BE49-F238E27FC236}">
                  <a16:creationId xmlns:a16="http://schemas.microsoft.com/office/drawing/2014/main" id="{30408398-8BFA-4EFA-914E-0F3C39F6272A}"/>
                </a:ext>
              </a:extLst>
            </p:cNvPr>
            <p:cNvSpPr/>
            <p:nvPr/>
          </p:nvSpPr>
          <p:spPr>
            <a:xfrm>
              <a:off x="1970612" y="455870"/>
              <a:ext cx="1926812" cy="645509"/>
            </a:xfrm>
            <a:custGeom>
              <a:avLst/>
              <a:gdLst>
                <a:gd name="connsiteX0" fmla="*/ 184690 w 1926812"/>
                <a:gd name="connsiteY0" fmla="*/ 284226 h 645509"/>
                <a:gd name="connsiteX1" fmla="*/ 97727 w 1926812"/>
                <a:gd name="connsiteY1" fmla="*/ 149733 h 645509"/>
                <a:gd name="connsiteX2" fmla="*/ 147923 w 1926812"/>
                <a:gd name="connsiteY2" fmla="*/ 89630 h 645509"/>
                <a:gd name="connsiteX3" fmla="*/ 197263 w 1926812"/>
                <a:gd name="connsiteY3" fmla="*/ 151543 h 645509"/>
                <a:gd name="connsiteX4" fmla="*/ 197263 w 1926812"/>
                <a:gd name="connsiteY4" fmla="*/ 183833 h 645509"/>
                <a:gd name="connsiteX5" fmla="*/ 290513 w 1926812"/>
                <a:gd name="connsiteY5" fmla="*/ 183833 h 645509"/>
                <a:gd name="connsiteX6" fmla="*/ 290513 w 1926812"/>
                <a:gd name="connsiteY6" fmla="*/ 157829 h 645509"/>
                <a:gd name="connsiteX7" fmla="*/ 147066 w 1926812"/>
                <a:gd name="connsiteY7" fmla="*/ 0 h 645509"/>
                <a:gd name="connsiteX8" fmla="*/ 0 w 1926812"/>
                <a:gd name="connsiteY8" fmla="*/ 156019 h 645509"/>
                <a:gd name="connsiteX9" fmla="*/ 110300 w 1926812"/>
                <a:gd name="connsiteY9" fmla="*/ 352330 h 645509"/>
                <a:gd name="connsiteX10" fmla="*/ 196406 w 1926812"/>
                <a:gd name="connsiteY10" fmla="*/ 493109 h 645509"/>
                <a:gd name="connsiteX11" fmla="*/ 144399 w 1926812"/>
                <a:gd name="connsiteY11" fmla="*/ 555879 h 645509"/>
                <a:gd name="connsiteX12" fmla="*/ 93250 w 1926812"/>
                <a:gd name="connsiteY12" fmla="*/ 494919 h 645509"/>
                <a:gd name="connsiteX13" fmla="*/ 93250 w 1926812"/>
                <a:gd name="connsiteY13" fmla="*/ 451866 h 645509"/>
                <a:gd name="connsiteX14" fmla="*/ 0 w 1926812"/>
                <a:gd name="connsiteY14" fmla="*/ 451866 h 645509"/>
                <a:gd name="connsiteX15" fmla="*/ 0 w 1926812"/>
                <a:gd name="connsiteY15" fmla="*/ 487680 h 645509"/>
                <a:gd name="connsiteX16" fmla="*/ 145256 w 1926812"/>
                <a:gd name="connsiteY16" fmla="*/ 645509 h 645509"/>
                <a:gd name="connsiteX17" fmla="*/ 294132 w 1926812"/>
                <a:gd name="connsiteY17" fmla="*/ 485870 h 645509"/>
                <a:gd name="connsiteX18" fmla="*/ 184785 w 1926812"/>
                <a:gd name="connsiteY18" fmla="*/ 284131 h 645509"/>
                <a:gd name="connsiteX19" fmla="*/ 412433 w 1926812"/>
                <a:gd name="connsiteY19" fmla="*/ 8954 h 645509"/>
                <a:gd name="connsiteX20" fmla="*/ 310229 w 1926812"/>
                <a:gd name="connsiteY20" fmla="*/ 636556 h 645509"/>
                <a:gd name="connsiteX21" fmla="*/ 401669 w 1926812"/>
                <a:gd name="connsiteY21" fmla="*/ 636556 h 645509"/>
                <a:gd name="connsiteX22" fmla="*/ 418719 w 1926812"/>
                <a:gd name="connsiteY22" fmla="*/ 513683 h 645509"/>
                <a:gd name="connsiteX23" fmla="*/ 532543 w 1926812"/>
                <a:gd name="connsiteY23" fmla="*/ 513683 h 645509"/>
                <a:gd name="connsiteX24" fmla="*/ 549593 w 1926812"/>
                <a:gd name="connsiteY24" fmla="*/ 636556 h 645509"/>
                <a:gd name="connsiteX25" fmla="*/ 648176 w 1926812"/>
                <a:gd name="connsiteY25" fmla="*/ 636556 h 645509"/>
                <a:gd name="connsiteX26" fmla="*/ 546068 w 1926812"/>
                <a:gd name="connsiteY26" fmla="*/ 8954 h 645509"/>
                <a:gd name="connsiteX27" fmla="*/ 412433 w 1926812"/>
                <a:gd name="connsiteY27" fmla="*/ 8954 h 645509"/>
                <a:gd name="connsiteX28" fmla="*/ 431292 w 1926812"/>
                <a:gd name="connsiteY28" fmla="*/ 428530 h 645509"/>
                <a:gd name="connsiteX29" fmla="*/ 475202 w 1926812"/>
                <a:gd name="connsiteY29" fmla="*/ 112014 h 645509"/>
                <a:gd name="connsiteX30" fmla="*/ 520065 w 1926812"/>
                <a:gd name="connsiteY30" fmla="*/ 428530 h 645509"/>
                <a:gd name="connsiteX31" fmla="*/ 431292 w 1926812"/>
                <a:gd name="connsiteY31" fmla="*/ 428530 h 645509"/>
                <a:gd name="connsiteX32" fmla="*/ 1272254 w 1926812"/>
                <a:gd name="connsiteY32" fmla="*/ 98584 h 645509"/>
                <a:gd name="connsiteX33" fmla="*/ 1375410 w 1926812"/>
                <a:gd name="connsiteY33" fmla="*/ 98584 h 645509"/>
                <a:gd name="connsiteX34" fmla="*/ 1375410 w 1926812"/>
                <a:gd name="connsiteY34" fmla="*/ 636556 h 645509"/>
                <a:gd name="connsiteX35" fmla="*/ 1473994 w 1926812"/>
                <a:gd name="connsiteY35" fmla="*/ 636556 h 645509"/>
                <a:gd name="connsiteX36" fmla="*/ 1473994 w 1926812"/>
                <a:gd name="connsiteY36" fmla="*/ 98584 h 645509"/>
                <a:gd name="connsiteX37" fmla="*/ 1577150 w 1926812"/>
                <a:gd name="connsiteY37" fmla="*/ 98584 h 645509"/>
                <a:gd name="connsiteX38" fmla="*/ 1577150 w 1926812"/>
                <a:gd name="connsiteY38" fmla="*/ 8954 h 645509"/>
                <a:gd name="connsiteX39" fmla="*/ 1272350 w 1926812"/>
                <a:gd name="connsiteY39" fmla="*/ 8954 h 645509"/>
                <a:gd name="connsiteX40" fmla="*/ 1272350 w 1926812"/>
                <a:gd name="connsiteY40" fmla="*/ 98584 h 645509"/>
                <a:gd name="connsiteX41" fmla="*/ 685895 w 1926812"/>
                <a:gd name="connsiteY41" fmla="*/ 636556 h 645509"/>
                <a:gd name="connsiteX42" fmla="*/ 784479 w 1926812"/>
                <a:gd name="connsiteY42" fmla="*/ 636556 h 645509"/>
                <a:gd name="connsiteX43" fmla="*/ 784479 w 1926812"/>
                <a:gd name="connsiteY43" fmla="*/ 363093 h 645509"/>
                <a:gd name="connsiteX44" fmla="*/ 911828 w 1926812"/>
                <a:gd name="connsiteY44" fmla="*/ 363093 h 645509"/>
                <a:gd name="connsiteX45" fmla="*/ 911828 w 1926812"/>
                <a:gd name="connsiteY45" fmla="*/ 273463 h 645509"/>
                <a:gd name="connsiteX46" fmla="*/ 784479 w 1926812"/>
                <a:gd name="connsiteY46" fmla="*/ 273463 h 645509"/>
                <a:gd name="connsiteX47" fmla="*/ 784479 w 1926812"/>
                <a:gd name="connsiteY47" fmla="*/ 98584 h 645509"/>
                <a:gd name="connsiteX48" fmla="*/ 946785 w 1926812"/>
                <a:gd name="connsiteY48" fmla="*/ 98584 h 645509"/>
                <a:gd name="connsiteX49" fmla="*/ 946785 w 1926812"/>
                <a:gd name="connsiteY49" fmla="*/ 8954 h 645509"/>
                <a:gd name="connsiteX50" fmla="*/ 685895 w 1926812"/>
                <a:gd name="connsiteY50" fmla="*/ 8954 h 645509"/>
                <a:gd name="connsiteX51" fmla="*/ 685895 w 1926812"/>
                <a:gd name="connsiteY51" fmla="*/ 636556 h 645509"/>
                <a:gd name="connsiteX52" fmla="*/ 1830896 w 1926812"/>
                <a:gd name="connsiteY52" fmla="*/ 8954 h 645509"/>
                <a:gd name="connsiteX53" fmla="*/ 1762792 w 1926812"/>
                <a:gd name="connsiteY53" fmla="*/ 242983 h 645509"/>
                <a:gd name="connsiteX54" fmla="*/ 1694688 w 1926812"/>
                <a:gd name="connsiteY54" fmla="*/ 8954 h 645509"/>
                <a:gd name="connsiteX55" fmla="*/ 1589818 w 1926812"/>
                <a:gd name="connsiteY55" fmla="*/ 8954 h 645509"/>
                <a:gd name="connsiteX56" fmla="*/ 1709071 w 1926812"/>
                <a:gd name="connsiteY56" fmla="*/ 369380 h 645509"/>
                <a:gd name="connsiteX57" fmla="*/ 1709071 w 1926812"/>
                <a:gd name="connsiteY57" fmla="*/ 636556 h 645509"/>
                <a:gd name="connsiteX58" fmla="*/ 1807655 w 1926812"/>
                <a:gd name="connsiteY58" fmla="*/ 636556 h 645509"/>
                <a:gd name="connsiteX59" fmla="*/ 1807655 w 1926812"/>
                <a:gd name="connsiteY59" fmla="*/ 369380 h 645509"/>
                <a:gd name="connsiteX60" fmla="*/ 1926812 w 1926812"/>
                <a:gd name="connsiteY60" fmla="*/ 8954 h 645509"/>
                <a:gd name="connsiteX61" fmla="*/ 1830896 w 1926812"/>
                <a:gd name="connsiteY61" fmla="*/ 8954 h 645509"/>
                <a:gd name="connsiteX62" fmla="*/ 985361 w 1926812"/>
                <a:gd name="connsiteY62" fmla="*/ 636556 h 645509"/>
                <a:gd name="connsiteX63" fmla="*/ 1254347 w 1926812"/>
                <a:gd name="connsiteY63" fmla="*/ 636556 h 645509"/>
                <a:gd name="connsiteX64" fmla="*/ 1254347 w 1926812"/>
                <a:gd name="connsiteY64" fmla="*/ 546926 h 645509"/>
                <a:gd name="connsiteX65" fmla="*/ 1084040 w 1926812"/>
                <a:gd name="connsiteY65" fmla="*/ 546926 h 645509"/>
                <a:gd name="connsiteX66" fmla="*/ 1084040 w 1926812"/>
                <a:gd name="connsiteY66" fmla="*/ 354140 h 645509"/>
                <a:gd name="connsiteX67" fmla="*/ 1219391 w 1926812"/>
                <a:gd name="connsiteY67" fmla="*/ 354140 h 645509"/>
                <a:gd name="connsiteX68" fmla="*/ 1219391 w 1926812"/>
                <a:gd name="connsiteY68" fmla="*/ 264509 h 645509"/>
                <a:gd name="connsiteX69" fmla="*/ 1084040 w 1926812"/>
                <a:gd name="connsiteY69" fmla="*/ 264509 h 645509"/>
                <a:gd name="connsiteX70" fmla="*/ 1084040 w 1926812"/>
                <a:gd name="connsiteY70" fmla="*/ 98584 h 645509"/>
                <a:gd name="connsiteX71" fmla="*/ 1254347 w 1926812"/>
                <a:gd name="connsiteY71" fmla="*/ 98584 h 645509"/>
                <a:gd name="connsiteX72" fmla="*/ 1254347 w 1926812"/>
                <a:gd name="connsiteY72" fmla="*/ 8954 h 645509"/>
                <a:gd name="connsiteX73" fmla="*/ 985361 w 1926812"/>
                <a:gd name="connsiteY73" fmla="*/ 8954 h 645509"/>
                <a:gd name="connsiteX74" fmla="*/ 985361 w 1926812"/>
                <a:gd name="connsiteY74" fmla="*/ 636556 h 64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26812" h="645509">
                  <a:moveTo>
                    <a:pt x="184690" y="284226"/>
                  </a:moveTo>
                  <a:cubicBezTo>
                    <a:pt x="120110" y="227743"/>
                    <a:pt x="97727" y="195453"/>
                    <a:pt x="97727" y="149733"/>
                  </a:cubicBezTo>
                  <a:cubicBezTo>
                    <a:pt x="97727" y="106680"/>
                    <a:pt x="116586" y="89630"/>
                    <a:pt x="147923" y="89630"/>
                  </a:cubicBezTo>
                  <a:cubicBezTo>
                    <a:pt x="179261" y="89630"/>
                    <a:pt x="197263" y="106680"/>
                    <a:pt x="197263" y="151543"/>
                  </a:cubicBezTo>
                  <a:lnTo>
                    <a:pt x="197263" y="183833"/>
                  </a:lnTo>
                  <a:lnTo>
                    <a:pt x="290513" y="183833"/>
                  </a:lnTo>
                  <a:lnTo>
                    <a:pt x="290513" y="157829"/>
                  </a:lnTo>
                  <a:cubicBezTo>
                    <a:pt x="290513" y="57341"/>
                    <a:pt x="242983" y="0"/>
                    <a:pt x="147066" y="0"/>
                  </a:cubicBezTo>
                  <a:cubicBezTo>
                    <a:pt x="51149" y="0"/>
                    <a:pt x="0" y="57341"/>
                    <a:pt x="0" y="156019"/>
                  </a:cubicBezTo>
                  <a:cubicBezTo>
                    <a:pt x="0" y="227743"/>
                    <a:pt x="27813" y="279749"/>
                    <a:pt x="110300" y="352330"/>
                  </a:cubicBezTo>
                  <a:cubicBezTo>
                    <a:pt x="174879" y="408813"/>
                    <a:pt x="196406" y="441103"/>
                    <a:pt x="196406" y="493109"/>
                  </a:cubicBezTo>
                  <a:cubicBezTo>
                    <a:pt x="196406" y="539687"/>
                    <a:pt x="175736" y="555879"/>
                    <a:pt x="144399" y="555879"/>
                  </a:cubicBezTo>
                  <a:cubicBezTo>
                    <a:pt x="113062" y="555879"/>
                    <a:pt x="93250" y="539782"/>
                    <a:pt x="93250" y="494919"/>
                  </a:cubicBezTo>
                  <a:lnTo>
                    <a:pt x="93250" y="451866"/>
                  </a:lnTo>
                  <a:lnTo>
                    <a:pt x="0" y="451866"/>
                  </a:lnTo>
                  <a:lnTo>
                    <a:pt x="0" y="487680"/>
                  </a:lnTo>
                  <a:cubicBezTo>
                    <a:pt x="0" y="588074"/>
                    <a:pt x="48387" y="645509"/>
                    <a:pt x="145256" y="645509"/>
                  </a:cubicBezTo>
                  <a:cubicBezTo>
                    <a:pt x="242126" y="645509"/>
                    <a:pt x="294132" y="588169"/>
                    <a:pt x="294132" y="485870"/>
                  </a:cubicBezTo>
                  <a:cubicBezTo>
                    <a:pt x="294132" y="407861"/>
                    <a:pt x="267272" y="356807"/>
                    <a:pt x="184785" y="284131"/>
                  </a:cubicBezTo>
                  <a:close/>
                  <a:moveTo>
                    <a:pt x="412433" y="8954"/>
                  </a:moveTo>
                  <a:lnTo>
                    <a:pt x="310229" y="636556"/>
                  </a:lnTo>
                  <a:lnTo>
                    <a:pt x="401669" y="636556"/>
                  </a:lnTo>
                  <a:lnTo>
                    <a:pt x="418719" y="513683"/>
                  </a:lnTo>
                  <a:lnTo>
                    <a:pt x="532543" y="513683"/>
                  </a:lnTo>
                  <a:lnTo>
                    <a:pt x="549593" y="636556"/>
                  </a:lnTo>
                  <a:lnTo>
                    <a:pt x="648176" y="636556"/>
                  </a:lnTo>
                  <a:lnTo>
                    <a:pt x="546068" y="8954"/>
                  </a:lnTo>
                  <a:lnTo>
                    <a:pt x="412433" y="8954"/>
                  </a:lnTo>
                  <a:close/>
                  <a:moveTo>
                    <a:pt x="431292" y="428530"/>
                  </a:moveTo>
                  <a:lnTo>
                    <a:pt x="475202" y="112014"/>
                  </a:lnTo>
                  <a:lnTo>
                    <a:pt x="520065" y="428530"/>
                  </a:lnTo>
                  <a:lnTo>
                    <a:pt x="431292" y="428530"/>
                  </a:lnTo>
                  <a:close/>
                  <a:moveTo>
                    <a:pt x="1272254" y="98584"/>
                  </a:moveTo>
                  <a:lnTo>
                    <a:pt x="1375410" y="98584"/>
                  </a:lnTo>
                  <a:lnTo>
                    <a:pt x="1375410" y="636556"/>
                  </a:lnTo>
                  <a:lnTo>
                    <a:pt x="1473994" y="636556"/>
                  </a:lnTo>
                  <a:lnTo>
                    <a:pt x="1473994" y="98584"/>
                  </a:lnTo>
                  <a:lnTo>
                    <a:pt x="1577150" y="98584"/>
                  </a:lnTo>
                  <a:lnTo>
                    <a:pt x="1577150" y="8954"/>
                  </a:lnTo>
                  <a:lnTo>
                    <a:pt x="1272350" y="8954"/>
                  </a:lnTo>
                  <a:lnTo>
                    <a:pt x="1272350" y="98584"/>
                  </a:lnTo>
                  <a:close/>
                  <a:moveTo>
                    <a:pt x="685895" y="636556"/>
                  </a:moveTo>
                  <a:lnTo>
                    <a:pt x="784479" y="636556"/>
                  </a:lnTo>
                  <a:lnTo>
                    <a:pt x="784479" y="363093"/>
                  </a:lnTo>
                  <a:lnTo>
                    <a:pt x="911828" y="363093"/>
                  </a:lnTo>
                  <a:lnTo>
                    <a:pt x="911828" y="273463"/>
                  </a:lnTo>
                  <a:lnTo>
                    <a:pt x="784479" y="273463"/>
                  </a:lnTo>
                  <a:lnTo>
                    <a:pt x="784479" y="98584"/>
                  </a:lnTo>
                  <a:lnTo>
                    <a:pt x="946785" y="98584"/>
                  </a:lnTo>
                  <a:lnTo>
                    <a:pt x="946785" y="8954"/>
                  </a:lnTo>
                  <a:lnTo>
                    <a:pt x="685895" y="8954"/>
                  </a:lnTo>
                  <a:lnTo>
                    <a:pt x="685895" y="636556"/>
                  </a:lnTo>
                  <a:close/>
                  <a:moveTo>
                    <a:pt x="1830896" y="8954"/>
                  </a:moveTo>
                  <a:lnTo>
                    <a:pt x="1762792" y="242983"/>
                  </a:lnTo>
                  <a:lnTo>
                    <a:pt x="1694688" y="8954"/>
                  </a:lnTo>
                  <a:lnTo>
                    <a:pt x="1589818" y="8954"/>
                  </a:lnTo>
                  <a:lnTo>
                    <a:pt x="1709071" y="369380"/>
                  </a:lnTo>
                  <a:lnTo>
                    <a:pt x="1709071" y="636556"/>
                  </a:lnTo>
                  <a:lnTo>
                    <a:pt x="1807655" y="636556"/>
                  </a:lnTo>
                  <a:lnTo>
                    <a:pt x="1807655" y="369380"/>
                  </a:lnTo>
                  <a:lnTo>
                    <a:pt x="1926812" y="8954"/>
                  </a:lnTo>
                  <a:lnTo>
                    <a:pt x="1830896" y="8954"/>
                  </a:lnTo>
                  <a:close/>
                  <a:moveTo>
                    <a:pt x="985361" y="636556"/>
                  </a:moveTo>
                  <a:lnTo>
                    <a:pt x="1254347" y="636556"/>
                  </a:lnTo>
                  <a:lnTo>
                    <a:pt x="1254347" y="546926"/>
                  </a:lnTo>
                  <a:lnTo>
                    <a:pt x="1084040" y="546926"/>
                  </a:lnTo>
                  <a:lnTo>
                    <a:pt x="1084040" y="354140"/>
                  </a:lnTo>
                  <a:lnTo>
                    <a:pt x="1219391" y="354140"/>
                  </a:lnTo>
                  <a:lnTo>
                    <a:pt x="1219391" y="264509"/>
                  </a:lnTo>
                  <a:lnTo>
                    <a:pt x="1084040" y="264509"/>
                  </a:lnTo>
                  <a:lnTo>
                    <a:pt x="1084040" y="98584"/>
                  </a:lnTo>
                  <a:lnTo>
                    <a:pt x="1254347" y="98584"/>
                  </a:lnTo>
                  <a:lnTo>
                    <a:pt x="1254347" y="8954"/>
                  </a:lnTo>
                  <a:lnTo>
                    <a:pt x="985361" y="8954"/>
                  </a:lnTo>
                  <a:lnTo>
                    <a:pt x="985361" y="636556"/>
                  </a:lnTo>
                  <a:close/>
                </a:path>
              </a:pathLst>
            </a:custGeom>
            <a:solidFill>
              <a:schemeClr val="accent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35ACE0D-2757-4CCD-A442-FF184427A231}"/>
                </a:ext>
              </a:extLst>
            </p:cNvPr>
            <p:cNvSpPr/>
            <p:nvPr/>
          </p:nvSpPr>
          <p:spPr>
            <a:xfrm>
              <a:off x="4066874" y="455870"/>
              <a:ext cx="2262282" cy="645604"/>
            </a:xfrm>
            <a:custGeom>
              <a:avLst/>
              <a:gdLst>
                <a:gd name="connsiteX0" fmla="*/ 615982 w 2262282"/>
                <a:gd name="connsiteY0" fmla="*/ 0 h 645604"/>
                <a:gd name="connsiteX1" fmla="*/ 466249 w 2262282"/>
                <a:gd name="connsiteY1" fmla="*/ 157829 h 645604"/>
                <a:gd name="connsiteX2" fmla="*/ 466249 w 2262282"/>
                <a:gd name="connsiteY2" fmla="*/ 487775 h 645604"/>
                <a:gd name="connsiteX3" fmla="*/ 615982 w 2262282"/>
                <a:gd name="connsiteY3" fmla="*/ 645605 h 645604"/>
                <a:gd name="connsiteX4" fmla="*/ 765715 w 2262282"/>
                <a:gd name="connsiteY4" fmla="*/ 487775 h 645604"/>
                <a:gd name="connsiteX5" fmla="*/ 765715 w 2262282"/>
                <a:gd name="connsiteY5" fmla="*/ 157829 h 645604"/>
                <a:gd name="connsiteX6" fmla="*/ 615982 w 2262282"/>
                <a:gd name="connsiteY6" fmla="*/ 0 h 645604"/>
                <a:gd name="connsiteX7" fmla="*/ 667131 w 2262282"/>
                <a:gd name="connsiteY7" fmla="*/ 494062 h 645604"/>
                <a:gd name="connsiteX8" fmla="*/ 615982 w 2262282"/>
                <a:gd name="connsiteY8" fmla="*/ 555974 h 645604"/>
                <a:gd name="connsiteX9" fmla="*/ 564833 w 2262282"/>
                <a:gd name="connsiteY9" fmla="*/ 494062 h 645604"/>
                <a:gd name="connsiteX10" fmla="*/ 564833 w 2262282"/>
                <a:gd name="connsiteY10" fmla="*/ 151543 h 645604"/>
                <a:gd name="connsiteX11" fmla="*/ 615982 w 2262282"/>
                <a:gd name="connsiteY11" fmla="*/ 89630 h 645604"/>
                <a:gd name="connsiteX12" fmla="*/ 667131 w 2262282"/>
                <a:gd name="connsiteY12" fmla="*/ 151543 h 645604"/>
                <a:gd name="connsiteX13" fmla="*/ 667131 w 2262282"/>
                <a:gd name="connsiteY13" fmla="*/ 494062 h 645604"/>
                <a:gd name="connsiteX14" fmla="*/ 1830991 w 2262282"/>
                <a:gd name="connsiteY14" fmla="*/ 384715 h 645604"/>
                <a:gd name="connsiteX15" fmla="*/ 1731359 w 2262282"/>
                <a:gd name="connsiteY15" fmla="*/ 8954 h 645604"/>
                <a:gd name="connsiteX16" fmla="*/ 1609439 w 2262282"/>
                <a:gd name="connsiteY16" fmla="*/ 8954 h 645604"/>
                <a:gd name="connsiteX17" fmla="*/ 1609439 w 2262282"/>
                <a:gd name="connsiteY17" fmla="*/ 636556 h 645604"/>
                <a:gd name="connsiteX18" fmla="*/ 1697355 w 2262282"/>
                <a:gd name="connsiteY18" fmla="*/ 636556 h 645604"/>
                <a:gd name="connsiteX19" fmla="*/ 1697355 w 2262282"/>
                <a:gd name="connsiteY19" fmla="*/ 178403 h 645604"/>
                <a:gd name="connsiteX20" fmla="*/ 1819275 w 2262282"/>
                <a:gd name="connsiteY20" fmla="*/ 636556 h 645604"/>
                <a:gd name="connsiteX21" fmla="*/ 1918811 w 2262282"/>
                <a:gd name="connsiteY21" fmla="*/ 636556 h 645604"/>
                <a:gd name="connsiteX22" fmla="*/ 1918811 w 2262282"/>
                <a:gd name="connsiteY22" fmla="*/ 8954 h 645604"/>
                <a:gd name="connsiteX23" fmla="*/ 1830895 w 2262282"/>
                <a:gd name="connsiteY23" fmla="*/ 8954 h 645604"/>
                <a:gd name="connsiteX24" fmla="*/ 1830895 w 2262282"/>
                <a:gd name="connsiteY24" fmla="*/ 384620 h 645604"/>
                <a:gd name="connsiteX25" fmla="*/ 204502 w 2262282"/>
                <a:gd name="connsiteY25" fmla="*/ 464534 h 645604"/>
                <a:gd name="connsiteX26" fmla="*/ 138970 w 2262282"/>
                <a:gd name="connsiteY26" fmla="*/ 8954 h 645604"/>
                <a:gd name="connsiteX27" fmla="*/ 0 w 2262282"/>
                <a:gd name="connsiteY27" fmla="*/ 8954 h 645604"/>
                <a:gd name="connsiteX28" fmla="*/ 0 w 2262282"/>
                <a:gd name="connsiteY28" fmla="*/ 636556 h 645604"/>
                <a:gd name="connsiteX29" fmla="*/ 86106 w 2262282"/>
                <a:gd name="connsiteY29" fmla="*/ 636556 h 645604"/>
                <a:gd name="connsiteX30" fmla="*/ 86106 w 2262282"/>
                <a:gd name="connsiteY30" fmla="*/ 161354 h 645604"/>
                <a:gd name="connsiteX31" fmla="*/ 159639 w 2262282"/>
                <a:gd name="connsiteY31" fmla="*/ 636556 h 645604"/>
                <a:gd name="connsiteX32" fmla="*/ 242125 w 2262282"/>
                <a:gd name="connsiteY32" fmla="*/ 636556 h 645604"/>
                <a:gd name="connsiteX33" fmla="*/ 315659 w 2262282"/>
                <a:gd name="connsiteY33" fmla="*/ 161354 h 645604"/>
                <a:gd name="connsiteX34" fmla="*/ 315659 w 2262282"/>
                <a:gd name="connsiteY34" fmla="*/ 636556 h 645604"/>
                <a:gd name="connsiteX35" fmla="*/ 408908 w 2262282"/>
                <a:gd name="connsiteY35" fmla="*/ 636556 h 645604"/>
                <a:gd name="connsiteX36" fmla="*/ 408908 w 2262282"/>
                <a:gd name="connsiteY36" fmla="*/ 8954 h 645604"/>
                <a:gd name="connsiteX37" fmla="*/ 269938 w 2262282"/>
                <a:gd name="connsiteY37" fmla="*/ 8954 h 645604"/>
                <a:gd name="connsiteX38" fmla="*/ 204502 w 2262282"/>
                <a:gd name="connsiteY38" fmla="*/ 464439 h 645604"/>
                <a:gd name="connsiteX39" fmla="*/ 1957387 w 2262282"/>
                <a:gd name="connsiteY39" fmla="*/ 8954 h 645604"/>
                <a:gd name="connsiteX40" fmla="*/ 1957387 w 2262282"/>
                <a:gd name="connsiteY40" fmla="*/ 98584 h 645604"/>
                <a:gd name="connsiteX41" fmla="*/ 2060543 w 2262282"/>
                <a:gd name="connsiteY41" fmla="*/ 98584 h 645604"/>
                <a:gd name="connsiteX42" fmla="*/ 2060543 w 2262282"/>
                <a:gd name="connsiteY42" fmla="*/ 636556 h 645604"/>
                <a:gd name="connsiteX43" fmla="*/ 2159127 w 2262282"/>
                <a:gd name="connsiteY43" fmla="*/ 636556 h 645604"/>
                <a:gd name="connsiteX44" fmla="*/ 2159127 w 2262282"/>
                <a:gd name="connsiteY44" fmla="*/ 98584 h 645604"/>
                <a:gd name="connsiteX45" fmla="*/ 2262283 w 2262282"/>
                <a:gd name="connsiteY45" fmla="*/ 98584 h 645604"/>
                <a:gd name="connsiteX46" fmla="*/ 2262283 w 2262282"/>
                <a:gd name="connsiteY46" fmla="*/ 8954 h 645604"/>
                <a:gd name="connsiteX47" fmla="*/ 1957483 w 2262282"/>
                <a:gd name="connsiteY47" fmla="*/ 8954 h 645604"/>
                <a:gd name="connsiteX48" fmla="*/ 1296543 w 2262282"/>
                <a:gd name="connsiteY48" fmla="*/ 636556 h 645604"/>
                <a:gd name="connsiteX49" fmla="*/ 1565529 w 2262282"/>
                <a:gd name="connsiteY49" fmla="*/ 636556 h 645604"/>
                <a:gd name="connsiteX50" fmla="*/ 1565529 w 2262282"/>
                <a:gd name="connsiteY50" fmla="*/ 546926 h 645604"/>
                <a:gd name="connsiteX51" fmla="*/ 1395222 w 2262282"/>
                <a:gd name="connsiteY51" fmla="*/ 546926 h 645604"/>
                <a:gd name="connsiteX52" fmla="*/ 1395222 w 2262282"/>
                <a:gd name="connsiteY52" fmla="*/ 354140 h 645604"/>
                <a:gd name="connsiteX53" fmla="*/ 1530572 w 2262282"/>
                <a:gd name="connsiteY53" fmla="*/ 354140 h 645604"/>
                <a:gd name="connsiteX54" fmla="*/ 1530572 w 2262282"/>
                <a:gd name="connsiteY54" fmla="*/ 264509 h 645604"/>
                <a:gd name="connsiteX55" fmla="*/ 1395222 w 2262282"/>
                <a:gd name="connsiteY55" fmla="*/ 264509 h 645604"/>
                <a:gd name="connsiteX56" fmla="*/ 1395222 w 2262282"/>
                <a:gd name="connsiteY56" fmla="*/ 98584 h 645604"/>
                <a:gd name="connsiteX57" fmla="*/ 1565529 w 2262282"/>
                <a:gd name="connsiteY57" fmla="*/ 98584 h 645604"/>
                <a:gd name="connsiteX58" fmla="*/ 1565529 w 2262282"/>
                <a:gd name="connsiteY58" fmla="*/ 8954 h 645604"/>
                <a:gd name="connsiteX59" fmla="*/ 1296543 w 2262282"/>
                <a:gd name="connsiteY59" fmla="*/ 8954 h 645604"/>
                <a:gd name="connsiteX60" fmla="*/ 1296543 w 2262282"/>
                <a:gd name="connsiteY60" fmla="*/ 636556 h 645604"/>
                <a:gd name="connsiteX61" fmla="*/ 1027557 w 2262282"/>
                <a:gd name="connsiteY61" fmla="*/ 464439 h 645604"/>
                <a:gd name="connsiteX62" fmla="*/ 962120 w 2262282"/>
                <a:gd name="connsiteY62" fmla="*/ 8954 h 645604"/>
                <a:gd name="connsiteX63" fmla="*/ 823151 w 2262282"/>
                <a:gd name="connsiteY63" fmla="*/ 8954 h 645604"/>
                <a:gd name="connsiteX64" fmla="*/ 823151 w 2262282"/>
                <a:gd name="connsiteY64" fmla="*/ 636556 h 645604"/>
                <a:gd name="connsiteX65" fmla="*/ 909257 w 2262282"/>
                <a:gd name="connsiteY65" fmla="*/ 636556 h 645604"/>
                <a:gd name="connsiteX66" fmla="*/ 909257 w 2262282"/>
                <a:gd name="connsiteY66" fmla="*/ 161354 h 645604"/>
                <a:gd name="connsiteX67" fmla="*/ 982790 w 2262282"/>
                <a:gd name="connsiteY67" fmla="*/ 636556 h 645604"/>
                <a:gd name="connsiteX68" fmla="*/ 1065276 w 2262282"/>
                <a:gd name="connsiteY68" fmla="*/ 636556 h 645604"/>
                <a:gd name="connsiteX69" fmla="*/ 1138809 w 2262282"/>
                <a:gd name="connsiteY69" fmla="*/ 161354 h 645604"/>
                <a:gd name="connsiteX70" fmla="*/ 1138809 w 2262282"/>
                <a:gd name="connsiteY70" fmla="*/ 636556 h 645604"/>
                <a:gd name="connsiteX71" fmla="*/ 1232059 w 2262282"/>
                <a:gd name="connsiteY71" fmla="*/ 636556 h 645604"/>
                <a:gd name="connsiteX72" fmla="*/ 1232059 w 2262282"/>
                <a:gd name="connsiteY72" fmla="*/ 8954 h 645604"/>
                <a:gd name="connsiteX73" fmla="*/ 1093089 w 2262282"/>
                <a:gd name="connsiteY73" fmla="*/ 8954 h 645604"/>
                <a:gd name="connsiteX74" fmla="*/ 1027652 w 2262282"/>
                <a:gd name="connsiteY74" fmla="*/ 464439 h 64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62282" h="645604">
                  <a:moveTo>
                    <a:pt x="615982" y="0"/>
                  </a:moveTo>
                  <a:cubicBezTo>
                    <a:pt x="519112" y="0"/>
                    <a:pt x="466249" y="57341"/>
                    <a:pt x="466249" y="157829"/>
                  </a:cubicBezTo>
                  <a:lnTo>
                    <a:pt x="466249" y="487775"/>
                  </a:lnTo>
                  <a:cubicBezTo>
                    <a:pt x="466249" y="588169"/>
                    <a:pt x="519112" y="645605"/>
                    <a:pt x="615982" y="645605"/>
                  </a:cubicBezTo>
                  <a:cubicBezTo>
                    <a:pt x="712851" y="645605"/>
                    <a:pt x="765715" y="588264"/>
                    <a:pt x="765715" y="487775"/>
                  </a:cubicBezTo>
                  <a:lnTo>
                    <a:pt x="765715" y="157829"/>
                  </a:lnTo>
                  <a:cubicBezTo>
                    <a:pt x="765715" y="57436"/>
                    <a:pt x="712851" y="0"/>
                    <a:pt x="615982" y="0"/>
                  </a:cubicBezTo>
                  <a:close/>
                  <a:moveTo>
                    <a:pt x="667131" y="494062"/>
                  </a:moveTo>
                  <a:cubicBezTo>
                    <a:pt x="667131" y="538925"/>
                    <a:pt x="647414" y="555974"/>
                    <a:pt x="615982" y="555974"/>
                  </a:cubicBezTo>
                  <a:cubicBezTo>
                    <a:pt x="584549" y="555974"/>
                    <a:pt x="564833" y="538925"/>
                    <a:pt x="564833" y="494062"/>
                  </a:cubicBezTo>
                  <a:lnTo>
                    <a:pt x="564833" y="151543"/>
                  </a:lnTo>
                  <a:cubicBezTo>
                    <a:pt x="564833" y="106680"/>
                    <a:pt x="584549" y="89630"/>
                    <a:pt x="615982" y="89630"/>
                  </a:cubicBezTo>
                  <a:cubicBezTo>
                    <a:pt x="647414" y="89630"/>
                    <a:pt x="667131" y="106680"/>
                    <a:pt x="667131" y="151543"/>
                  </a:cubicBezTo>
                  <a:lnTo>
                    <a:pt x="667131" y="494062"/>
                  </a:lnTo>
                  <a:close/>
                  <a:moveTo>
                    <a:pt x="1830991" y="384715"/>
                  </a:moveTo>
                  <a:lnTo>
                    <a:pt x="1731359" y="8954"/>
                  </a:lnTo>
                  <a:lnTo>
                    <a:pt x="1609439" y="8954"/>
                  </a:lnTo>
                  <a:lnTo>
                    <a:pt x="1609439" y="636556"/>
                  </a:lnTo>
                  <a:lnTo>
                    <a:pt x="1697355" y="636556"/>
                  </a:lnTo>
                  <a:lnTo>
                    <a:pt x="1697355" y="178403"/>
                  </a:lnTo>
                  <a:lnTo>
                    <a:pt x="1819275" y="636556"/>
                  </a:lnTo>
                  <a:lnTo>
                    <a:pt x="1918811" y="636556"/>
                  </a:lnTo>
                  <a:lnTo>
                    <a:pt x="1918811" y="8954"/>
                  </a:lnTo>
                  <a:lnTo>
                    <a:pt x="1830895" y="8954"/>
                  </a:lnTo>
                  <a:lnTo>
                    <a:pt x="1830895" y="384620"/>
                  </a:lnTo>
                  <a:close/>
                  <a:moveTo>
                    <a:pt x="204502" y="464534"/>
                  </a:moveTo>
                  <a:lnTo>
                    <a:pt x="138970" y="8954"/>
                  </a:lnTo>
                  <a:lnTo>
                    <a:pt x="0" y="8954"/>
                  </a:lnTo>
                  <a:lnTo>
                    <a:pt x="0" y="636556"/>
                  </a:lnTo>
                  <a:lnTo>
                    <a:pt x="86106" y="636556"/>
                  </a:lnTo>
                  <a:lnTo>
                    <a:pt x="86106" y="161354"/>
                  </a:lnTo>
                  <a:lnTo>
                    <a:pt x="159639" y="636556"/>
                  </a:lnTo>
                  <a:lnTo>
                    <a:pt x="242125" y="636556"/>
                  </a:lnTo>
                  <a:lnTo>
                    <a:pt x="315659" y="161354"/>
                  </a:lnTo>
                  <a:lnTo>
                    <a:pt x="315659" y="636556"/>
                  </a:lnTo>
                  <a:lnTo>
                    <a:pt x="408908" y="636556"/>
                  </a:lnTo>
                  <a:lnTo>
                    <a:pt x="408908" y="8954"/>
                  </a:lnTo>
                  <a:lnTo>
                    <a:pt x="269938" y="8954"/>
                  </a:lnTo>
                  <a:lnTo>
                    <a:pt x="204502" y="464439"/>
                  </a:lnTo>
                  <a:close/>
                  <a:moveTo>
                    <a:pt x="1957387" y="8954"/>
                  </a:moveTo>
                  <a:lnTo>
                    <a:pt x="1957387" y="98584"/>
                  </a:lnTo>
                  <a:lnTo>
                    <a:pt x="2060543" y="98584"/>
                  </a:lnTo>
                  <a:lnTo>
                    <a:pt x="2060543" y="636556"/>
                  </a:lnTo>
                  <a:lnTo>
                    <a:pt x="2159127" y="636556"/>
                  </a:lnTo>
                  <a:lnTo>
                    <a:pt x="2159127" y="98584"/>
                  </a:lnTo>
                  <a:lnTo>
                    <a:pt x="2262283" y="98584"/>
                  </a:lnTo>
                  <a:lnTo>
                    <a:pt x="2262283" y="8954"/>
                  </a:lnTo>
                  <a:lnTo>
                    <a:pt x="1957483" y="8954"/>
                  </a:lnTo>
                  <a:close/>
                  <a:moveTo>
                    <a:pt x="1296543" y="636556"/>
                  </a:moveTo>
                  <a:lnTo>
                    <a:pt x="1565529" y="636556"/>
                  </a:lnTo>
                  <a:lnTo>
                    <a:pt x="1565529" y="546926"/>
                  </a:lnTo>
                  <a:lnTo>
                    <a:pt x="1395222" y="546926"/>
                  </a:lnTo>
                  <a:lnTo>
                    <a:pt x="1395222" y="354140"/>
                  </a:lnTo>
                  <a:lnTo>
                    <a:pt x="1530572" y="354140"/>
                  </a:lnTo>
                  <a:lnTo>
                    <a:pt x="1530572" y="264509"/>
                  </a:lnTo>
                  <a:lnTo>
                    <a:pt x="1395222" y="264509"/>
                  </a:lnTo>
                  <a:lnTo>
                    <a:pt x="1395222" y="98584"/>
                  </a:lnTo>
                  <a:lnTo>
                    <a:pt x="1565529" y="98584"/>
                  </a:lnTo>
                  <a:lnTo>
                    <a:pt x="1565529" y="8954"/>
                  </a:lnTo>
                  <a:lnTo>
                    <a:pt x="1296543" y="8954"/>
                  </a:lnTo>
                  <a:lnTo>
                    <a:pt x="1296543" y="636556"/>
                  </a:lnTo>
                  <a:close/>
                  <a:moveTo>
                    <a:pt x="1027557" y="464439"/>
                  </a:moveTo>
                  <a:lnTo>
                    <a:pt x="962120" y="8954"/>
                  </a:lnTo>
                  <a:lnTo>
                    <a:pt x="823151" y="8954"/>
                  </a:lnTo>
                  <a:lnTo>
                    <a:pt x="823151" y="636556"/>
                  </a:lnTo>
                  <a:lnTo>
                    <a:pt x="909257" y="636556"/>
                  </a:lnTo>
                  <a:lnTo>
                    <a:pt x="909257" y="161354"/>
                  </a:lnTo>
                  <a:lnTo>
                    <a:pt x="982790" y="636556"/>
                  </a:lnTo>
                  <a:lnTo>
                    <a:pt x="1065276" y="636556"/>
                  </a:lnTo>
                  <a:lnTo>
                    <a:pt x="1138809" y="161354"/>
                  </a:lnTo>
                  <a:lnTo>
                    <a:pt x="1138809" y="636556"/>
                  </a:lnTo>
                  <a:lnTo>
                    <a:pt x="1232059" y="636556"/>
                  </a:lnTo>
                  <a:lnTo>
                    <a:pt x="1232059" y="8954"/>
                  </a:lnTo>
                  <a:lnTo>
                    <a:pt x="1093089" y="8954"/>
                  </a:lnTo>
                  <a:lnTo>
                    <a:pt x="1027652" y="464439"/>
                  </a:lnTo>
                  <a:close/>
                </a:path>
              </a:pathLst>
            </a:custGeom>
            <a:solidFill>
              <a:srgbClr val="03B2E2"/>
            </a:solidFill>
            <a:ln w="9525" cap="flat">
              <a:noFill/>
              <a:prstDash val="solid"/>
              <a:miter/>
            </a:ln>
          </p:spPr>
          <p:txBody>
            <a:bodyPr rtlCol="0" anchor="ctr"/>
            <a:lstStyle/>
            <a:p>
              <a:endParaRPr lang="en-US"/>
            </a:p>
          </p:txBody>
        </p:sp>
      </p:grpSp>
      <p:sp>
        <p:nvSpPr>
          <p:cNvPr id="53" name="Text Placeholder 4">
            <a:extLst>
              <a:ext uri="{FF2B5EF4-FFF2-40B4-BE49-F238E27FC236}">
                <a16:creationId xmlns:a16="http://schemas.microsoft.com/office/drawing/2014/main" id="{B4D263F7-54D0-4B18-BF71-5E6734452A44}"/>
              </a:ext>
            </a:extLst>
          </p:cNvPr>
          <p:cNvSpPr>
            <a:spLocks noGrp="1"/>
          </p:cNvSpPr>
          <p:nvPr userDrawn="1">
            <p:ph type="body" sz="quarter" idx="10" hasCustomPrompt="1"/>
          </p:nvPr>
        </p:nvSpPr>
        <p:spPr>
          <a:xfrm>
            <a:off x="265609" y="1152525"/>
            <a:ext cx="11660777" cy="603250"/>
          </a:xfrm>
          <a:prstGeom prst="rect">
            <a:avLst/>
          </a:prstGeom>
        </p:spPr>
        <p:txBody>
          <a:bodyPr anchor="b"/>
          <a:lstStyle>
            <a:lvl1pPr>
              <a:lnSpc>
                <a:spcPct val="90000"/>
              </a:lnSpc>
              <a:spcBef>
                <a:spcPts val="0"/>
              </a:spcBef>
              <a:defRPr sz="2000">
                <a:solidFill>
                  <a:schemeClr val="accent1"/>
                </a:solidFill>
              </a:defRPr>
            </a:lvl1pPr>
          </a:lstStyle>
          <a:p>
            <a:pPr lvl="0"/>
            <a:r>
              <a:rPr lang="en-US"/>
              <a:t>Sub header here</a:t>
            </a:r>
          </a:p>
        </p:txBody>
      </p:sp>
      <p:sp>
        <p:nvSpPr>
          <p:cNvPr id="54" name="Content Placeholder 2">
            <a:extLst>
              <a:ext uri="{FF2B5EF4-FFF2-40B4-BE49-F238E27FC236}">
                <a16:creationId xmlns:a16="http://schemas.microsoft.com/office/drawing/2014/main" id="{31DD5A47-26A2-4ECB-8251-9358EDF857D4}"/>
              </a:ext>
            </a:extLst>
          </p:cNvPr>
          <p:cNvSpPr>
            <a:spLocks noGrp="1"/>
          </p:cNvSpPr>
          <p:nvPr userDrawn="1">
            <p:ph idx="11"/>
          </p:nvPr>
        </p:nvSpPr>
        <p:spPr>
          <a:xfrm>
            <a:off x="265610" y="1781004"/>
            <a:ext cx="11660777" cy="43763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43BB480-1706-4499-ABA7-1F9CF3462C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64158" y="734794"/>
            <a:ext cx="2524125" cy="323850"/>
          </a:xfrm>
          <a:prstGeom prst="rect">
            <a:avLst/>
          </a:prstGeom>
        </p:spPr>
      </p:pic>
    </p:spTree>
    <p:extLst>
      <p:ext uri="{BB962C8B-B14F-4D97-AF65-F5344CB8AC3E}">
        <p14:creationId xmlns:p14="http://schemas.microsoft.com/office/powerpoint/2010/main" val="2623589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00A6E-786E-4B4E-A908-135A8AA55732}"/>
              </a:ext>
            </a:extLst>
          </p:cNvPr>
          <p:cNvSpPr txBox="1"/>
          <p:nvPr userDrawn="1"/>
        </p:nvSpPr>
        <p:spPr>
          <a:xfrm>
            <a:off x="3340100" y="2082168"/>
            <a:ext cx="8802725" cy="3071034"/>
          </a:xfrm>
          <a:prstGeom prst="rect">
            <a:avLst/>
          </a:prstGeom>
          <a:noFill/>
        </p:spPr>
        <p:txBody>
          <a:bodyPr wrap="square" anchor="ctr">
            <a:spAutoFit/>
          </a:bodyPr>
          <a:lstStyle/>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DELIVERING</a:t>
            </a:r>
            <a:b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b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BETTER</a:t>
            </a:r>
            <a:b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b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OUTCOMES.</a:t>
            </a:r>
          </a:p>
        </p:txBody>
      </p:sp>
      <p:pic>
        <p:nvPicPr>
          <p:cNvPr id="4" name="Picture 3" descr="A picture containing text, sign, clipart&#10;&#10;Description automatically generated">
            <a:extLst>
              <a:ext uri="{FF2B5EF4-FFF2-40B4-BE49-F238E27FC236}">
                <a16:creationId xmlns:a16="http://schemas.microsoft.com/office/drawing/2014/main" id="{888DA231-892C-4F75-B589-26907F54B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7" y="2900606"/>
            <a:ext cx="1598876" cy="1116549"/>
          </a:xfrm>
          <a:prstGeom prst="rect">
            <a:avLst/>
          </a:prstGeom>
        </p:spPr>
      </p:pic>
    </p:spTree>
    <p:extLst>
      <p:ext uri="{BB962C8B-B14F-4D97-AF65-F5344CB8AC3E}">
        <p14:creationId xmlns:p14="http://schemas.microsoft.com/office/powerpoint/2010/main" val="2621623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AEF3A-3CDF-43A0-AAAA-C6AEBE15C88D}"/>
              </a:ext>
            </a:extLst>
          </p:cNvPr>
          <p:cNvSpPr/>
          <p:nvPr userDrawn="1"/>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00A6E-786E-4B4E-A908-135A8AA55732}"/>
              </a:ext>
            </a:extLst>
          </p:cNvPr>
          <p:cNvSpPr txBox="1"/>
          <p:nvPr userDrawn="1"/>
        </p:nvSpPr>
        <p:spPr>
          <a:xfrm>
            <a:off x="3340100" y="2082167"/>
            <a:ext cx="8802725" cy="3071034"/>
          </a:xfrm>
          <a:prstGeom prst="rect">
            <a:avLst/>
          </a:prstGeom>
          <a:noFill/>
        </p:spPr>
        <p:txBody>
          <a:bodyPr wrap="square" anchor="ctr">
            <a:spAutoFit/>
          </a:bodyPr>
          <a:lstStyle/>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Let’s</a:t>
            </a:r>
          </a:p>
          <a:p>
            <a:pPr algn="l">
              <a:lnSpc>
                <a:spcPct val="80000"/>
              </a:lnSpc>
            </a:pPr>
            <a:r>
              <a:rPr lang="en-US" sz="8000" i="0" cap="all">
                <a:ln>
                  <a:noFill/>
                </a:ln>
                <a:solidFill>
                  <a:schemeClr val="accent2"/>
                </a:solidFill>
                <a:effectLst/>
                <a:latin typeface="Arial Black" panose="020B0A04020102020204" pitchFamily="34" charset="0"/>
                <a:ea typeface="Segoe UI Black" panose="020B0A02040204020203" pitchFamily="34" charset="0"/>
                <a:cs typeface="Segoe UI" panose="020B0502040204020203" pitchFamily="34" charset="0"/>
              </a:rPr>
              <a:t>go far, together. </a:t>
            </a:r>
          </a:p>
        </p:txBody>
      </p:sp>
      <p:pic>
        <p:nvPicPr>
          <p:cNvPr id="4" name="Picture 3" descr="A picture containing text, sign, clipart&#10;&#10;Description automatically generated">
            <a:extLst>
              <a:ext uri="{FF2B5EF4-FFF2-40B4-BE49-F238E27FC236}">
                <a16:creationId xmlns:a16="http://schemas.microsoft.com/office/drawing/2014/main" id="{888DA231-892C-4F75-B589-26907F54B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7" y="2900606"/>
            <a:ext cx="1598876" cy="1116549"/>
          </a:xfrm>
          <a:prstGeom prst="rect">
            <a:avLst/>
          </a:prstGeom>
        </p:spPr>
      </p:pic>
    </p:spTree>
    <p:extLst>
      <p:ext uri="{BB962C8B-B14F-4D97-AF65-F5344CB8AC3E}">
        <p14:creationId xmlns:p14="http://schemas.microsoft.com/office/powerpoint/2010/main" val="377333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A483FD-C826-4F94-9C23-9D422ED68E79}"/>
              </a:ext>
            </a:extLst>
          </p:cNvPr>
          <p:cNvGrpSpPr/>
          <p:nvPr userDrawn="1"/>
        </p:nvGrpSpPr>
        <p:grpSpPr>
          <a:xfrm>
            <a:off x="3390900" y="596899"/>
            <a:ext cx="8801100" cy="6261101"/>
            <a:chOff x="3390900" y="596899"/>
            <a:chExt cx="8801100" cy="6261101"/>
          </a:xfrm>
        </p:grpSpPr>
        <p:pic>
          <p:nvPicPr>
            <p:cNvPr id="12" name="Picture 11">
              <a:extLst>
                <a:ext uri="{FF2B5EF4-FFF2-40B4-BE49-F238E27FC236}">
                  <a16:creationId xmlns:a16="http://schemas.microsoft.com/office/drawing/2014/main" id="{AF0BD68F-1313-4425-B481-77C3C879C1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556000" y="877702"/>
              <a:ext cx="8636000" cy="5980298"/>
            </a:xfrm>
            <a:prstGeom prst="rect">
              <a:avLst/>
            </a:prstGeom>
          </p:spPr>
        </p:pic>
        <p:sp>
          <p:nvSpPr>
            <p:cNvPr id="14" name="Rectangle 13">
              <a:extLst>
                <a:ext uri="{FF2B5EF4-FFF2-40B4-BE49-F238E27FC236}">
                  <a16:creationId xmlns:a16="http://schemas.microsoft.com/office/drawing/2014/main" id="{17F081C2-3051-493D-B3C1-EC57D7CF4246}"/>
                </a:ext>
              </a:extLst>
            </p:cNvPr>
            <p:cNvSpPr/>
            <p:nvPr userDrawn="1"/>
          </p:nvSpPr>
          <p:spPr>
            <a:xfrm>
              <a:off x="3390900" y="698503"/>
              <a:ext cx="8801100" cy="6159497"/>
            </a:xfrm>
            <a:prstGeom prst="rect">
              <a:avLst/>
            </a:prstGeom>
            <a:gradFill>
              <a:gsLst>
                <a:gs pos="18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6D15FE8-8097-408D-AAFB-DCAFB387ED8E}"/>
                </a:ext>
              </a:extLst>
            </p:cNvPr>
            <p:cNvSpPr/>
            <p:nvPr userDrawn="1"/>
          </p:nvSpPr>
          <p:spPr>
            <a:xfrm rot="16200000">
              <a:off x="3902859" y="165097"/>
              <a:ext cx="6261098" cy="7124702"/>
            </a:xfrm>
            <a:prstGeom prst="rect">
              <a:avLst/>
            </a:prstGeom>
            <a:gradFill>
              <a:gsLst>
                <a:gs pos="18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text, sign, clipart&#10;&#10;Description automatically generated">
            <a:extLst>
              <a:ext uri="{FF2B5EF4-FFF2-40B4-BE49-F238E27FC236}">
                <a16:creationId xmlns:a16="http://schemas.microsoft.com/office/drawing/2014/main" id="{E2A40C28-1A08-4752-B7D3-090C264829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2460457"/>
            <a:ext cx="1312057" cy="916253"/>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2409375" y="3357254"/>
            <a:ext cx="92397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2409370" y="1787525"/>
            <a:ext cx="9239705"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2409370" y="3520248"/>
            <a:ext cx="9239705"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2409370" y="4149920"/>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spTree>
    <p:extLst>
      <p:ext uri="{BB962C8B-B14F-4D97-AF65-F5344CB8AC3E}">
        <p14:creationId xmlns:p14="http://schemas.microsoft.com/office/powerpoint/2010/main" val="1102258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0" name="Picture 9" descr="Logo&#10;&#10;Description automatically generated">
            <a:extLst>
              <a:ext uri="{FF2B5EF4-FFF2-40B4-BE49-F238E27FC236}">
                <a16:creationId xmlns:a16="http://schemas.microsoft.com/office/drawing/2014/main" id="{171E7EAE-4088-4273-98A0-0027515CED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521061" y="1767239"/>
            <a:ext cx="5540310" cy="5090761"/>
          </a:xfrm>
          <a:prstGeom prst="rect">
            <a:avLst/>
          </a:prstGeom>
        </p:spPr>
      </p:pic>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spTree>
    <p:extLst>
      <p:ext uri="{BB962C8B-B14F-4D97-AF65-F5344CB8AC3E}">
        <p14:creationId xmlns:p14="http://schemas.microsoft.com/office/powerpoint/2010/main" val="1605231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grpSp>
        <p:nvGrpSpPr>
          <p:cNvPr id="9" name="Group 8">
            <a:extLst>
              <a:ext uri="{FF2B5EF4-FFF2-40B4-BE49-F238E27FC236}">
                <a16:creationId xmlns:a16="http://schemas.microsoft.com/office/drawing/2014/main" id="{58692143-F89F-4CD6-9633-473C28A42F3E}"/>
              </a:ext>
            </a:extLst>
          </p:cNvPr>
          <p:cNvGrpSpPr/>
          <p:nvPr userDrawn="1"/>
        </p:nvGrpSpPr>
        <p:grpSpPr>
          <a:xfrm>
            <a:off x="6807976" y="1207866"/>
            <a:ext cx="5384024" cy="5658979"/>
            <a:chOff x="6807976" y="1207866"/>
            <a:chExt cx="5384024" cy="5658979"/>
          </a:xfrm>
        </p:grpSpPr>
        <p:pic>
          <p:nvPicPr>
            <p:cNvPr id="14" name="Picture 13" descr="A picture containing engineering drawing&#10;&#10;Description automatically generated">
              <a:extLst>
                <a:ext uri="{FF2B5EF4-FFF2-40B4-BE49-F238E27FC236}">
                  <a16:creationId xmlns:a16="http://schemas.microsoft.com/office/drawing/2014/main" id="{68C36FA4-612D-4FDD-AD60-E9D481F00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7976" y="1207866"/>
              <a:ext cx="5384023" cy="5348509"/>
            </a:xfrm>
            <a:prstGeom prst="rect">
              <a:avLst/>
            </a:prstGeom>
          </p:spPr>
        </p:pic>
        <p:sp>
          <p:nvSpPr>
            <p:cNvPr id="18" name="Rectangle 17">
              <a:extLst>
                <a:ext uri="{FF2B5EF4-FFF2-40B4-BE49-F238E27FC236}">
                  <a16:creationId xmlns:a16="http://schemas.microsoft.com/office/drawing/2014/main" id="{073EA07A-C83D-4138-925D-E3825E16E750}"/>
                </a:ext>
              </a:extLst>
            </p:cNvPr>
            <p:cNvSpPr/>
            <p:nvPr/>
          </p:nvSpPr>
          <p:spPr>
            <a:xfrm>
              <a:off x="6923308" y="1398900"/>
              <a:ext cx="5268692" cy="5467945"/>
            </a:xfrm>
            <a:prstGeom prst="rect">
              <a:avLst/>
            </a:prstGeom>
            <a:gradFill>
              <a:gsLst>
                <a:gs pos="27000">
                  <a:schemeClr val="bg1">
                    <a:alpha val="0"/>
                  </a:schemeClr>
                </a:gs>
                <a:gs pos="13000">
                  <a:schemeClr val="bg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6488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15CBD03-1A02-48A0-8F8F-511B996527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5315652" y="1595535"/>
            <a:ext cx="6876348" cy="5262465"/>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225200"/>
            <a:ext cx="590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2655471"/>
            <a:ext cx="590487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4388194"/>
            <a:ext cx="590487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039313"/>
            <a:ext cx="3886655"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1309113"/>
            <a:ext cx="1312057" cy="916253"/>
          </a:xfrm>
          <a:prstGeom prst="rect">
            <a:avLst/>
          </a:prstGeom>
        </p:spPr>
      </p:pic>
    </p:spTree>
    <p:extLst>
      <p:ext uri="{BB962C8B-B14F-4D97-AF65-F5344CB8AC3E}">
        <p14:creationId xmlns:p14="http://schemas.microsoft.com/office/powerpoint/2010/main" val="1832632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9FF789-35B9-4427-BB43-2D5D635724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961"/>
            <a:ext cx="12192000" cy="4748120"/>
          </a:xfrm>
          <a:prstGeom prst="rect">
            <a:avLst/>
          </a:prstGeom>
        </p:spPr>
      </p:pic>
      <p:sp>
        <p:nvSpPr>
          <p:cNvPr id="10" name="Rectangle 9">
            <a:extLst>
              <a:ext uri="{FF2B5EF4-FFF2-40B4-BE49-F238E27FC236}">
                <a16:creationId xmlns:a16="http://schemas.microsoft.com/office/drawing/2014/main" id="{C7858C81-44FD-4597-9019-BE8608ADD441}"/>
              </a:ext>
            </a:extLst>
          </p:cNvPr>
          <p:cNvSpPr/>
          <p:nvPr userDrawn="1"/>
        </p:nvSpPr>
        <p:spPr>
          <a:xfrm rot="10800000">
            <a:off x="0" y="-3"/>
            <a:ext cx="12192000" cy="4746159"/>
          </a:xfrm>
          <a:prstGeom prst="rect">
            <a:avLst/>
          </a:prstGeom>
          <a:gradFill>
            <a:gsLst>
              <a:gs pos="50000">
                <a:schemeClr val="bg1">
                  <a:alpha val="0"/>
                </a:schemeClr>
              </a:gs>
              <a:gs pos="1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23D67-569A-4C28-9369-D99189711D38}"/>
              </a:ext>
            </a:extLst>
          </p:cNvPr>
          <p:cNvSpPr/>
          <p:nvPr userDrawn="1"/>
        </p:nvSpPr>
        <p:spPr>
          <a:xfrm>
            <a:off x="0" y="6419850"/>
            <a:ext cx="12192000" cy="42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accent2"/>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tx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318492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7">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D00442-8D8E-4F5B-9CE8-5614DE6AD11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6EC0818-F623-4181-AA3F-13A179BD0398}"/>
              </a:ext>
            </a:extLst>
          </p:cNvPr>
          <p:cNvGrpSpPr/>
          <p:nvPr userDrawn="1"/>
        </p:nvGrpSpPr>
        <p:grpSpPr>
          <a:xfrm>
            <a:off x="1085313" y="612002"/>
            <a:ext cx="10267456" cy="5469484"/>
            <a:chOff x="299590" y="1509648"/>
            <a:chExt cx="8387210" cy="5272155"/>
          </a:xfrm>
          <a:noFill/>
        </p:grpSpPr>
        <p:sp>
          <p:nvSpPr>
            <p:cNvPr id="19" name="Freeform 5">
              <a:extLst>
                <a:ext uri="{FF2B5EF4-FFF2-40B4-BE49-F238E27FC236}">
                  <a16:creationId xmlns:a16="http://schemas.microsoft.com/office/drawing/2014/main" id="{7B58E20F-F574-4F1E-A8C7-A8673F805B1D}"/>
                </a:ext>
              </a:extLst>
            </p:cNvPr>
            <p:cNvSpPr>
              <a:spLocks/>
            </p:cNvSpPr>
            <p:nvPr/>
          </p:nvSpPr>
          <p:spPr bwMode="auto">
            <a:xfrm>
              <a:off x="3662513" y="2553266"/>
              <a:ext cx="244143" cy="154003"/>
            </a:xfrm>
            <a:custGeom>
              <a:avLst/>
              <a:gdLst>
                <a:gd name="T0" fmla="*/ 14 w 166"/>
                <a:gd name="T1" fmla="*/ 55 h 82"/>
                <a:gd name="T2" fmla="*/ 0 w 166"/>
                <a:gd name="T3" fmla="*/ 55 h 82"/>
                <a:gd name="T4" fmla="*/ 6 w 166"/>
                <a:gd name="T5" fmla="*/ 37 h 82"/>
                <a:gd name="T6" fmla="*/ 10 w 166"/>
                <a:gd name="T7" fmla="*/ 19 h 82"/>
                <a:gd name="T8" fmla="*/ 20 w 166"/>
                <a:gd name="T9" fmla="*/ 2 h 82"/>
                <a:gd name="T10" fmla="*/ 30 w 166"/>
                <a:gd name="T11" fmla="*/ 11 h 82"/>
                <a:gd name="T12" fmla="*/ 41 w 166"/>
                <a:gd name="T13" fmla="*/ 28 h 82"/>
                <a:gd name="T14" fmla="*/ 41 w 166"/>
                <a:gd name="T15" fmla="*/ 48 h 82"/>
                <a:gd name="T16" fmla="*/ 43 w 166"/>
                <a:gd name="T17" fmla="*/ 55 h 82"/>
                <a:gd name="T18" fmla="*/ 49 w 166"/>
                <a:gd name="T19" fmla="*/ 48 h 82"/>
                <a:gd name="T20" fmla="*/ 53 w 166"/>
                <a:gd name="T21" fmla="*/ 37 h 82"/>
                <a:gd name="T22" fmla="*/ 59 w 166"/>
                <a:gd name="T23" fmla="*/ 24 h 82"/>
                <a:gd name="T24" fmla="*/ 63 w 166"/>
                <a:gd name="T25" fmla="*/ 32 h 82"/>
                <a:gd name="T26" fmla="*/ 67 w 166"/>
                <a:gd name="T27" fmla="*/ 44 h 82"/>
                <a:gd name="T28" fmla="*/ 75 w 166"/>
                <a:gd name="T29" fmla="*/ 28 h 82"/>
                <a:gd name="T30" fmla="*/ 81 w 166"/>
                <a:gd name="T31" fmla="*/ 15 h 82"/>
                <a:gd name="T32" fmla="*/ 87 w 166"/>
                <a:gd name="T33" fmla="*/ 24 h 82"/>
                <a:gd name="T34" fmla="*/ 99 w 166"/>
                <a:gd name="T35" fmla="*/ 28 h 82"/>
                <a:gd name="T36" fmla="*/ 113 w 166"/>
                <a:gd name="T37" fmla="*/ 15 h 82"/>
                <a:gd name="T38" fmla="*/ 121 w 166"/>
                <a:gd name="T39" fmla="*/ 0 h 82"/>
                <a:gd name="T40" fmla="*/ 130 w 166"/>
                <a:gd name="T41" fmla="*/ 24 h 82"/>
                <a:gd name="T42" fmla="*/ 140 w 166"/>
                <a:gd name="T43" fmla="*/ 32 h 82"/>
                <a:gd name="T44" fmla="*/ 148 w 166"/>
                <a:gd name="T45" fmla="*/ 48 h 82"/>
                <a:gd name="T46" fmla="*/ 156 w 166"/>
                <a:gd name="T47" fmla="*/ 69 h 82"/>
                <a:gd name="T48" fmla="*/ 156 w 166"/>
                <a:gd name="T49" fmla="*/ 83 h 82"/>
                <a:gd name="T50" fmla="*/ 146 w 166"/>
                <a:gd name="T51" fmla="*/ 99 h 82"/>
                <a:gd name="T52" fmla="*/ 130 w 166"/>
                <a:gd name="T53" fmla="*/ 119 h 82"/>
                <a:gd name="T54" fmla="*/ 115 w 166"/>
                <a:gd name="T55" fmla="*/ 134 h 82"/>
                <a:gd name="T56" fmla="*/ 97 w 166"/>
                <a:gd name="T57" fmla="*/ 146 h 82"/>
                <a:gd name="T58" fmla="*/ 83 w 166"/>
                <a:gd name="T59" fmla="*/ 163 h 82"/>
                <a:gd name="T60" fmla="*/ 69 w 166"/>
                <a:gd name="T61" fmla="*/ 163 h 82"/>
                <a:gd name="T62" fmla="*/ 53 w 166"/>
                <a:gd name="T63" fmla="*/ 151 h 82"/>
                <a:gd name="T64" fmla="*/ 43 w 166"/>
                <a:gd name="T65" fmla="*/ 138 h 82"/>
                <a:gd name="T66" fmla="*/ 18 w 166"/>
                <a:gd name="T67" fmla="*/ 138 h 82"/>
                <a:gd name="T68" fmla="*/ 32 w 166"/>
                <a:gd name="T69" fmla="*/ 123 h 82"/>
                <a:gd name="T70" fmla="*/ 34 w 166"/>
                <a:gd name="T71" fmla="*/ 104 h 82"/>
                <a:gd name="T72" fmla="*/ 26 w 166"/>
                <a:gd name="T73" fmla="*/ 95 h 82"/>
                <a:gd name="T74" fmla="*/ 14 w 166"/>
                <a:gd name="T75" fmla="*/ 92 h 82"/>
                <a:gd name="T76" fmla="*/ 2 w 166"/>
                <a:gd name="T77" fmla="*/ 86 h 82"/>
                <a:gd name="T78" fmla="*/ 18 w 166"/>
                <a:gd name="T79" fmla="*/ 75 h 82"/>
                <a:gd name="T80" fmla="*/ 30 w 166"/>
                <a:gd name="T81" fmla="*/ 63 h 82"/>
                <a:gd name="T82" fmla="*/ 24 w 166"/>
                <a:gd name="T83" fmla="*/ 55 h 82"/>
                <a:gd name="T84" fmla="*/ 14 w 166"/>
                <a:gd name="T85" fmla="*/ 55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 name="Freeform 6">
              <a:extLst>
                <a:ext uri="{FF2B5EF4-FFF2-40B4-BE49-F238E27FC236}">
                  <a16:creationId xmlns:a16="http://schemas.microsoft.com/office/drawing/2014/main" id="{6312E023-56A8-4F42-9882-4B476405E1CD}"/>
                </a:ext>
              </a:extLst>
            </p:cNvPr>
            <p:cNvSpPr>
              <a:spLocks/>
            </p:cNvSpPr>
            <p:nvPr/>
          </p:nvSpPr>
          <p:spPr bwMode="auto">
            <a:xfrm>
              <a:off x="2828853" y="3221706"/>
              <a:ext cx="160777" cy="188408"/>
            </a:xfrm>
            <a:custGeom>
              <a:avLst/>
              <a:gdLst>
                <a:gd name="T0" fmla="*/ 27 w 110"/>
                <a:gd name="T1" fmla="*/ 71 h 100"/>
                <a:gd name="T2" fmla="*/ 35 w 110"/>
                <a:gd name="T3" fmla="*/ 40 h 100"/>
                <a:gd name="T4" fmla="*/ 49 w 110"/>
                <a:gd name="T5" fmla="*/ 12 h 100"/>
                <a:gd name="T6" fmla="*/ 61 w 110"/>
                <a:gd name="T7" fmla="*/ 0 h 100"/>
                <a:gd name="T8" fmla="*/ 57 w 110"/>
                <a:gd name="T9" fmla="*/ 16 h 100"/>
                <a:gd name="T10" fmla="*/ 53 w 110"/>
                <a:gd name="T11" fmla="*/ 40 h 100"/>
                <a:gd name="T12" fmla="*/ 57 w 110"/>
                <a:gd name="T13" fmla="*/ 69 h 100"/>
                <a:gd name="T14" fmla="*/ 67 w 110"/>
                <a:gd name="T15" fmla="*/ 90 h 100"/>
                <a:gd name="T16" fmla="*/ 77 w 110"/>
                <a:gd name="T17" fmla="*/ 78 h 100"/>
                <a:gd name="T18" fmla="*/ 79 w 110"/>
                <a:gd name="T19" fmla="*/ 90 h 100"/>
                <a:gd name="T20" fmla="*/ 84 w 110"/>
                <a:gd name="T21" fmla="*/ 93 h 100"/>
                <a:gd name="T22" fmla="*/ 81 w 110"/>
                <a:gd name="T23" fmla="*/ 108 h 100"/>
                <a:gd name="T24" fmla="*/ 90 w 110"/>
                <a:gd name="T25" fmla="*/ 130 h 100"/>
                <a:gd name="T26" fmla="*/ 96 w 110"/>
                <a:gd name="T27" fmla="*/ 132 h 100"/>
                <a:gd name="T28" fmla="*/ 98 w 110"/>
                <a:gd name="T29" fmla="*/ 150 h 100"/>
                <a:gd name="T30" fmla="*/ 100 w 110"/>
                <a:gd name="T31" fmla="*/ 174 h 100"/>
                <a:gd name="T32" fmla="*/ 96 w 110"/>
                <a:gd name="T33" fmla="*/ 193 h 100"/>
                <a:gd name="T34" fmla="*/ 82 w 110"/>
                <a:gd name="T35" fmla="*/ 201 h 100"/>
                <a:gd name="T36" fmla="*/ 79 w 110"/>
                <a:gd name="T37" fmla="*/ 183 h 100"/>
                <a:gd name="T38" fmla="*/ 73 w 110"/>
                <a:gd name="T39" fmla="*/ 164 h 100"/>
                <a:gd name="T40" fmla="*/ 67 w 110"/>
                <a:gd name="T41" fmla="*/ 176 h 100"/>
                <a:gd name="T42" fmla="*/ 65 w 110"/>
                <a:gd name="T43" fmla="*/ 189 h 100"/>
                <a:gd name="T44" fmla="*/ 55 w 110"/>
                <a:gd name="T45" fmla="*/ 183 h 100"/>
                <a:gd name="T46" fmla="*/ 53 w 110"/>
                <a:gd name="T47" fmla="*/ 159 h 100"/>
                <a:gd name="T48" fmla="*/ 27 w 110"/>
                <a:gd name="T49" fmla="*/ 164 h 100"/>
                <a:gd name="T50" fmla="*/ 0 w 110"/>
                <a:gd name="T51" fmla="*/ 161 h 100"/>
                <a:gd name="T52" fmla="*/ 2 w 110"/>
                <a:gd name="T53" fmla="*/ 132 h 100"/>
                <a:gd name="T54" fmla="*/ 16 w 110"/>
                <a:gd name="T55" fmla="*/ 105 h 100"/>
                <a:gd name="T56" fmla="*/ 22 w 110"/>
                <a:gd name="T57" fmla="*/ 90 h 100"/>
                <a:gd name="T58" fmla="*/ 27 w 110"/>
                <a:gd name="T59" fmla="*/ 71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 name="Freeform 7">
              <a:extLst>
                <a:ext uri="{FF2B5EF4-FFF2-40B4-BE49-F238E27FC236}">
                  <a16:creationId xmlns:a16="http://schemas.microsoft.com/office/drawing/2014/main" id="{3445E757-7E38-4D2B-B18A-58380BE2FB80}"/>
                </a:ext>
              </a:extLst>
            </p:cNvPr>
            <p:cNvSpPr>
              <a:spLocks/>
            </p:cNvSpPr>
            <p:nvPr/>
          </p:nvSpPr>
          <p:spPr bwMode="auto">
            <a:xfrm>
              <a:off x="2721669" y="3285601"/>
              <a:ext cx="58058" cy="36043"/>
            </a:xfrm>
            <a:custGeom>
              <a:avLst/>
              <a:gdLst>
                <a:gd name="T0" fmla="*/ 0 w 38"/>
                <a:gd name="T1" fmla="*/ 2 h 18"/>
                <a:gd name="T2" fmla="*/ 8 w 38"/>
                <a:gd name="T3" fmla="*/ 22 h 18"/>
                <a:gd name="T4" fmla="*/ 18 w 38"/>
                <a:gd name="T5" fmla="*/ 39 h 18"/>
                <a:gd name="T6" fmla="*/ 39 w 38"/>
                <a:gd name="T7" fmla="*/ 49 h 18"/>
                <a:gd name="T8" fmla="*/ 43 w 38"/>
                <a:gd name="T9" fmla="*/ 33 h 18"/>
                <a:gd name="T10" fmla="*/ 35 w 38"/>
                <a:gd name="T11" fmla="*/ 16 h 18"/>
                <a:gd name="T12" fmla="*/ 27 w 38"/>
                <a:gd name="T13" fmla="*/ 2 h 18"/>
                <a:gd name="T14" fmla="*/ 14 w 38"/>
                <a:gd name="T15" fmla="*/ 0 h 18"/>
                <a:gd name="T16" fmla="*/ 8 w 38"/>
                <a:gd name="T17" fmla="*/ 0 h 18"/>
                <a:gd name="T18" fmla="*/ 0 w 38"/>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 name="Freeform 8">
              <a:extLst>
                <a:ext uri="{FF2B5EF4-FFF2-40B4-BE49-F238E27FC236}">
                  <a16:creationId xmlns:a16="http://schemas.microsoft.com/office/drawing/2014/main" id="{DBDD2172-8CBB-4B0C-9782-2A6AECC81DFB}"/>
                </a:ext>
              </a:extLst>
            </p:cNvPr>
            <p:cNvSpPr>
              <a:spLocks/>
            </p:cNvSpPr>
            <p:nvPr/>
          </p:nvSpPr>
          <p:spPr bwMode="auto">
            <a:xfrm>
              <a:off x="2236360" y="4211259"/>
              <a:ext cx="247120" cy="104853"/>
            </a:xfrm>
            <a:custGeom>
              <a:avLst/>
              <a:gdLst>
                <a:gd name="T0" fmla="*/ 148 w 166"/>
                <a:gd name="T1" fmla="*/ 109 h 56"/>
                <a:gd name="T2" fmla="*/ 140 w 166"/>
                <a:gd name="T3" fmla="*/ 101 h 56"/>
                <a:gd name="T4" fmla="*/ 130 w 166"/>
                <a:gd name="T5" fmla="*/ 101 h 56"/>
                <a:gd name="T6" fmla="*/ 124 w 166"/>
                <a:gd name="T7" fmla="*/ 109 h 56"/>
                <a:gd name="T8" fmla="*/ 116 w 166"/>
                <a:gd name="T9" fmla="*/ 106 h 56"/>
                <a:gd name="T10" fmla="*/ 118 w 166"/>
                <a:gd name="T11" fmla="*/ 91 h 56"/>
                <a:gd name="T12" fmla="*/ 116 w 166"/>
                <a:gd name="T13" fmla="*/ 80 h 56"/>
                <a:gd name="T14" fmla="*/ 104 w 166"/>
                <a:gd name="T15" fmla="*/ 80 h 56"/>
                <a:gd name="T16" fmla="*/ 100 w 166"/>
                <a:gd name="T17" fmla="*/ 63 h 56"/>
                <a:gd name="T18" fmla="*/ 94 w 166"/>
                <a:gd name="T19" fmla="*/ 58 h 56"/>
                <a:gd name="T20" fmla="*/ 80 w 166"/>
                <a:gd name="T21" fmla="*/ 51 h 56"/>
                <a:gd name="T22" fmla="*/ 76 w 166"/>
                <a:gd name="T23" fmla="*/ 43 h 56"/>
                <a:gd name="T24" fmla="*/ 62 w 166"/>
                <a:gd name="T25" fmla="*/ 35 h 56"/>
                <a:gd name="T26" fmla="*/ 48 w 166"/>
                <a:gd name="T27" fmla="*/ 31 h 56"/>
                <a:gd name="T28" fmla="*/ 44 w 166"/>
                <a:gd name="T29" fmla="*/ 24 h 56"/>
                <a:gd name="T30" fmla="*/ 34 w 166"/>
                <a:gd name="T31" fmla="*/ 19 h 56"/>
                <a:gd name="T32" fmla="*/ 28 w 166"/>
                <a:gd name="T33" fmla="*/ 27 h 56"/>
                <a:gd name="T34" fmla="*/ 20 w 166"/>
                <a:gd name="T35" fmla="*/ 35 h 56"/>
                <a:gd name="T36" fmla="*/ 12 w 166"/>
                <a:gd name="T37" fmla="*/ 43 h 56"/>
                <a:gd name="T38" fmla="*/ 0 w 166"/>
                <a:gd name="T39" fmla="*/ 43 h 56"/>
                <a:gd name="T40" fmla="*/ 2 w 166"/>
                <a:gd name="T41" fmla="*/ 31 h 56"/>
                <a:gd name="T42" fmla="*/ 10 w 166"/>
                <a:gd name="T43" fmla="*/ 11 h 56"/>
                <a:gd name="T44" fmla="*/ 26 w 166"/>
                <a:gd name="T45" fmla="*/ 2 h 56"/>
                <a:gd name="T46" fmla="*/ 40 w 166"/>
                <a:gd name="T47" fmla="*/ 0 h 56"/>
                <a:gd name="T48" fmla="*/ 58 w 166"/>
                <a:gd name="T49" fmla="*/ 0 h 56"/>
                <a:gd name="T50" fmla="*/ 74 w 166"/>
                <a:gd name="T51" fmla="*/ 9 h 56"/>
                <a:gd name="T52" fmla="*/ 88 w 166"/>
                <a:gd name="T53" fmla="*/ 19 h 56"/>
                <a:gd name="T54" fmla="*/ 104 w 166"/>
                <a:gd name="T55" fmla="*/ 27 h 56"/>
                <a:gd name="T56" fmla="*/ 110 w 166"/>
                <a:gd name="T57" fmla="*/ 39 h 56"/>
                <a:gd name="T58" fmla="*/ 116 w 166"/>
                <a:gd name="T59" fmla="*/ 46 h 56"/>
                <a:gd name="T60" fmla="*/ 130 w 166"/>
                <a:gd name="T61" fmla="*/ 58 h 56"/>
                <a:gd name="T62" fmla="*/ 142 w 166"/>
                <a:gd name="T63" fmla="*/ 66 h 56"/>
                <a:gd name="T64" fmla="*/ 154 w 166"/>
                <a:gd name="T65" fmla="*/ 80 h 56"/>
                <a:gd name="T66" fmla="*/ 166 w 166"/>
                <a:gd name="T67" fmla="*/ 91 h 56"/>
                <a:gd name="T68" fmla="*/ 160 w 166"/>
                <a:gd name="T69" fmla="*/ 97 h 56"/>
                <a:gd name="T70" fmla="*/ 152 w 166"/>
                <a:gd name="T71" fmla="*/ 101 h 56"/>
                <a:gd name="T72" fmla="*/ 150 w 166"/>
                <a:gd name="T73" fmla="*/ 109 h 56"/>
                <a:gd name="T74" fmla="*/ 148 w 166"/>
                <a:gd name="T75" fmla="*/ 109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 name="Freeform 9">
              <a:extLst>
                <a:ext uri="{FF2B5EF4-FFF2-40B4-BE49-F238E27FC236}">
                  <a16:creationId xmlns:a16="http://schemas.microsoft.com/office/drawing/2014/main" id="{7BA37F8D-F895-4B55-87C8-095D839208F1}"/>
                </a:ext>
              </a:extLst>
            </p:cNvPr>
            <p:cNvSpPr>
              <a:spLocks/>
            </p:cNvSpPr>
            <p:nvPr/>
          </p:nvSpPr>
          <p:spPr bwMode="auto">
            <a:xfrm>
              <a:off x="2700827" y="3906530"/>
              <a:ext cx="16375" cy="14745"/>
            </a:xfrm>
            <a:custGeom>
              <a:avLst/>
              <a:gdLst>
                <a:gd name="T0" fmla="*/ 6 w 12"/>
                <a:gd name="T1" fmla="*/ 0 h 8"/>
                <a:gd name="T2" fmla="*/ 2 w 12"/>
                <a:gd name="T3" fmla="*/ 2 h 8"/>
                <a:gd name="T4" fmla="*/ 0 w 12"/>
                <a:gd name="T5" fmla="*/ 14 h 8"/>
                <a:gd name="T6" fmla="*/ 6 w 12"/>
                <a:gd name="T7" fmla="*/ 14 h 8"/>
                <a:gd name="T8" fmla="*/ 7 w 12"/>
                <a:gd name="T9" fmla="*/ 14 h 8"/>
                <a:gd name="T10" fmla="*/ 6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6" y="0"/>
                  </a:moveTo>
                  <a:lnTo>
                    <a:pt x="2" y="2"/>
                  </a:lnTo>
                  <a:lnTo>
                    <a:pt x="0" y="8"/>
                  </a:lnTo>
                  <a:lnTo>
                    <a:pt x="8" y="8"/>
                  </a:lnTo>
                  <a:lnTo>
                    <a:pt x="12" y="8"/>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 name="Freeform 10">
              <a:extLst>
                <a:ext uri="{FF2B5EF4-FFF2-40B4-BE49-F238E27FC236}">
                  <a16:creationId xmlns:a16="http://schemas.microsoft.com/office/drawing/2014/main" id="{65AF6D9A-F8C4-49A6-AF59-DC55B3A83E93}"/>
                </a:ext>
              </a:extLst>
            </p:cNvPr>
            <p:cNvSpPr>
              <a:spLocks/>
            </p:cNvSpPr>
            <p:nvPr/>
          </p:nvSpPr>
          <p:spPr bwMode="auto">
            <a:xfrm>
              <a:off x="2944970" y="4745356"/>
              <a:ext cx="72945" cy="113045"/>
            </a:xfrm>
            <a:custGeom>
              <a:avLst/>
              <a:gdLst>
                <a:gd name="T0" fmla="*/ 6 w 48"/>
                <a:gd name="T1" fmla="*/ 0 h 60"/>
                <a:gd name="T2" fmla="*/ 16 w 48"/>
                <a:gd name="T3" fmla="*/ 2 h 60"/>
                <a:gd name="T4" fmla="*/ 33 w 48"/>
                <a:gd name="T5" fmla="*/ 12 h 60"/>
                <a:gd name="T6" fmla="*/ 43 w 48"/>
                <a:gd name="T7" fmla="*/ 24 h 60"/>
                <a:gd name="T8" fmla="*/ 49 w 48"/>
                <a:gd name="T9" fmla="*/ 40 h 60"/>
                <a:gd name="T10" fmla="*/ 53 w 48"/>
                <a:gd name="T11" fmla="*/ 53 h 60"/>
                <a:gd name="T12" fmla="*/ 47 w 48"/>
                <a:gd name="T13" fmla="*/ 69 h 60"/>
                <a:gd name="T14" fmla="*/ 41 w 48"/>
                <a:gd name="T15" fmla="*/ 93 h 60"/>
                <a:gd name="T16" fmla="*/ 35 w 48"/>
                <a:gd name="T17" fmla="*/ 121 h 60"/>
                <a:gd name="T18" fmla="*/ 29 w 48"/>
                <a:gd name="T19" fmla="*/ 113 h 60"/>
                <a:gd name="T20" fmla="*/ 14 w 48"/>
                <a:gd name="T21" fmla="*/ 108 h 60"/>
                <a:gd name="T22" fmla="*/ 8 w 48"/>
                <a:gd name="T23" fmla="*/ 117 h 60"/>
                <a:gd name="T24" fmla="*/ 2 w 48"/>
                <a:gd name="T25" fmla="*/ 117 h 60"/>
                <a:gd name="T26" fmla="*/ 2 w 48"/>
                <a:gd name="T27" fmla="*/ 102 h 60"/>
                <a:gd name="T28" fmla="*/ 6 w 48"/>
                <a:gd name="T29" fmla="*/ 71 h 60"/>
                <a:gd name="T30" fmla="*/ 10 w 48"/>
                <a:gd name="T31" fmla="*/ 56 h 60"/>
                <a:gd name="T32" fmla="*/ 4 w 48"/>
                <a:gd name="T33" fmla="*/ 49 h 60"/>
                <a:gd name="T34" fmla="*/ 0 w 48"/>
                <a:gd name="T35" fmla="*/ 37 h 60"/>
                <a:gd name="T36" fmla="*/ 0 w 48"/>
                <a:gd name="T37" fmla="*/ 24 h 60"/>
                <a:gd name="T38" fmla="*/ 2 w 48"/>
                <a:gd name="T39" fmla="*/ 12 h 60"/>
                <a:gd name="T40" fmla="*/ 6 w 48"/>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5" name="Group 11">
              <a:extLst>
                <a:ext uri="{FF2B5EF4-FFF2-40B4-BE49-F238E27FC236}">
                  <a16:creationId xmlns:a16="http://schemas.microsoft.com/office/drawing/2014/main" id="{54593F0F-44B1-4E9C-BEE9-67BCB7B7D43C}"/>
                </a:ext>
              </a:extLst>
            </p:cNvPr>
            <p:cNvGrpSpPr>
              <a:grpSpLocks/>
            </p:cNvGrpSpPr>
            <p:nvPr userDrawn="1"/>
          </p:nvGrpSpPr>
          <p:grpSpPr bwMode="auto">
            <a:xfrm>
              <a:off x="299590" y="1509648"/>
              <a:ext cx="3641306" cy="5272155"/>
              <a:chOff x="235" y="1361"/>
              <a:chExt cx="2316" cy="2623"/>
            </a:xfrm>
            <a:grpFill/>
          </p:grpSpPr>
          <p:sp>
            <p:nvSpPr>
              <p:cNvPr id="214" name="Freeform 12">
                <a:extLst>
                  <a:ext uri="{FF2B5EF4-FFF2-40B4-BE49-F238E27FC236}">
                    <a16:creationId xmlns:a16="http://schemas.microsoft.com/office/drawing/2014/main" id="{803B115E-74E5-4C5F-9E13-FD8E9BFCA223}"/>
                  </a:ext>
                </a:extLst>
              </p:cNvPr>
              <p:cNvSpPr>
                <a:spLocks/>
              </p:cNvSpPr>
              <p:nvPr/>
            </p:nvSpPr>
            <p:spPr bwMode="auto">
              <a:xfrm>
                <a:off x="1647" y="1361"/>
                <a:ext cx="904" cy="673"/>
              </a:xfrm>
              <a:custGeom>
                <a:avLst/>
                <a:gdLst>
                  <a:gd name="T0" fmla="*/ 495 w 962"/>
                  <a:gd name="T1" fmla="*/ 372 h 716"/>
                  <a:gd name="T2" fmla="*/ 460 w 962"/>
                  <a:gd name="T3" fmla="*/ 385 h 716"/>
                  <a:gd name="T4" fmla="*/ 400 w 962"/>
                  <a:gd name="T5" fmla="*/ 420 h 716"/>
                  <a:gd name="T6" fmla="*/ 373 w 962"/>
                  <a:gd name="T7" fmla="*/ 434 h 716"/>
                  <a:gd name="T8" fmla="*/ 368 w 962"/>
                  <a:gd name="T9" fmla="*/ 466 h 716"/>
                  <a:gd name="T10" fmla="*/ 353 w 962"/>
                  <a:gd name="T11" fmla="*/ 488 h 716"/>
                  <a:gd name="T12" fmla="*/ 314 w 962"/>
                  <a:gd name="T13" fmla="*/ 515 h 716"/>
                  <a:gd name="T14" fmla="*/ 286 w 962"/>
                  <a:gd name="T15" fmla="*/ 513 h 716"/>
                  <a:gd name="T16" fmla="*/ 255 w 962"/>
                  <a:gd name="T17" fmla="*/ 464 h 716"/>
                  <a:gd name="T18" fmla="*/ 250 w 962"/>
                  <a:gd name="T19" fmla="*/ 440 h 716"/>
                  <a:gd name="T20" fmla="*/ 227 w 962"/>
                  <a:gd name="T21" fmla="*/ 400 h 716"/>
                  <a:gd name="T22" fmla="*/ 227 w 962"/>
                  <a:gd name="T23" fmla="*/ 379 h 716"/>
                  <a:gd name="T24" fmla="*/ 254 w 962"/>
                  <a:gd name="T25" fmla="*/ 383 h 716"/>
                  <a:gd name="T26" fmla="*/ 261 w 962"/>
                  <a:gd name="T27" fmla="*/ 342 h 716"/>
                  <a:gd name="T28" fmla="*/ 216 w 962"/>
                  <a:gd name="T29" fmla="*/ 320 h 716"/>
                  <a:gd name="T30" fmla="*/ 242 w 962"/>
                  <a:gd name="T31" fmla="*/ 304 h 716"/>
                  <a:gd name="T32" fmla="*/ 200 w 962"/>
                  <a:gd name="T33" fmla="*/ 304 h 716"/>
                  <a:gd name="T34" fmla="*/ 174 w 962"/>
                  <a:gd name="T35" fmla="*/ 226 h 716"/>
                  <a:gd name="T36" fmla="*/ 109 w 962"/>
                  <a:gd name="T37" fmla="*/ 192 h 716"/>
                  <a:gd name="T38" fmla="*/ 73 w 962"/>
                  <a:gd name="T39" fmla="*/ 200 h 716"/>
                  <a:gd name="T40" fmla="*/ 50 w 962"/>
                  <a:gd name="T41" fmla="*/ 188 h 716"/>
                  <a:gd name="T42" fmla="*/ 19 w 962"/>
                  <a:gd name="T43" fmla="*/ 176 h 716"/>
                  <a:gd name="T44" fmla="*/ 75 w 962"/>
                  <a:gd name="T45" fmla="*/ 163 h 716"/>
                  <a:gd name="T46" fmla="*/ 8 w 962"/>
                  <a:gd name="T47" fmla="*/ 151 h 716"/>
                  <a:gd name="T48" fmla="*/ 43 w 962"/>
                  <a:gd name="T49" fmla="*/ 132 h 716"/>
                  <a:gd name="T50" fmla="*/ 91 w 962"/>
                  <a:gd name="T51" fmla="*/ 98 h 716"/>
                  <a:gd name="T52" fmla="*/ 94 w 962"/>
                  <a:gd name="T53" fmla="*/ 75 h 716"/>
                  <a:gd name="T54" fmla="*/ 133 w 962"/>
                  <a:gd name="T55" fmla="*/ 52 h 716"/>
                  <a:gd name="T56" fmla="*/ 168 w 962"/>
                  <a:gd name="T57" fmla="*/ 50 h 716"/>
                  <a:gd name="T58" fmla="*/ 216 w 962"/>
                  <a:gd name="T59" fmla="*/ 37 h 716"/>
                  <a:gd name="T60" fmla="*/ 253 w 962"/>
                  <a:gd name="T61" fmla="*/ 49 h 716"/>
                  <a:gd name="T62" fmla="*/ 273 w 962"/>
                  <a:gd name="T63" fmla="*/ 33 h 716"/>
                  <a:gd name="T64" fmla="*/ 293 w 962"/>
                  <a:gd name="T65" fmla="*/ 30 h 716"/>
                  <a:gd name="T66" fmla="*/ 351 w 962"/>
                  <a:gd name="T67" fmla="*/ 9 h 716"/>
                  <a:gd name="T68" fmla="*/ 453 w 962"/>
                  <a:gd name="T69" fmla="*/ 0 h 716"/>
                  <a:gd name="T70" fmla="*/ 553 w 962"/>
                  <a:gd name="T71" fmla="*/ 13 h 716"/>
                  <a:gd name="T72" fmla="*/ 541 w 962"/>
                  <a:gd name="T73" fmla="*/ 41 h 716"/>
                  <a:gd name="T74" fmla="*/ 553 w 962"/>
                  <a:gd name="T75" fmla="*/ 49 h 716"/>
                  <a:gd name="T76" fmla="*/ 557 w 962"/>
                  <a:gd name="T77" fmla="*/ 55 h 716"/>
                  <a:gd name="T78" fmla="*/ 590 w 962"/>
                  <a:gd name="T79" fmla="*/ 49 h 716"/>
                  <a:gd name="T80" fmla="*/ 580 w 962"/>
                  <a:gd name="T81" fmla="*/ 75 h 716"/>
                  <a:gd name="T82" fmla="*/ 648 w 962"/>
                  <a:gd name="T83" fmla="*/ 50 h 716"/>
                  <a:gd name="T84" fmla="*/ 695 w 962"/>
                  <a:gd name="T85" fmla="*/ 66 h 716"/>
                  <a:gd name="T86" fmla="*/ 639 w 962"/>
                  <a:gd name="T87" fmla="*/ 81 h 716"/>
                  <a:gd name="T88" fmla="*/ 651 w 962"/>
                  <a:gd name="T89" fmla="*/ 96 h 716"/>
                  <a:gd name="T90" fmla="*/ 635 w 962"/>
                  <a:gd name="T91" fmla="*/ 102 h 716"/>
                  <a:gd name="T92" fmla="*/ 616 w 962"/>
                  <a:gd name="T93" fmla="*/ 125 h 716"/>
                  <a:gd name="T94" fmla="*/ 622 w 962"/>
                  <a:gd name="T95" fmla="*/ 155 h 716"/>
                  <a:gd name="T96" fmla="*/ 615 w 962"/>
                  <a:gd name="T97" fmla="*/ 167 h 716"/>
                  <a:gd name="T98" fmla="*/ 630 w 962"/>
                  <a:gd name="T99" fmla="*/ 189 h 716"/>
                  <a:gd name="T100" fmla="*/ 597 w 962"/>
                  <a:gd name="T101" fmla="*/ 182 h 716"/>
                  <a:gd name="T102" fmla="*/ 622 w 962"/>
                  <a:gd name="T103" fmla="*/ 216 h 716"/>
                  <a:gd name="T104" fmla="*/ 623 w 962"/>
                  <a:gd name="T105" fmla="*/ 239 h 716"/>
                  <a:gd name="T106" fmla="*/ 608 w 962"/>
                  <a:gd name="T107" fmla="*/ 257 h 716"/>
                  <a:gd name="T108" fmla="*/ 553 w 962"/>
                  <a:gd name="T109" fmla="*/ 264 h 716"/>
                  <a:gd name="T110" fmla="*/ 586 w 962"/>
                  <a:gd name="T111" fmla="*/ 293 h 716"/>
                  <a:gd name="T112" fmla="*/ 589 w 962"/>
                  <a:gd name="T113" fmla="*/ 301 h 716"/>
                  <a:gd name="T114" fmla="*/ 553 w 962"/>
                  <a:gd name="T115" fmla="*/ 305 h 716"/>
                  <a:gd name="T116" fmla="*/ 570 w 962"/>
                  <a:gd name="T117" fmla="*/ 331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5" name="Freeform 13">
                <a:extLst>
                  <a:ext uri="{FF2B5EF4-FFF2-40B4-BE49-F238E27FC236}">
                    <a16:creationId xmlns:a16="http://schemas.microsoft.com/office/drawing/2014/main" id="{937053F7-F6F7-410E-BA59-38C40FB6FA88}"/>
                  </a:ext>
                </a:extLst>
              </p:cNvPr>
              <p:cNvSpPr>
                <a:spLocks/>
              </p:cNvSpPr>
              <p:nvPr/>
            </p:nvSpPr>
            <p:spPr bwMode="auto">
              <a:xfrm>
                <a:off x="983" y="2551"/>
                <a:ext cx="453" cy="288"/>
              </a:xfrm>
              <a:custGeom>
                <a:avLst/>
                <a:gdLst>
                  <a:gd name="T0" fmla="*/ 55 w 482"/>
                  <a:gd name="T1" fmla="*/ 13 h 306"/>
                  <a:gd name="T2" fmla="*/ 107 w 482"/>
                  <a:gd name="T3" fmla="*/ 13 h 306"/>
                  <a:gd name="T4" fmla="*/ 144 w 482"/>
                  <a:gd name="T5" fmla="*/ 28 h 306"/>
                  <a:gd name="T6" fmla="*/ 165 w 482"/>
                  <a:gd name="T7" fmla="*/ 46 h 306"/>
                  <a:gd name="T8" fmla="*/ 188 w 482"/>
                  <a:gd name="T9" fmla="*/ 43 h 306"/>
                  <a:gd name="T10" fmla="*/ 207 w 482"/>
                  <a:gd name="T11" fmla="*/ 71 h 306"/>
                  <a:gd name="T12" fmla="*/ 233 w 482"/>
                  <a:gd name="T13" fmla="*/ 86 h 306"/>
                  <a:gd name="T14" fmla="*/ 227 w 482"/>
                  <a:gd name="T15" fmla="*/ 113 h 306"/>
                  <a:gd name="T16" fmla="*/ 227 w 482"/>
                  <a:gd name="T17" fmla="*/ 142 h 306"/>
                  <a:gd name="T18" fmla="*/ 248 w 482"/>
                  <a:gd name="T19" fmla="*/ 173 h 306"/>
                  <a:gd name="T20" fmla="*/ 275 w 482"/>
                  <a:gd name="T21" fmla="*/ 180 h 306"/>
                  <a:gd name="T22" fmla="*/ 310 w 482"/>
                  <a:gd name="T23" fmla="*/ 163 h 306"/>
                  <a:gd name="T24" fmla="*/ 324 w 482"/>
                  <a:gd name="T25" fmla="*/ 142 h 306"/>
                  <a:gd name="T26" fmla="*/ 353 w 482"/>
                  <a:gd name="T27" fmla="*/ 143 h 306"/>
                  <a:gd name="T28" fmla="*/ 345 w 482"/>
                  <a:gd name="T29" fmla="*/ 163 h 306"/>
                  <a:gd name="T30" fmla="*/ 340 w 482"/>
                  <a:gd name="T31" fmla="*/ 182 h 306"/>
                  <a:gd name="T32" fmla="*/ 331 w 482"/>
                  <a:gd name="T33" fmla="*/ 182 h 306"/>
                  <a:gd name="T34" fmla="*/ 305 w 482"/>
                  <a:gd name="T35" fmla="*/ 188 h 306"/>
                  <a:gd name="T36" fmla="*/ 310 w 482"/>
                  <a:gd name="T37" fmla="*/ 201 h 306"/>
                  <a:gd name="T38" fmla="*/ 302 w 482"/>
                  <a:gd name="T39" fmla="*/ 207 h 306"/>
                  <a:gd name="T40" fmla="*/ 295 w 482"/>
                  <a:gd name="T41" fmla="*/ 213 h 306"/>
                  <a:gd name="T42" fmla="*/ 287 w 482"/>
                  <a:gd name="T43" fmla="*/ 220 h 306"/>
                  <a:gd name="T44" fmla="*/ 267 w 482"/>
                  <a:gd name="T45" fmla="*/ 206 h 306"/>
                  <a:gd name="T46" fmla="*/ 248 w 482"/>
                  <a:gd name="T47" fmla="*/ 209 h 306"/>
                  <a:gd name="T48" fmla="*/ 218 w 482"/>
                  <a:gd name="T49" fmla="*/ 204 h 306"/>
                  <a:gd name="T50" fmla="*/ 186 w 482"/>
                  <a:gd name="T51" fmla="*/ 192 h 306"/>
                  <a:gd name="T52" fmla="*/ 160 w 482"/>
                  <a:gd name="T53" fmla="*/ 177 h 306"/>
                  <a:gd name="T54" fmla="*/ 136 w 482"/>
                  <a:gd name="T55" fmla="*/ 157 h 306"/>
                  <a:gd name="T56" fmla="*/ 140 w 482"/>
                  <a:gd name="T57" fmla="*/ 137 h 306"/>
                  <a:gd name="T58" fmla="*/ 115 w 482"/>
                  <a:gd name="T59" fmla="*/ 107 h 306"/>
                  <a:gd name="T60" fmla="*/ 92 w 482"/>
                  <a:gd name="T61" fmla="*/ 88 h 306"/>
                  <a:gd name="T62" fmla="*/ 73 w 482"/>
                  <a:gd name="T63" fmla="*/ 64 h 306"/>
                  <a:gd name="T64" fmla="*/ 53 w 482"/>
                  <a:gd name="T65" fmla="*/ 36 h 306"/>
                  <a:gd name="T66" fmla="*/ 37 w 482"/>
                  <a:gd name="T67" fmla="*/ 15 h 306"/>
                  <a:gd name="T68" fmla="*/ 30 w 482"/>
                  <a:gd name="T69" fmla="*/ 28 h 306"/>
                  <a:gd name="T70" fmla="*/ 47 w 482"/>
                  <a:gd name="T71" fmla="*/ 56 h 306"/>
                  <a:gd name="T72" fmla="*/ 66 w 482"/>
                  <a:gd name="T73" fmla="*/ 80 h 306"/>
                  <a:gd name="T74" fmla="*/ 78 w 482"/>
                  <a:gd name="T75" fmla="*/ 107 h 306"/>
                  <a:gd name="T76" fmla="*/ 88 w 482"/>
                  <a:gd name="T77" fmla="*/ 115 h 306"/>
                  <a:gd name="T78" fmla="*/ 80 w 482"/>
                  <a:gd name="T79" fmla="*/ 117 h 306"/>
                  <a:gd name="T80" fmla="*/ 62 w 482"/>
                  <a:gd name="T81" fmla="*/ 99 h 306"/>
                  <a:gd name="T82" fmla="*/ 53 w 482"/>
                  <a:gd name="T83" fmla="*/ 80 h 306"/>
                  <a:gd name="T84" fmla="*/ 35 w 482"/>
                  <a:gd name="T85" fmla="*/ 72 h 306"/>
                  <a:gd name="T86" fmla="*/ 31 w 482"/>
                  <a:gd name="T87" fmla="*/ 62 h 306"/>
                  <a:gd name="T88" fmla="*/ 34 w 482"/>
                  <a:gd name="T89" fmla="*/ 55 h 306"/>
                  <a:gd name="T90" fmla="*/ 22 w 482"/>
                  <a:gd name="T91" fmla="*/ 41 h 306"/>
                  <a:gd name="T92" fmla="*/ 8 w 482"/>
                  <a:gd name="T93" fmla="*/ 19 h 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16" name="Group 14">
                <a:extLst>
                  <a:ext uri="{FF2B5EF4-FFF2-40B4-BE49-F238E27FC236}">
                    <a16:creationId xmlns:a16="http://schemas.microsoft.com/office/drawing/2014/main" id="{DEAE56C1-D8FF-40FC-BCD3-B9DA45FF7C2D}"/>
                  </a:ext>
                </a:extLst>
              </p:cNvPr>
              <p:cNvGrpSpPr>
                <a:grpSpLocks/>
              </p:cNvGrpSpPr>
              <p:nvPr/>
            </p:nvGrpSpPr>
            <p:grpSpPr bwMode="auto">
              <a:xfrm>
                <a:off x="630" y="1378"/>
                <a:ext cx="1269" cy="1013"/>
                <a:chOff x="464" y="783"/>
                <a:chExt cx="1350" cy="1078"/>
              </a:xfrm>
              <a:grpFill/>
            </p:grpSpPr>
            <p:sp>
              <p:nvSpPr>
                <p:cNvPr id="268" name="Freeform 15">
                  <a:extLst>
                    <a:ext uri="{FF2B5EF4-FFF2-40B4-BE49-F238E27FC236}">
                      <a16:creationId xmlns:a16="http://schemas.microsoft.com/office/drawing/2014/main" id="{BB49DF38-EC9C-4418-B1D4-CD2036F4C510}"/>
                    </a:ext>
                  </a:extLst>
                </p:cNvPr>
                <p:cNvSpPr>
                  <a:spLocks/>
                </p:cNvSpPr>
                <p:nvPr/>
              </p:nvSpPr>
              <p:spPr bwMode="auto">
                <a:xfrm>
                  <a:off x="704" y="1087"/>
                  <a:ext cx="166" cy="104"/>
                </a:xfrm>
                <a:custGeom>
                  <a:avLst/>
                  <a:gdLst>
                    <a:gd name="T0" fmla="*/ 20 w 166"/>
                    <a:gd name="T1" fmla="*/ 6 h 104"/>
                    <a:gd name="T2" fmla="*/ 20 w 166"/>
                    <a:gd name="T3" fmla="*/ 14 h 104"/>
                    <a:gd name="T4" fmla="*/ 28 w 166"/>
                    <a:gd name="T5" fmla="*/ 22 h 104"/>
                    <a:gd name="T6" fmla="*/ 28 w 166"/>
                    <a:gd name="T7" fmla="*/ 28 h 104"/>
                    <a:gd name="T8" fmla="*/ 24 w 166"/>
                    <a:gd name="T9" fmla="*/ 34 h 104"/>
                    <a:gd name="T10" fmla="*/ 20 w 166"/>
                    <a:gd name="T11" fmla="*/ 44 h 104"/>
                    <a:gd name="T12" fmla="*/ 12 w 166"/>
                    <a:gd name="T13" fmla="*/ 54 h 104"/>
                    <a:gd name="T14" fmla="*/ 8 w 166"/>
                    <a:gd name="T15" fmla="*/ 68 h 104"/>
                    <a:gd name="T16" fmla="*/ 0 w 166"/>
                    <a:gd name="T17" fmla="*/ 76 h 104"/>
                    <a:gd name="T18" fmla="*/ 12 w 166"/>
                    <a:gd name="T19" fmla="*/ 80 h 104"/>
                    <a:gd name="T20" fmla="*/ 20 w 166"/>
                    <a:gd name="T21" fmla="*/ 84 h 104"/>
                    <a:gd name="T22" fmla="*/ 32 w 166"/>
                    <a:gd name="T23" fmla="*/ 92 h 104"/>
                    <a:gd name="T24" fmla="*/ 42 w 166"/>
                    <a:gd name="T25" fmla="*/ 104 h 104"/>
                    <a:gd name="T26" fmla="*/ 54 w 166"/>
                    <a:gd name="T27" fmla="*/ 100 h 104"/>
                    <a:gd name="T28" fmla="*/ 68 w 166"/>
                    <a:gd name="T29" fmla="*/ 92 h 104"/>
                    <a:gd name="T30" fmla="*/ 80 w 166"/>
                    <a:gd name="T31" fmla="*/ 92 h 104"/>
                    <a:gd name="T32" fmla="*/ 86 w 166"/>
                    <a:gd name="T33" fmla="*/ 82 h 104"/>
                    <a:gd name="T34" fmla="*/ 90 w 166"/>
                    <a:gd name="T35" fmla="*/ 72 h 104"/>
                    <a:gd name="T36" fmla="*/ 102 w 166"/>
                    <a:gd name="T37" fmla="*/ 66 h 104"/>
                    <a:gd name="T38" fmla="*/ 106 w 166"/>
                    <a:gd name="T39" fmla="*/ 58 h 104"/>
                    <a:gd name="T40" fmla="*/ 120 w 166"/>
                    <a:gd name="T41" fmla="*/ 50 h 104"/>
                    <a:gd name="T42" fmla="*/ 140 w 166"/>
                    <a:gd name="T43" fmla="*/ 40 h 104"/>
                    <a:gd name="T44" fmla="*/ 166 w 166"/>
                    <a:gd name="T45" fmla="*/ 32 h 104"/>
                    <a:gd name="T46" fmla="*/ 158 w 166"/>
                    <a:gd name="T47" fmla="*/ 26 h 104"/>
                    <a:gd name="T48" fmla="*/ 142 w 166"/>
                    <a:gd name="T49" fmla="*/ 16 h 104"/>
                    <a:gd name="T50" fmla="*/ 128 w 166"/>
                    <a:gd name="T51" fmla="*/ 8 h 104"/>
                    <a:gd name="T52" fmla="*/ 114 w 166"/>
                    <a:gd name="T53" fmla="*/ 10 h 104"/>
                    <a:gd name="T54" fmla="*/ 106 w 166"/>
                    <a:gd name="T55" fmla="*/ 16 h 104"/>
                    <a:gd name="T56" fmla="*/ 94 w 166"/>
                    <a:gd name="T57" fmla="*/ 14 h 104"/>
                    <a:gd name="T58" fmla="*/ 74 w 166"/>
                    <a:gd name="T59" fmla="*/ 6 h 104"/>
                    <a:gd name="T60" fmla="*/ 72 w 166"/>
                    <a:gd name="T61" fmla="*/ 0 h 104"/>
                    <a:gd name="T62" fmla="*/ 54 w 166"/>
                    <a:gd name="T63" fmla="*/ 0 h 104"/>
                    <a:gd name="T64" fmla="*/ 52 w 166"/>
                    <a:gd name="T65" fmla="*/ 6 h 104"/>
                    <a:gd name="T66" fmla="*/ 34 w 166"/>
                    <a:gd name="T67" fmla="*/ 4 h 104"/>
                    <a:gd name="T68" fmla="*/ 20 w 166"/>
                    <a:gd name="T69" fmla="*/ 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9" name="Freeform 16">
                  <a:extLst>
                    <a:ext uri="{FF2B5EF4-FFF2-40B4-BE49-F238E27FC236}">
                      <a16:creationId xmlns:a16="http://schemas.microsoft.com/office/drawing/2014/main" id="{0D910B4F-A523-4FD9-8E80-510FBA4435B6}"/>
                    </a:ext>
                  </a:extLst>
                </p:cNvPr>
                <p:cNvSpPr>
                  <a:spLocks/>
                </p:cNvSpPr>
                <p:nvPr/>
              </p:nvSpPr>
              <p:spPr bwMode="auto">
                <a:xfrm>
                  <a:off x="814" y="1125"/>
                  <a:ext cx="284" cy="136"/>
                </a:xfrm>
                <a:custGeom>
                  <a:avLst/>
                  <a:gdLst>
                    <a:gd name="T0" fmla="*/ 104 w 284"/>
                    <a:gd name="T1" fmla="*/ 82 h 136"/>
                    <a:gd name="T2" fmla="*/ 52 w 284"/>
                    <a:gd name="T3" fmla="*/ 78 h 136"/>
                    <a:gd name="T4" fmla="*/ 10 w 284"/>
                    <a:gd name="T5" fmla="*/ 74 h 136"/>
                    <a:gd name="T6" fmla="*/ 30 w 284"/>
                    <a:gd name="T7" fmla="*/ 62 h 136"/>
                    <a:gd name="T8" fmla="*/ 56 w 284"/>
                    <a:gd name="T9" fmla="*/ 54 h 136"/>
                    <a:gd name="T10" fmla="*/ 34 w 284"/>
                    <a:gd name="T11" fmla="*/ 56 h 136"/>
                    <a:gd name="T12" fmla="*/ 14 w 284"/>
                    <a:gd name="T13" fmla="*/ 52 h 136"/>
                    <a:gd name="T14" fmla="*/ 0 w 284"/>
                    <a:gd name="T15" fmla="*/ 42 h 136"/>
                    <a:gd name="T16" fmla="*/ 12 w 284"/>
                    <a:gd name="T17" fmla="*/ 30 h 136"/>
                    <a:gd name="T18" fmla="*/ 26 w 284"/>
                    <a:gd name="T19" fmla="*/ 14 h 136"/>
                    <a:gd name="T20" fmla="*/ 74 w 284"/>
                    <a:gd name="T21" fmla="*/ 0 h 136"/>
                    <a:gd name="T22" fmla="*/ 74 w 284"/>
                    <a:gd name="T23" fmla="*/ 12 h 136"/>
                    <a:gd name="T24" fmla="*/ 84 w 284"/>
                    <a:gd name="T25" fmla="*/ 22 h 136"/>
                    <a:gd name="T26" fmla="*/ 106 w 284"/>
                    <a:gd name="T27" fmla="*/ 12 h 136"/>
                    <a:gd name="T28" fmla="*/ 118 w 284"/>
                    <a:gd name="T29" fmla="*/ 24 h 136"/>
                    <a:gd name="T30" fmla="*/ 128 w 284"/>
                    <a:gd name="T31" fmla="*/ 26 h 136"/>
                    <a:gd name="T32" fmla="*/ 144 w 284"/>
                    <a:gd name="T33" fmla="*/ 18 h 136"/>
                    <a:gd name="T34" fmla="*/ 142 w 284"/>
                    <a:gd name="T35" fmla="*/ 10 h 136"/>
                    <a:gd name="T36" fmla="*/ 162 w 284"/>
                    <a:gd name="T37" fmla="*/ 26 h 136"/>
                    <a:gd name="T38" fmla="*/ 172 w 284"/>
                    <a:gd name="T39" fmla="*/ 48 h 136"/>
                    <a:gd name="T40" fmla="*/ 176 w 284"/>
                    <a:gd name="T41" fmla="*/ 34 h 136"/>
                    <a:gd name="T42" fmla="*/ 170 w 284"/>
                    <a:gd name="T43" fmla="*/ 4 h 136"/>
                    <a:gd name="T44" fmla="*/ 192 w 284"/>
                    <a:gd name="T45" fmla="*/ 4 h 136"/>
                    <a:gd name="T46" fmla="*/ 216 w 284"/>
                    <a:gd name="T47" fmla="*/ 24 h 136"/>
                    <a:gd name="T48" fmla="*/ 230 w 284"/>
                    <a:gd name="T49" fmla="*/ 52 h 136"/>
                    <a:gd name="T50" fmla="*/ 228 w 284"/>
                    <a:gd name="T51" fmla="*/ 66 h 136"/>
                    <a:gd name="T52" fmla="*/ 248 w 284"/>
                    <a:gd name="T53" fmla="*/ 82 h 136"/>
                    <a:gd name="T54" fmla="*/ 268 w 284"/>
                    <a:gd name="T55" fmla="*/ 90 h 136"/>
                    <a:gd name="T56" fmla="*/ 280 w 284"/>
                    <a:gd name="T57" fmla="*/ 104 h 136"/>
                    <a:gd name="T58" fmla="*/ 254 w 284"/>
                    <a:gd name="T59" fmla="*/ 106 h 136"/>
                    <a:gd name="T60" fmla="*/ 268 w 284"/>
                    <a:gd name="T61" fmla="*/ 116 h 136"/>
                    <a:gd name="T62" fmla="*/ 262 w 284"/>
                    <a:gd name="T63" fmla="*/ 128 h 136"/>
                    <a:gd name="T64" fmla="*/ 216 w 284"/>
                    <a:gd name="T65" fmla="*/ 128 h 136"/>
                    <a:gd name="T66" fmla="*/ 202 w 284"/>
                    <a:gd name="T67" fmla="*/ 122 h 136"/>
                    <a:gd name="T68" fmla="*/ 184 w 284"/>
                    <a:gd name="T69" fmla="*/ 122 h 136"/>
                    <a:gd name="T70" fmla="*/ 152 w 284"/>
                    <a:gd name="T71" fmla="*/ 134 h 136"/>
                    <a:gd name="T72" fmla="*/ 84 w 284"/>
                    <a:gd name="T73" fmla="*/ 130 h 136"/>
                    <a:gd name="T74" fmla="*/ 40 w 284"/>
                    <a:gd name="T75" fmla="*/ 118 h 136"/>
                    <a:gd name="T76" fmla="*/ 30 w 284"/>
                    <a:gd name="T77" fmla="*/ 92 h 136"/>
                    <a:gd name="T78" fmla="*/ 80 w 284"/>
                    <a:gd name="T79" fmla="*/ 88 h 136"/>
                    <a:gd name="T80" fmla="*/ 110 w 284"/>
                    <a:gd name="T81" fmla="*/ 90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0" name="Freeform 17">
                  <a:extLst>
                    <a:ext uri="{FF2B5EF4-FFF2-40B4-BE49-F238E27FC236}">
                      <a16:creationId xmlns:a16="http://schemas.microsoft.com/office/drawing/2014/main" id="{AD5DC4EC-3A3D-4FDB-8EBF-FC648132A315}"/>
                    </a:ext>
                  </a:extLst>
                </p:cNvPr>
                <p:cNvSpPr>
                  <a:spLocks/>
                </p:cNvSpPr>
                <p:nvPr/>
              </p:nvSpPr>
              <p:spPr bwMode="auto">
                <a:xfrm>
                  <a:off x="836" y="1011"/>
                  <a:ext cx="190" cy="82"/>
                </a:xfrm>
                <a:custGeom>
                  <a:avLst/>
                  <a:gdLst>
                    <a:gd name="T0" fmla="*/ 98 w 190"/>
                    <a:gd name="T1" fmla="*/ 56 h 82"/>
                    <a:gd name="T2" fmla="*/ 80 w 190"/>
                    <a:gd name="T3" fmla="*/ 56 h 82"/>
                    <a:gd name="T4" fmla="*/ 58 w 190"/>
                    <a:gd name="T5" fmla="*/ 56 h 82"/>
                    <a:gd name="T6" fmla="*/ 62 w 190"/>
                    <a:gd name="T7" fmla="*/ 48 h 82"/>
                    <a:gd name="T8" fmla="*/ 52 w 190"/>
                    <a:gd name="T9" fmla="*/ 50 h 82"/>
                    <a:gd name="T10" fmla="*/ 48 w 190"/>
                    <a:gd name="T11" fmla="*/ 58 h 82"/>
                    <a:gd name="T12" fmla="*/ 30 w 190"/>
                    <a:gd name="T13" fmla="*/ 62 h 82"/>
                    <a:gd name="T14" fmla="*/ 20 w 190"/>
                    <a:gd name="T15" fmla="*/ 58 h 82"/>
                    <a:gd name="T16" fmla="*/ 2 w 190"/>
                    <a:gd name="T17" fmla="*/ 56 h 82"/>
                    <a:gd name="T18" fmla="*/ 0 w 190"/>
                    <a:gd name="T19" fmla="*/ 48 h 82"/>
                    <a:gd name="T20" fmla="*/ 18 w 190"/>
                    <a:gd name="T21" fmla="*/ 46 h 82"/>
                    <a:gd name="T22" fmla="*/ 4 w 190"/>
                    <a:gd name="T23" fmla="*/ 42 h 82"/>
                    <a:gd name="T24" fmla="*/ 10 w 190"/>
                    <a:gd name="T25" fmla="*/ 36 h 82"/>
                    <a:gd name="T26" fmla="*/ 34 w 190"/>
                    <a:gd name="T27" fmla="*/ 34 h 82"/>
                    <a:gd name="T28" fmla="*/ 16 w 190"/>
                    <a:gd name="T29" fmla="*/ 30 h 82"/>
                    <a:gd name="T30" fmla="*/ 18 w 190"/>
                    <a:gd name="T31" fmla="*/ 24 h 82"/>
                    <a:gd name="T32" fmla="*/ 26 w 190"/>
                    <a:gd name="T33" fmla="*/ 20 h 82"/>
                    <a:gd name="T34" fmla="*/ 34 w 190"/>
                    <a:gd name="T35" fmla="*/ 16 h 82"/>
                    <a:gd name="T36" fmla="*/ 50 w 190"/>
                    <a:gd name="T37" fmla="*/ 14 h 82"/>
                    <a:gd name="T38" fmla="*/ 58 w 190"/>
                    <a:gd name="T39" fmla="*/ 22 h 82"/>
                    <a:gd name="T40" fmla="*/ 66 w 190"/>
                    <a:gd name="T41" fmla="*/ 20 h 82"/>
                    <a:gd name="T42" fmla="*/ 74 w 190"/>
                    <a:gd name="T43" fmla="*/ 20 h 82"/>
                    <a:gd name="T44" fmla="*/ 88 w 190"/>
                    <a:gd name="T45" fmla="*/ 28 h 82"/>
                    <a:gd name="T46" fmla="*/ 98 w 190"/>
                    <a:gd name="T47" fmla="*/ 36 h 82"/>
                    <a:gd name="T48" fmla="*/ 98 w 190"/>
                    <a:gd name="T49" fmla="*/ 40 h 82"/>
                    <a:gd name="T50" fmla="*/ 98 w 190"/>
                    <a:gd name="T51" fmla="*/ 42 h 82"/>
                    <a:gd name="T52" fmla="*/ 100 w 190"/>
                    <a:gd name="T53" fmla="*/ 44 h 82"/>
                    <a:gd name="T54" fmla="*/ 136 w 190"/>
                    <a:gd name="T55" fmla="*/ 44 h 82"/>
                    <a:gd name="T56" fmla="*/ 136 w 190"/>
                    <a:gd name="T57" fmla="*/ 38 h 82"/>
                    <a:gd name="T58" fmla="*/ 118 w 190"/>
                    <a:gd name="T59" fmla="*/ 34 h 82"/>
                    <a:gd name="T60" fmla="*/ 130 w 190"/>
                    <a:gd name="T61" fmla="*/ 28 h 82"/>
                    <a:gd name="T62" fmla="*/ 128 w 190"/>
                    <a:gd name="T63" fmla="*/ 24 h 82"/>
                    <a:gd name="T64" fmla="*/ 116 w 190"/>
                    <a:gd name="T65" fmla="*/ 20 h 82"/>
                    <a:gd name="T66" fmla="*/ 122 w 190"/>
                    <a:gd name="T67" fmla="*/ 10 h 82"/>
                    <a:gd name="T68" fmla="*/ 130 w 190"/>
                    <a:gd name="T69" fmla="*/ 0 h 82"/>
                    <a:gd name="T70" fmla="*/ 140 w 190"/>
                    <a:gd name="T71" fmla="*/ 2 h 82"/>
                    <a:gd name="T72" fmla="*/ 142 w 190"/>
                    <a:gd name="T73" fmla="*/ 8 h 82"/>
                    <a:gd name="T74" fmla="*/ 148 w 190"/>
                    <a:gd name="T75" fmla="*/ 16 h 82"/>
                    <a:gd name="T76" fmla="*/ 146 w 190"/>
                    <a:gd name="T77" fmla="*/ 22 h 82"/>
                    <a:gd name="T78" fmla="*/ 148 w 190"/>
                    <a:gd name="T79" fmla="*/ 30 h 82"/>
                    <a:gd name="T80" fmla="*/ 162 w 190"/>
                    <a:gd name="T81" fmla="*/ 34 h 82"/>
                    <a:gd name="T82" fmla="*/ 168 w 190"/>
                    <a:gd name="T83" fmla="*/ 34 h 82"/>
                    <a:gd name="T84" fmla="*/ 172 w 190"/>
                    <a:gd name="T85" fmla="*/ 28 h 82"/>
                    <a:gd name="T86" fmla="*/ 184 w 190"/>
                    <a:gd name="T87" fmla="*/ 28 h 82"/>
                    <a:gd name="T88" fmla="*/ 190 w 190"/>
                    <a:gd name="T89" fmla="*/ 34 h 82"/>
                    <a:gd name="T90" fmla="*/ 190 w 190"/>
                    <a:gd name="T91" fmla="*/ 48 h 82"/>
                    <a:gd name="T92" fmla="*/ 182 w 190"/>
                    <a:gd name="T93" fmla="*/ 58 h 82"/>
                    <a:gd name="T94" fmla="*/ 168 w 190"/>
                    <a:gd name="T95" fmla="*/ 64 h 82"/>
                    <a:gd name="T96" fmla="*/ 148 w 190"/>
                    <a:gd name="T97" fmla="*/ 58 h 82"/>
                    <a:gd name="T98" fmla="*/ 134 w 190"/>
                    <a:gd name="T99" fmla="*/ 64 h 82"/>
                    <a:gd name="T100" fmla="*/ 114 w 190"/>
                    <a:gd name="T101" fmla="*/ 66 h 82"/>
                    <a:gd name="T102" fmla="*/ 96 w 190"/>
                    <a:gd name="T103" fmla="*/ 76 h 82"/>
                    <a:gd name="T104" fmla="*/ 74 w 190"/>
                    <a:gd name="T105" fmla="*/ 82 h 82"/>
                    <a:gd name="T106" fmla="*/ 58 w 190"/>
                    <a:gd name="T107" fmla="*/ 78 h 82"/>
                    <a:gd name="T108" fmla="*/ 50 w 190"/>
                    <a:gd name="T109" fmla="*/ 70 h 82"/>
                    <a:gd name="T110" fmla="*/ 62 w 190"/>
                    <a:gd name="T111" fmla="*/ 64 h 82"/>
                    <a:gd name="T112" fmla="*/ 80 w 190"/>
                    <a:gd name="T113" fmla="*/ 64 h 82"/>
                    <a:gd name="T114" fmla="*/ 96 w 190"/>
                    <a:gd name="T115" fmla="*/ 62 h 82"/>
                    <a:gd name="T116" fmla="*/ 98 w 190"/>
                    <a:gd name="T117" fmla="*/ 56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1" name="Freeform 18">
                  <a:extLst>
                    <a:ext uri="{FF2B5EF4-FFF2-40B4-BE49-F238E27FC236}">
                      <a16:creationId xmlns:a16="http://schemas.microsoft.com/office/drawing/2014/main" id="{48521851-89F1-49BF-A857-5B67CA586CCB}"/>
                    </a:ext>
                  </a:extLst>
                </p:cNvPr>
                <p:cNvSpPr>
                  <a:spLocks/>
                </p:cNvSpPr>
                <p:nvPr/>
              </p:nvSpPr>
              <p:spPr bwMode="auto">
                <a:xfrm>
                  <a:off x="1026" y="925"/>
                  <a:ext cx="106" cy="56"/>
                </a:xfrm>
                <a:custGeom>
                  <a:avLst/>
                  <a:gdLst>
                    <a:gd name="T0" fmla="*/ 0 w 106"/>
                    <a:gd name="T1" fmla="*/ 12 h 56"/>
                    <a:gd name="T2" fmla="*/ 16 w 106"/>
                    <a:gd name="T3" fmla="*/ 16 h 56"/>
                    <a:gd name="T4" fmla="*/ 26 w 106"/>
                    <a:gd name="T5" fmla="*/ 20 h 56"/>
                    <a:gd name="T6" fmla="*/ 34 w 106"/>
                    <a:gd name="T7" fmla="*/ 28 h 56"/>
                    <a:gd name="T8" fmla="*/ 32 w 106"/>
                    <a:gd name="T9" fmla="*/ 30 h 56"/>
                    <a:gd name="T10" fmla="*/ 18 w 106"/>
                    <a:gd name="T11" fmla="*/ 28 h 56"/>
                    <a:gd name="T12" fmla="*/ 10 w 106"/>
                    <a:gd name="T13" fmla="*/ 30 h 56"/>
                    <a:gd name="T14" fmla="*/ 8 w 106"/>
                    <a:gd name="T15" fmla="*/ 40 h 56"/>
                    <a:gd name="T16" fmla="*/ 20 w 106"/>
                    <a:gd name="T17" fmla="*/ 42 h 56"/>
                    <a:gd name="T18" fmla="*/ 34 w 106"/>
                    <a:gd name="T19" fmla="*/ 40 h 56"/>
                    <a:gd name="T20" fmla="*/ 50 w 106"/>
                    <a:gd name="T21" fmla="*/ 38 h 56"/>
                    <a:gd name="T22" fmla="*/ 66 w 106"/>
                    <a:gd name="T23" fmla="*/ 40 h 56"/>
                    <a:gd name="T24" fmla="*/ 74 w 106"/>
                    <a:gd name="T25" fmla="*/ 46 h 56"/>
                    <a:gd name="T26" fmla="*/ 82 w 106"/>
                    <a:gd name="T27" fmla="*/ 56 h 56"/>
                    <a:gd name="T28" fmla="*/ 98 w 106"/>
                    <a:gd name="T29" fmla="*/ 56 h 56"/>
                    <a:gd name="T30" fmla="*/ 106 w 106"/>
                    <a:gd name="T31" fmla="*/ 48 h 56"/>
                    <a:gd name="T32" fmla="*/ 94 w 106"/>
                    <a:gd name="T33" fmla="*/ 38 h 56"/>
                    <a:gd name="T34" fmla="*/ 90 w 106"/>
                    <a:gd name="T35" fmla="*/ 28 h 56"/>
                    <a:gd name="T36" fmla="*/ 80 w 106"/>
                    <a:gd name="T37" fmla="*/ 20 h 56"/>
                    <a:gd name="T38" fmla="*/ 70 w 106"/>
                    <a:gd name="T39" fmla="*/ 18 h 56"/>
                    <a:gd name="T40" fmla="*/ 64 w 106"/>
                    <a:gd name="T41" fmla="*/ 12 h 56"/>
                    <a:gd name="T42" fmla="*/ 50 w 106"/>
                    <a:gd name="T43" fmla="*/ 10 h 56"/>
                    <a:gd name="T44" fmla="*/ 44 w 106"/>
                    <a:gd name="T45" fmla="*/ 20 h 56"/>
                    <a:gd name="T46" fmla="*/ 42 w 106"/>
                    <a:gd name="T47" fmla="*/ 10 h 56"/>
                    <a:gd name="T48" fmla="*/ 40 w 106"/>
                    <a:gd name="T49" fmla="*/ 2 h 56"/>
                    <a:gd name="T50" fmla="*/ 18 w 106"/>
                    <a:gd name="T51" fmla="*/ 0 h 56"/>
                    <a:gd name="T52" fmla="*/ 0 w 106"/>
                    <a:gd name="T53" fmla="*/ 2 h 56"/>
                    <a:gd name="T54" fmla="*/ 0 w 106"/>
                    <a:gd name="T55" fmla="*/ 12 h 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2" name="Freeform 19">
                  <a:extLst>
                    <a:ext uri="{FF2B5EF4-FFF2-40B4-BE49-F238E27FC236}">
                      <a16:creationId xmlns:a16="http://schemas.microsoft.com/office/drawing/2014/main" id="{54FD13CE-C0C7-47C5-AB67-119472DF31C8}"/>
                    </a:ext>
                  </a:extLst>
                </p:cNvPr>
                <p:cNvSpPr>
                  <a:spLocks/>
                </p:cNvSpPr>
                <p:nvPr/>
              </p:nvSpPr>
              <p:spPr bwMode="auto">
                <a:xfrm>
                  <a:off x="1042" y="1017"/>
                  <a:ext cx="112" cy="56"/>
                </a:xfrm>
                <a:custGeom>
                  <a:avLst/>
                  <a:gdLst>
                    <a:gd name="T0" fmla="*/ 104 w 112"/>
                    <a:gd name="T1" fmla="*/ 52 h 56"/>
                    <a:gd name="T2" fmla="*/ 92 w 112"/>
                    <a:gd name="T3" fmla="*/ 54 h 56"/>
                    <a:gd name="T4" fmla="*/ 70 w 112"/>
                    <a:gd name="T5" fmla="*/ 56 h 56"/>
                    <a:gd name="T6" fmla="*/ 66 w 112"/>
                    <a:gd name="T7" fmla="*/ 44 h 56"/>
                    <a:gd name="T8" fmla="*/ 74 w 112"/>
                    <a:gd name="T9" fmla="*/ 36 h 56"/>
                    <a:gd name="T10" fmla="*/ 68 w 112"/>
                    <a:gd name="T11" fmla="*/ 36 h 56"/>
                    <a:gd name="T12" fmla="*/ 58 w 112"/>
                    <a:gd name="T13" fmla="*/ 34 h 56"/>
                    <a:gd name="T14" fmla="*/ 48 w 112"/>
                    <a:gd name="T15" fmla="*/ 34 h 56"/>
                    <a:gd name="T16" fmla="*/ 36 w 112"/>
                    <a:gd name="T17" fmla="*/ 38 h 56"/>
                    <a:gd name="T18" fmla="*/ 26 w 112"/>
                    <a:gd name="T19" fmla="*/ 34 h 56"/>
                    <a:gd name="T20" fmla="*/ 8 w 112"/>
                    <a:gd name="T21" fmla="*/ 20 h 56"/>
                    <a:gd name="T22" fmla="*/ 0 w 112"/>
                    <a:gd name="T23" fmla="*/ 4 h 56"/>
                    <a:gd name="T24" fmla="*/ 8 w 112"/>
                    <a:gd name="T25" fmla="*/ 0 h 56"/>
                    <a:gd name="T26" fmla="*/ 18 w 112"/>
                    <a:gd name="T27" fmla="*/ 6 h 56"/>
                    <a:gd name="T28" fmla="*/ 26 w 112"/>
                    <a:gd name="T29" fmla="*/ 14 h 56"/>
                    <a:gd name="T30" fmla="*/ 40 w 112"/>
                    <a:gd name="T31" fmla="*/ 26 h 56"/>
                    <a:gd name="T32" fmla="*/ 48 w 112"/>
                    <a:gd name="T33" fmla="*/ 24 h 56"/>
                    <a:gd name="T34" fmla="*/ 40 w 112"/>
                    <a:gd name="T35" fmla="*/ 16 h 56"/>
                    <a:gd name="T36" fmla="*/ 40 w 112"/>
                    <a:gd name="T37" fmla="*/ 10 h 56"/>
                    <a:gd name="T38" fmla="*/ 48 w 112"/>
                    <a:gd name="T39" fmla="*/ 8 h 56"/>
                    <a:gd name="T40" fmla="*/ 58 w 112"/>
                    <a:gd name="T41" fmla="*/ 16 h 56"/>
                    <a:gd name="T42" fmla="*/ 70 w 112"/>
                    <a:gd name="T43" fmla="*/ 26 h 56"/>
                    <a:gd name="T44" fmla="*/ 74 w 112"/>
                    <a:gd name="T45" fmla="*/ 20 h 56"/>
                    <a:gd name="T46" fmla="*/ 68 w 112"/>
                    <a:gd name="T47" fmla="*/ 12 h 56"/>
                    <a:gd name="T48" fmla="*/ 62 w 112"/>
                    <a:gd name="T49" fmla="*/ 4 h 56"/>
                    <a:gd name="T50" fmla="*/ 64 w 112"/>
                    <a:gd name="T51" fmla="*/ 0 h 56"/>
                    <a:gd name="T52" fmla="*/ 78 w 112"/>
                    <a:gd name="T53" fmla="*/ 2 h 56"/>
                    <a:gd name="T54" fmla="*/ 84 w 112"/>
                    <a:gd name="T55" fmla="*/ 8 h 56"/>
                    <a:gd name="T56" fmla="*/ 92 w 112"/>
                    <a:gd name="T57" fmla="*/ 4 h 56"/>
                    <a:gd name="T58" fmla="*/ 104 w 112"/>
                    <a:gd name="T59" fmla="*/ 4 h 56"/>
                    <a:gd name="T60" fmla="*/ 108 w 112"/>
                    <a:gd name="T61" fmla="*/ 10 h 56"/>
                    <a:gd name="T62" fmla="*/ 110 w 112"/>
                    <a:gd name="T63" fmla="*/ 28 h 56"/>
                    <a:gd name="T64" fmla="*/ 112 w 112"/>
                    <a:gd name="T65" fmla="*/ 36 h 56"/>
                    <a:gd name="T66" fmla="*/ 104 w 112"/>
                    <a:gd name="T67" fmla="*/ 40 h 56"/>
                    <a:gd name="T68" fmla="*/ 104 w 112"/>
                    <a:gd name="T69" fmla="*/ 52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3" name="Freeform 20">
                  <a:extLst>
                    <a:ext uri="{FF2B5EF4-FFF2-40B4-BE49-F238E27FC236}">
                      <a16:creationId xmlns:a16="http://schemas.microsoft.com/office/drawing/2014/main" id="{3F9AEF45-66BA-4B90-95AE-09DF2BE134E8}"/>
                    </a:ext>
                  </a:extLst>
                </p:cNvPr>
                <p:cNvSpPr>
                  <a:spLocks/>
                </p:cNvSpPr>
                <p:nvPr/>
              </p:nvSpPr>
              <p:spPr bwMode="auto">
                <a:xfrm>
                  <a:off x="1168" y="1003"/>
                  <a:ext cx="270" cy="84"/>
                </a:xfrm>
                <a:custGeom>
                  <a:avLst/>
                  <a:gdLst>
                    <a:gd name="T0" fmla="*/ 48 w 270"/>
                    <a:gd name="T1" fmla="*/ 26 h 84"/>
                    <a:gd name="T2" fmla="*/ 34 w 270"/>
                    <a:gd name="T3" fmla="*/ 28 h 84"/>
                    <a:gd name="T4" fmla="*/ 20 w 270"/>
                    <a:gd name="T5" fmla="*/ 26 h 84"/>
                    <a:gd name="T6" fmla="*/ 6 w 270"/>
                    <a:gd name="T7" fmla="*/ 20 h 84"/>
                    <a:gd name="T8" fmla="*/ 0 w 270"/>
                    <a:gd name="T9" fmla="*/ 14 h 84"/>
                    <a:gd name="T10" fmla="*/ 2 w 270"/>
                    <a:gd name="T11" fmla="*/ 4 h 84"/>
                    <a:gd name="T12" fmla="*/ 14 w 270"/>
                    <a:gd name="T13" fmla="*/ 0 h 84"/>
                    <a:gd name="T14" fmla="*/ 32 w 270"/>
                    <a:gd name="T15" fmla="*/ 6 h 84"/>
                    <a:gd name="T16" fmla="*/ 48 w 270"/>
                    <a:gd name="T17" fmla="*/ 10 h 84"/>
                    <a:gd name="T18" fmla="*/ 54 w 270"/>
                    <a:gd name="T19" fmla="*/ 18 h 84"/>
                    <a:gd name="T20" fmla="*/ 70 w 270"/>
                    <a:gd name="T21" fmla="*/ 18 h 84"/>
                    <a:gd name="T22" fmla="*/ 88 w 270"/>
                    <a:gd name="T23" fmla="*/ 14 h 84"/>
                    <a:gd name="T24" fmla="*/ 96 w 270"/>
                    <a:gd name="T25" fmla="*/ 24 h 84"/>
                    <a:gd name="T26" fmla="*/ 96 w 270"/>
                    <a:gd name="T27" fmla="*/ 34 h 84"/>
                    <a:gd name="T28" fmla="*/ 100 w 270"/>
                    <a:gd name="T29" fmla="*/ 40 h 84"/>
                    <a:gd name="T30" fmla="*/ 120 w 270"/>
                    <a:gd name="T31" fmla="*/ 52 h 84"/>
                    <a:gd name="T32" fmla="*/ 150 w 270"/>
                    <a:gd name="T33" fmla="*/ 52 h 84"/>
                    <a:gd name="T34" fmla="*/ 172 w 270"/>
                    <a:gd name="T35" fmla="*/ 54 h 84"/>
                    <a:gd name="T36" fmla="*/ 198 w 270"/>
                    <a:gd name="T37" fmla="*/ 44 h 84"/>
                    <a:gd name="T38" fmla="*/ 236 w 270"/>
                    <a:gd name="T39" fmla="*/ 46 h 84"/>
                    <a:gd name="T40" fmla="*/ 256 w 270"/>
                    <a:gd name="T41" fmla="*/ 50 h 84"/>
                    <a:gd name="T42" fmla="*/ 270 w 270"/>
                    <a:gd name="T43" fmla="*/ 56 h 84"/>
                    <a:gd name="T44" fmla="*/ 268 w 270"/>
                    <a:gd name="T45" fmla="*/ 66 h 84"/>
                    <a:gd name="T46" fmla="*/ 262 w 270"/>
                    <a:gd name="T47" fmla="*/ 70 h 84"/>
                    <a:gd name="T48" fmla="*/ 260 w 270"/>
                    <a:gd name="T49" fmla="*/ 82 h 84"/>
                    <a:gd name="T50" fmla="*/ 222 w 270"/>
                    <a:gd name="T51" fmla="*/ 84 h 84"/>
                    <a:gd name="T52" fmla="*/ 212 w 270"/>
                    <a:gd name="T53" fmla="*/ 76 h 84"/>
                    <a:gd name="T54" fmla="*/ 206 w 270"/>
                    <a:gd name="T55" fmla="*/ 84 h 84"/>
                    <a:gd name="T56" fmla="*/ 132 w 270"/>
                    <a:gd name="T57" fmla="*/ 84 h 84"/>
                    <a:gd name="T58" fmla="*/ 130 w 270"/>
                    <a:gd name="T59" fmla="*/ 74 h 84"/>
                    <a:gd name="T60" fmla="*/ 126 w 270"/>
                    <a:gd name="T61" fmla="*/ 72 h 84"/>
                    <a:gd name="T62" fmla="*/ 120 w 270"/>
                    <a:gd name="T63" fmla="*/ 78 h 84"/>
                    <a:gd name="T64" fmla="*/ 116 w 270"/>
                    <a:gd name="T65" fmla="*/ 84 h 84"/>
                    <a:gd name="T66" fmla="*/ 92 w 270"/>
                    <a:gd name="T67" fmla="*/ 80 h 84"/>
                    <a:gd name="T68" fmla="*/ 88 w 270"/>
                    <a:gd name="T69" fmla="*/ 74 h 84"/>
                    <a:gd name="T70" fmla="*/ 84 w 270"/>
                    <a:gd name="T71" fmla="*/ 78 h 84"/>
                    <a:gd name="T72" fmla="*/ 78 w 270"/>
                    <a:gd name="T73" fmla="*/ 78 h 84"/>
                    <a:gd name="T74" fmla="*/ 72 w 270"/>
                    <a:gd name="T75" fmla="*/ 70 h 84"/>
                    <a:gd name="T76" fmla="*/ 68 w 270"/>
                    <a:gd name="T77" fmla="*/ 58 h 84"/>
                    <a:gd name="T78" fmla="*/ 68 w 270"/>
                    <a:gd name="T79" fmla="*/ 54 h 84"/>
                    <a:gd name="T80" fmla="*/ 72 w 270"/>
                    <a:gd name="T81" fmla="*/ 48 h 84"/>
                    <a:gd name="T82" fmla="*/ 64 w 270"/>
                    <a:gd name="T83" fmla="*/ 38 h 84"/>
                    <a:gd name="T84" fmla="*/ 58 w 270"/>
                    <a:gd name="T85" fmla="*/ 28 h 84"/>
                    <a:gd name="T86" fmla="*/ 48 w 270"/>
                    <a:gd name="T87" fmla="*/ 26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4" name="Freeform 21">
                  <a:extLst>
                    <a:ext uri="{FF2B5EF4-FFF2-40B4-BE49-F238E27FC236}">
                      <a16:creationId xmlns:a16="http://schemas.microsoft.com/office/drawing/2014/main" id="{214CA2A3-ACE8-4B56-AD07-BA726977AA90}"/>
                    </a:ext>
                  </a:extLst>
                </p:cNvPr>
                <p:cNvSpPr>
                  <a:spLocks/>
                </p:cNvSpPr>
                <p:nvPr/>
              </p:nvSpPr>
              <p:spPr bwMode="auto">
                <a:xfrm>
                  <a:off x="1182" y="1101"/>
                  <a:ext cx="90" cy="64"/>
                </a:xfrm>
                <a:custGeom>
                  <a:avLst/>
                  <a:gdLst>
                    <a:gd name="T0" fmla="*/ 8 w 90"/>
                    <a:gd name="T1" fmla="*/ 2 h 64"/>
                    <a:gd name="T2" fmla="*/ 0 w 90"/>
                    <a:gd name="T3" fmla="*/ 14 h 64"/>
                    <a:gd name="T4" fmla="*/ 4 w 90"/>
                    <a:gd name="T5" fmla="*/ 36 h 64"/>
                    <a:gd name="T6" fmla="*/ 8 w 90"/>
                    <a:gd name="T7" fmla="*/ 50 h 64"/>
                    <a:gd name="T8" fmla="*/ 12 w 90"/>
                    <a:gd name="T9" fmla="*/ 62 h 64"/>
                    <a:gd name="T10" fmla="*/ 24 w 90"/>
                    <a:gd name="T11" fmla="*/ 64 h 64"/>
                    <a:gd name="T12" fmla="*/ 34 w 90"/>
                    <a:gd name="T13" fmla="*/ 52 h 64"/>
                    <a:gd name="T14" fmla="*/ 30 w 90"/>
                    <a:gd name="T15" fmla="*/ 42 h 64"/>
                    <a:gd name="T16" fmla="*/ 42 w 90"/>
                    <a:gd name="T17" fmla="*/ 40 h 64"/>
                    <a:gd name="T18" fmla="*/ 60 w 90"/>
                    <a:gd name="T19" fmla="*/ 40 h 64"/>
                    <a:gd name="T20" fmla="*/ 78 w 90"/>
                    <a:gd name="T21" fmla="*/ 18 h 64"/>
                    <a:gd name="T22" fmla="*/ 90 w 90"/>
                    <a:gd name="T23" fmla="*/ 2 h 64"/>
                    <a:gd name="T24" fmla="*/ 60 w 90"/>
                    <a:gd name="T25" fmla="*/ 2 h 64"/>
                    <a:gd name="T26" fmla="*/ 42 w 90"/>
                    <a:gd name="T27" fmla="*/ 0 h 64"/>
                    <a:gd name="T28" fmla="*/ 20 w 90"/>
                    <a:gd name="T29" fmla="*/ 0 h 64"/>
                    <a:gd name="T30" fmla="*/ 8 w 90"/>
                    <a:gd name="T31" fmla="*/ 2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5" name="Freeform 22">
                  <a:extLst>
                    <a:ext uri="{FF2B5EF4-FFF2-40B4-BE49-F238E27FC236}">
                      <a16:creationId xmlns:a16="http://schemas.microsoft.com/office/drawing/2014/main" id="{C2A21DA0-8CEF-48AC-AF35-4076937DBD63}"/>
                    </a:ext>
                  </a:extLst>
                </p:cNvPr>
                <p:cNvSpPr>
                  <a:spLocks/>
                </p:cNvSpPr>
                <p:nvPr/>
              </p:nvSpPr>
              <p:spPr bwMode="auto">
                <a:xfrm>
                  <a:off x="1242" y="783"/>
                  <a:ext cx="490" cy="252"/>
                </a:xfrm>
                <a:custGeom>
                  <a:avLst/>
                  <a:gdLst>
                    <a:gd name="T0" fmla="*/ 370 w 490"/>
                    <a:gd name="T1" fmla="*/ 94 h 252"/>
                    <a:gd name="T2" fmla="*/ 324 w 490"/>
                    <a:gd name="T3" fmla="*/ 130 h 252"/>
                    <a:gd name="T4" fmla="*/ 280 w 490"/>
                    <a:gd name="T5" fmla="*/ 126 h 252"/>
                    <a:gd name="T6" fmla="*/ 296 w 490"/>
                    <a:gd name="T7" fmla="*/ 138 h 252"/>
                    <a:gd name="T8" fmla="*/ 264 w 490"/>
                    <a:gd name="T9" fmla="*/ 140 h 252"/>
                    <a:gd name="T10" fmla="*/ 254 w 490"/>
                    <a:gd name="T11" fmla="*/ 148 h 252"/>
                    <a:gd name="T12" fmla="*/ 254 w 490"/>
                    <a:gd name="T13" fmla="*/ 154 h 252"/>
                    <a:gd name="T14" fmla="*/ 268 w 490"/>
                    <a:gd name="T15" fmla="*/ 170 h 252"/>
                    <a:gd name="T16" fmla="*/ 260 w 490"/>
                    <a:gd name="T17" fmla="*/ 184 h 252"/>
                    <a:gd name="T18" fmla="*/ 220 w 490"/>
                    <a:gd name="T19" fmla="*/ 206 h 252"/>
                    <a:gd name="T20" fmla="*/ 164 w 490"/>
                    <a:gd name="T21" fmla="*/ 216 h 252"/>
                    <a:gd name="T22" fmla="*/ 206 w 490"/>
                    <a:gd name="T23" fmla="*/ 232 h 252"/>
                    <a:gd name="T24" fmla="*/ 224 w 490"/>
                    <a:gd name="T25" fmla="*/ 236 h 252"/>
                    <a:gd name="T26" fmla="*/ 172 w 490"/>
                    <a:gd name="T27" fmla="*/ 252 h 252"/>
                    <a:gd name="T28" fmla="*/ 138 w 490"/>
                    <a:gd name="T29" fmla="*/ 238 h 252"/>
                    <a:gd name="T30" fmla="*/ 88 w 490"/>
                    <a:gd name="T31" fmla="*/ 244 h 252"/>
                    <a:gd name="T32" fmla="*/ 62 w 490"/>
                    <a:gd name="T33" fmla="*/ 244 h 252"/>
                    <a:gd name="T34" fmla="*/ 42 w 490"/>
                    <a:gd name="T35" fmla="*/ 224 h 252"/>
                    <a:gd name="T36" fmla="*/ 80 w 490"/>
                    <a:gd name="T37" fmla="*/ 212 h 252"/>
                    <a:gd name="T38" fmla="*/ 88 w 490"/>
                    <a:gd name="T39" fmla="*/ 196 h 252"/>
                    <a:gd name="T40" fmla="*/ 132 w 490"/>
                    <a:gd name="T41" fmla="*/ 212 h 252"/>
                    <a:gd name="T42" fmla="*/ 140 w 490"/>
                    <a:gd name="T43" fmla="*/ 194 h 252"/>
                    <a:gd name="T44" fmla="*/ 108 w 490"/>
                    <a:gd name="T45" fmla="*/ 194 h 252"/>
                    <a:gd name="T46" fmla="*/ 106 w 490"/>
                    <a:gd name="T47" fmla="*/ 180 h 252"/>
                    <a:gd name="T48" fmla="*/ 68 w 490"/>
                    <a:gd name="T49" fmla="*/ 176 h 252"/>
                    <a:gd name="T50" fmla="*/ 114 w 490"/>
                    <a:gd name="T51" fmla="*/ 160 h 252"/>
                    <a:gd name="T52" fmla="*/ 160 w 490"/>
                    <a:gd name="T53" fmla="*/ 158 h 252"/>
                    <a:gd name="T54" fmla="*/ 114 w 490"/>
                    <a:gd name="T55" fmla="*/ 138 h 252"/>
                    <a:gd name="T56" fmla="*/ 86 w 490"/>
                    <a:gd name="T57" fmla="*/ 114 h 252"/>
                    <a:gd name="T58" fmla="*/ 144 w 490"/>
                    <a:gd name="T59" fmla="*/ 120 h 252"/>
                    <a:gd name="T60" fmla="*/ 166 w 490"/>
                    <a:gd name="T61" fmla="*/ 126 h 252"/>
                    <a:gd name="T62" fmla="*/ 168 w 490"/>
                    <a:gd name="T63" fmla="*/ 104 h 252"/>
                    <a:gd name="T64" fmla="*/ 208 w 490"/>
                    <a:gd name="T65" fmla="*/ 86 h 252"/>
                    <a:gd name="T66" fmla="*/ 226 w 490"/>
                    <a:gd name="T67" fmla="*/ 68 h 252"/>
                    <a:gd name="T68" fmla="*/ 162 w 490"/>
                    <a:gd name="T69" fmla="*/ 96 h 252"/>
                    <a:gd name="T70" fmla="*/ 128 w 490"/>
                    <a:gd name="T71" fmla="*/ 100 h 252"/>
                    <a:gd name="T72" fmla="*/ 98 w 490"/>
                    <a:gd name="T73" fmla="*/ 82 h 252"/>
                    <a:gd name="T74" fmla="*/ 62 w 490"/>
                    <a:gd name="T75" fmla="*/ 78 h 252"/>
                    <a:gd name="T76" fmla="*/ 48 w 490"/>
                    <a:gd name="T77" fmla="*/ 66 h 252"/>
                    <a:gd name="T78" fmla="*/ 32 w 490"/>
                    <a:gd name="T79" fmla="*/ 66 h 252"/>
                    <a:gd name="T80" fmla="*/ 20 w 490"/>
                    <a:gd name="T81" fmla="*/ 56 h 252"/>
                    <a:gd name="T82" fmla="*/ 36 w 490"/>
                    <a:gd name="T83" fmla="*/ 50 h 252"/>
                    <a:gd name="T84" fmla="*/ 80 w 490"/>
                    <a:gd name="T85" fmla="*/ 46 h 252"/>
                    <a:gd name="T86" fmla="*/ 102 w 490"/>
                    <a:gd name="T87" fmla="*/ 28 h 252"/>
                    <a:gd name="T88" fmla="*/ 168 w 490"/>
                    <a:gd name="T89" fmla="*/ 40 h 252"/>
                    <a:gd name="T90" fmla="*/ 164 w 490"/>
                    <a:gd name="T91" fmla="*/ 18 h 252"/>
                    <a:gd name="T92" fmla="*/ 216 w 490"/>
                    <a:gd name="T93" fmla="*/ 10 h 252"/>
                    <a:gd name="T94" fmla="*/ 254 w 490"/>
                    <a:gd name="T95" fmla="*/ 22 h 252"/>
                    <a:gd name="T96" fmla="*/ 278 w 490"/>
                    <a:gd name="T97" fmla="*/ 4 h 252"/>
                    <a:gd name="T98" fmla="*/ 298 w 490"/>
                    <a:gd name="T99" fmla="*/ 2 h 252"/>
                    <a:gd name="T100" fmla="*/ 350 w 490"/>
                    <a:gd name="T101" fmla="*/ 2 h 252"/>
                    <a:gd name="T102" fmla="*/ 388 w 490"/>
                    <a:gd name="T103" fmla="*/ 16 h 252"/>
                    <a:gd name="T104" fmla="*/ 452 w 490"/>
                    <a:gd name="T105" fmla="*/ 14 h 252"/>
                    <a:gd name="T106" fmla="*/ 482 w 490"/>
                    <a:gd name="T107" fmla="*/ 40 h 252"/>
                    <a:gd name="T108" fmla="*/ 376 w 490"/>
                    <a:gd name="T109" fmla="*/ 62 h 252"/>
                    <a:gd name="T110" fmla="*/ 398 w 490"/>
                    <a:gd name="T111" fmla="*/ 70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6" name="Freeform 23">
                  <a:extLst>
                    <a:ext uri="{FF2B5EF4-FFF2-40B4-BE49-F238E27FC236}">
                      <a16:creationId xmlns:a16="http://schemas.microsoft.com/office/drawing/2014/main" id="{3FC02399-ED0B-4749-8684-93D25BF8904C}"/>
                    </a:ext>
                  </a:extLst>
                </p:cNvPr>
                <p:cNvSpPr>
                  <a:spLocks/>
                </p:cNvSpPr>
                <p:nvPr/>
              </p:nvSpPr>
              <p:spPr bwMode="auto">
                <a:xfrm>
                  <a:off x="464" y="1171"/>
                  <a:ext cx="1350" cy="690"/>
                </a:xfrm>
                <a:custGeom>
                  <a:avLst/>
                  <a:gdLst>
                    <a:gd name="T0" fmla="*/ 1210 w 1350"/>
                    <a:gd name="T1" fmla="*/ 602 h 690"/>
                    <a:gd name="T2" fmla="*/ 1278 w 1350"/>
                    <a:gd name="T3" fmla="*/ 596 h 690"/>
                    <a:gd name="T4" fmla="*/ 1258 w 1350"/>
                    <a:gd name="T5" fmla="*/ 630 h 690"/>
                    <a:gd name="T6" fmla="*/ 1188 w 1350"/>
                    <a:gd name="T7" fmla="*/ 656 h 690"/>
                    <a:gd name="T8" fmla="*/ 1214 w 1350"/>
                    <a:gd name="T9" fmla="*/ 620 h 690"/>
                    <a:gd name="T10" fmla="*/ 1160 w 1350"/>
                    <a:gd name="T11" fmla="*/ 612 h 690"/>
                    <a:gd name="T12" fmla="*/ 1118 w 1350"/>
                    <a:gd name="T13" fmla="*/ 612 h 690"/>
                    <a:gd name="T14" fmla="*/ 1014 w 1350"/>
                    <a:gd name="T15" fmla="*/ 652 h 690"/>
                    <a:gd name="T16" fmla="*/ 980 w 1350"/>
                    <a:gd name="T17" fmla="*/ 668 h 690"/>
                    <a:gd name="T18" fmla="*/ 920 w 1350"/>
                    <a:gd name="T19" fmla="*/ 688 h 690"/>
                    <a:gd name="T20" fmla="*/ 940 w 1350"/>
                    <a:gd name="T21" fmla="*/ 648 h 690"/>
                    <a:gd name="T22" fmla="*/ 962 w 1350"/>
                    <a:gd name="T23" fmla="*/ 622 h 690"/>
                    <a:gd name="T24" fmla="*/ 892 w 1350"/>
                    <a:gd name="T25" fmla="*/ 590 h 690"/>
                    <a:gd name="T26" fmla="*/ 844 w 1350"/>
                    <a:gd name="T27" fmla="*/ 554 h 690"/>
                    <a:gd name="T28" fmla="*/ 786 w 1350"/>
                    <a:gd name="T29" fmla="*/ 568 h 690"/>
                    <a:gd name="T30" fmla="*/ 722 w 1350"/>
                    <a:gd name="T31" fmla="*/ 544 h 690"/>
                    <a:gd name="T32" fmla="*/ 250 w 1350"/>
                    <a:gd name="T33" fmla="*/ 516 h 690"/>
                    <a:gd name="T34" fmla="*/ 208 w 1350"/>
                    <a:gd name="T35" fmla="*/ 486 h 690"/>
                    <a:gd name="T36" fmla="*/ 194 w 1350"/>
                    <a:gd name="T37" fmla="*/ 448 h 690"/>
                    <a:gd name="T38" fmla="*/ 180 w 1350"/>
                    <a:gd name="T39" fmla="*/ 420 h 690"/>
                    <a:gd name="T40" fmla="*/ 136 w 1350"/>
                    <a:gd name="T41" fmla="*/ 372 h 690"/>
                    <a:gd name="T42" fmla="*/ 58 w 1350"/>
                    <a:gd name="T43" fmla="*/ 330 h 690"/>
                    <a:gd name="T44" fmla="*/ 18 w 1350"/>
                    <a:gd name="T45" fmla="*/ 64 h 690"/>
                    <a:gd name="T46" fmla="*/ 138 w 1350"/>
                    <a:gd name="T47" fmla="*/ 60 h 690"/>
                    <a:gd name="T48" fmla="*/ 230 w 1350"/>
                    <a:gd name="T49" fmla="*/ 64 h 690"/>
                    <a:gd name="T50" fmla="*/ 328 w 1350"/>
                    <a:gd name="T51" fmla="*/ 66 h 690"/>
                    <a:gd name="T52" fmla="*/ 410 w 1350"/>
                    <a:gd name="T53" fmla="*/ 110 h 690"/>
                    <a:gd name="T54" fmla="*/ 528 w 1350"/>
                    <a:gd name="T55" fmla="*/ 142 h 690"/>
                    <a:gd name="T56" fmla="*/ 600 w 1350"/>
                    <a:gd name="T57" fmla="*/ 112 h 690"/>
                    <a:gd name="T58" fmla="*/ 676 w 1350"/>
                    <a:gd name="T59" fmla="*/ 106 h 690"/>
                    <a:gd name="T60" fmla="*/ 716 w 1350"/>
                    <a:gd name="T61" fmla="*/ 134 h 690"/>
                    <a:gd name="T62" fmla="*/ 740 w 1350"/>
                    <a:gd name="T63" fmla="*/ 64 h 690"/>
                    <a:gd name="T64" fmla="*/ 718 w 1350"/>
                    <a:gd name="T65" fmla="*/ 12 h 690"/>
                    <a:gd name="T66" fmla="*/ 776 w 1350"/>
                    <a:gd name="T67" fmla="*/ 48 h 690"/>
                    <a:gd name="T68" fmla="*/ 812 w 1350"/>
                    <a:gd name="T69" fmla="*/ 98 h 690"/>
                    <a:gd name="T70" fmla="*/ 834 w 1350"/>
                    <a:gd name="T71" fmla="*/ 112 h 690"/>
                    <a:gd name="T72" fmla="*/ 886 w 1350"/>
                    <a:gd name="T73" fmla="*/ 74 h 690"/>
                    <a:gd name="T74" fmla="*/ 940 w 1350"/>
                    <a:gd name="T75" fmla="*/ 94 h 690"/>
                    <a:gd name="T76" fmla="*/ 916 w 1350"/>
                    <a:gd name="T77" fmla="*/ 152 h 690"/>
                    <a:gd name="T78" fmla="*/ 870 w 1350"/>
                    <a:gd name="T79" fmla="*/ 156 h 690"/>
                    <a:gd name="T80" fmla="*/ 816 w 1350"/>
                    <a:gd name="T81" fmla="*/ 172 h 690"/>
                    <a:gd name="T82" fmla="*/ 830 w 1350"/>
                    <a:gd name="T83" fmla="*/ 210 h 690"/>
                    <a:gd name="T84" fmla="*/ 778 w 1350"/>
                    <a:gd name="T85" fmla="*/ 222 h 690"/>
                    <a:gd name="T86" fmla="*/ 736 w 1350"/>
                    <a:gd name="T87" fmla="*/ 336 h 690"/>
                    <a:gd name="T88" fmla="*/ 800 w 1350"/>
                    <a:gd name="T89" fmla="*/ 374 h 690"/>
                    <a:gd name="T90" fmla="*/ 904 w 1350"/>
                    <a:gd name="T91" fmla="*/ 418 h 690"/>
                    <a:gd name="T92" fmla="*/ 944 w 1350"/>
                    <a:gd name="T93" fmla="*/ 484 h 690"/>
                    <a:gd name="T94" fmla="*/ 984 w 1350"/>
                    <a:gd name="T95" fmla="*/ 462 h 690"/>
                    <a:gd name="T96" fmla="*/ 1020 w 1350"/>
                    <a:gd name="T97" fmla="*/ 372 h 690"/>
                    <a:gd name="T98" fmla="*/ 1004 w 1350"/>
                    <a:gd name="T99" fmla="*/ 304 h 690"/>
                    <a:gd name="T100" fmla="*/ 1044 w 1350"/>
                    <a:gd name="T101" fmla="*/ 258 h 690"/>
                    <a:gd name="T102" fmla="*/ 1134 w 1350"/>
                    <a:gd name="T103" fmla="*/ 290 h 690"/>
                    <a:gd name="T104" fmla="*/ 1168 w 1350"/>
                    <a:gd name="T105" fmla="*/ 352 h 690"/>
                    <a:gd name="T106" fmla="*/ 1228 w 1350"/>
                    <a:gd name="T107" fmla="*/ 328 h 690"/>
                    <a:gd name="T108" fmla="*/ 1256 w 1350"/>
                    <a:gd name="T109" fmla="*/ 398 h 690"/>
                    <a:gd name="T110" fmla="*/ 1318 w 1350"/>
                    <a:gd name="T111" fmla="*/ 430 h 690"/>
                    <a:gd name="T112" fmla="*/ 1284 w 1350"/>
                    <a:gd name="T113" fmla="*/ 458 h 690"/>
                    <a:gd name="T114" fmla="*/ 1348 w 1350"/>
                    <a:gd name="T115" fmla="*/ 458 h 690"/>
                    <a:gd name="T116" fmla="*/ 1286 w 1350"/>
                    <a:gd name="T117" fmla="*/ 524 h 690"/>
                    <a:gd name="T118" fmla="*/ 1152 w 1350"/>
                    <a:gd name="T119" fmla="*/ 548 h 690"/>
                    <a:gd name="T120" fmla="*/ 1116 w 1350"/>
                    <a:gd name="T121" fmla="*/ 590 h 690"/>
                    <a:gd name="T122" fmla="*/ 1202 w 1350"/>
                    <a:gd name="T123" fmla="*/ 548 h 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7" name="Freeform 24">
                  <a:extLst>
                    <a:ext uri="{FF2B5EF4-FFF2-40B4-BE49-F238E27FC236}">
                      <a16:creationId xmlns:a16="http://schemas.microsoft.com/office/drawing/2014/main" id="{5B4D2A1B-F7F0-4858-B06E-77C784073549}"/>
                    </a:ext>
                  </a:extLst>
                </p:cNvPr>
                <p:cNvSpPr>
                  <a:spLocks/>
                </p:cNvSpPr>
                <p:nvPr/>
              </p:nvSpPr>
              <p:spPr bwMode="auto">
                <a:xfrm>
                  <a:off x="1004" y="1111"/>
                  <a:ext cx="38" cy="28"/>
                </a:xfrm>
                <a:custGeom>
                  <a:avLst/>
                  <a:gdLst>
                    <a:gd name="T0" fmla="*/ 6 w 38"/>
                    <a:gd name="T1" fmla="*/ 0 h 28"/>
                    <a:gd name="T2" fmla="*/ 22 w 38"/>
                    <a:gd name="T3" fmla="*/ 0 h 28"/>
                    <a:gd name="T4" fmla="*/ 36 w 38"/>
                    <a:gd name="T5" fmla="*/ 0 h 28"/>
                    <a:gd name="T6" fmla="*/ 38 w 38"/>
                    <a:gd name="T7" fmla="*/ 8 h 28"/>
                    <a:gd name="T8" fmla="*/ 34 w 38"/>
                    <a:gd name="T9" fmla="*/ 20 h 28"/>
                    <a:gd name="T10" fmla="*/ 28 w 38"/>
                    <a:gd name="T11" fmla="*/ 28 h 28"/>
                    <a:gd name="T12" fmla="*/ 22 w 38"/>
                    <a:gd name="T13" fmla="*/ 24 h 28"/>
                    <a:gd name="T14" fmla="*/ 14 w 38"/>
                    <a:gd name="T15" fmla="*/ 14 h 28"/>
                    <a:gd name="T16" fmla="*/ 6 w 38"/>
                    <a:gd name="T17" fmla="*/ 10 h 28"/>
                    <a:gd name="T18" fmla="*/ 0 w 38"/>
                    <a:gd name="T19" fmla="*/ 4 h 28"/>
                    <a:gd name="T20" fmla="*/ 6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8" name="Freeform 25">
                  <a:extLst>
                    <a:ext uri="{FF2B5EF4-FFF2-40B4-BE49-F238E27FC236}">
                      <a16:creationId xmlns:a16="http://schemas.microsoft.com/office/drawing/2014/main" id="{E3DAC518-AC0D-4079-92E7-F47D13C442C2}"/>
                    </a:ext>
                  </a:extLst>
                </p:cNvPr>
                <p:cNvSpPr>
                  <a:spLocks/>
                </p:cNvSpPr>
                <p:nvPr/>
              </p:nvSpPr>
              <p:spPr bwMode="auto">
                <a:xfrm>
                  <a:off x="754" y="987"/>
                  <a:ext cx="112" cy="58"/>
                </a:xfrm>
                <a:custGeom>
                  <a:avLst/>
                  <a:gdLst>
                    <a:gd name="T0" fmla="*/ 0 w 112"/>
                    <a:gd name="T1" fmla="*/ 50 h 58"/>
                    <a:gd name="T2" fmla="*/ 4 w 112"/>
                    <a:gd name="T3" fmla="*/ 40 h 58"/>
                    <a:gd name="T4" fmla="*/ 16 w 112"/>
                    <a:gd name="T5" fmla="*/ 38 h 58"/>
                    <a:gd name="T6" fmla="*/ 26 w 112"/>
                    <a:gd name="T7" fmla="*/ 32 h 58"/>
                    <a:gd name="T8" fmla="*/ 36 w 112"/>
                    <a:gd name="T9" fmla="*/ 26 h 58"/>
                    <a:gd name="T10" fmla="*/ 50 w 112"/>
                    <a:gd name="T11" fmla="*/ 18 h 58"/>
                    <a:gd name="T12" fmla="*/ 58 w 112"/>
                    <a:gd name="T13" fmla="*/ 10 h 58"/>
                    <a:gd name="T14" fmla="*/ 76 w 112"/>
                    <a:gd name="T15" fmla="*/ 8 h 58"/>
                    <a:gd name="T16" fmla="*/ 86 w 112"/>
                    <a:gd name="T17" fmla="*/ 8 h 58"/>
                    <a:gd name="T18" fmla="*/ 92 w 112"/>
                    <a:gd name="T19" fmla="*/ 12 h 58"/>
                    <a:gd name="T20" fmla="*/ 96 w 112"/>
                    <a:gd name="T21" fmla="*/ 0 h 58"/>
                    <a:gd name="T22" fmla="*/ 106 w 112"/>
                    <a:gd name="T23" fmla="*/ 4 h 58"/>
                    <a:gd name="T24" fmla="*/ 112 w 112"/>
                    <a:gd name="T25" fmla="*/ 8 h 58"/>
                    <a:gd name="T26" fmla="*/ 108 w 112"/>
                    <a:gd name="T27" fmla="*/ 14 h 58"/>
                    <a:gd name="T28" fmla="*/ 100 w 112"/>
                    <a:gd name="T29" fmla="*/ 16 h 58"/>
                    <a:gd name="T30" fmla="*/ 106 w 112"/>
                    <a:gd name="T31" fmla="*/ 24 h 58"/>
                    <a:gd name="T32" fmla="*/ 104 w 112"/>
                    <a:gd name="T33" fmla="*/ 30 h 58"/>
                    <a:gd name="T34" fmla="*/ 96 w 112"/>
                    <a:gd name="T35" fmla="*/ 32 h 58"/>
                    <a:gd name="T36" fmla="*/ 90 w 112"/>
                    <a:gd name="T37" fmla="*/ 38 h 58"/>
                    <a:gd name="T38" fmla="*/ 84 w 112"/>
                    <a:gd name="T39" fmla="*/ 44 h 58"/>
                    <a:gd name="T40" fmla="*/ 74 w 112"/>
                    <a:gd name="T41" fmla="*/ 42 h 58"/>
                    <a:gd name="T42" fmla="*/ 76 w 112"/>
                    <a:gd name="T43" fmla="*/ 32 h 58"/>
                    <a:gd name="T44" fmla="*/ 72 w 112"/>
                    <a:gd name="T45" fmla="*/ 28 h 58"/>
                    <a:gd name="T46" fmla="*/ 66 w 112"/>
                    <a:gd name="T47" fmla="*/ 30 h 58"/>
                    <a:gd name="T48" fmla="*/ 64 w 112"/>
                    <a:gd name="T49" fmla="*/ 34 h 58"/>
                    <a:gd name="T50" fmla="*/ 64 w 112"/>
                    <a:gd name="T51" fmla="*/ 40 h 58"/>
                    <a:gd name="T52" fmla="*/ 60 w 112"/>
                    <a:gd name="T53" fmla="*/ 48 h 58"/>
                    <a:gd name="T54" fmla="*/ 54 w 112"/>
                    <a:gd name="T55" fmla="*/ 50 h 58"/>
                    <a:gd name="T56" fmla="*/ 48 w 112"/>
                    <a:gd name="T57" fmla="*/ 48 h 58"/>
                    <a:gd name="T58" fmla="*/ 48 w 112"/>
                    <a:gd name="T59" fmla="*/ 58 h 58"/>
                    <a:gd name="T60" fmla="*/ 34 w 112"/>
                    <a:gd name="T61" fmla="*/ 58 h 58"/>
                    <a:gd name="T62" fmla="*/ 32 w 112"/>
                    <a:gd name="T63" fmla="*/ 50 h 58"/>
                    <a:gd name="T64" fmla="*/ 24 w 112"/>
                    <a:gd name="T65" fmla="*/ 50 h 58"/>
                    <a:gd name="T66" fmla="*/ 24 w 112"/>
                    <a:gd name="T67" fmla="*/ 54 h 58"/>
                    <a:gd name="T68" fmla="*/ 8 w 112"/>
                    <a:gd name="T69" fmla="*/ 54 h 58"/>
                    <a:gd name="T70" fmla="*/ 0 w 112"/>
                    <a:gd name="T71" fmla="*/ 5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9" name="Freeform 26">
                  <a:extLst>
                    <a:ext uri="{FF2B5EF4-FFF2-40B4-BE49-F238E27FC236}">
                      <a16:creationId xmlns:a16="http://schemas.microsoft.com/office/drawing/2014/main" id="{EC1BBCBD-8402-4D29-BABE-EECD99B4DE57}"/>
                    </a:ext>
                  </a:extLst>
                </p:cNvPr>
                <p:cNvSpPr>
                  <a:spLocks/>
                </p:cNvSpPr>
                <p:nvPr/>
              </p:nvSpPr>
              <p:spPr bwMode="auto">
                <a:xfrm>
                  <a:off x="808" y="1037"/>
                  <a:ext cx="28" cy="20"/>
                </a:xfrm>
                <a:custGeom>
                  <a:avLst/>
                  <a:gdLst>
                    <a:gd name="T0" fmla="*/ 18 w 28"/>
                    <a:gd name="T1" fmla="*/ 0 h 20"/>
                    <a:gd name="T2" fmla="*/ 28 w 28"/>
                    <a:gd name="T3" fmla="*/ 2 h 20"/>
                    <a:gd name="T4" fmla="*/ 26 w 28"/>
                    <a:gd name="T5" fmla="*/ 8 h 20"/>
                    <a:gd name="T6" fmla="*/ 20 w 28"/>
                    <a:gd name="T7" fmla="*/ 18 h 20"/>
                    <a:gd name="T8" fmla="*/ 12 w 28"/>
                    <a:gd name="T9" fmla="*/ 20 h 20"/>
                    <a:gd name="T10" fmla="*/ 0 w 28"/>
                    <a:gd name="T11" fmla="*/ 16 h 20"/>
                    <a:gd name="T12" fmla="*/ 4 w 28"/>
                    <a:gd name="T13" fmla="*/ 8 h 20"/>
                    <a:gd name="T14" fmla="*/ 14 w 28"/>
                    <a:gd name="T15" fmla="*/ 2 h 20"/>
                    <a:gd name="T16" fmla="*/ 18 w 2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0" name="Freeform 27">
                  <a:extLst>
                    <a:ext uri="{FF2B5EF4-FFF2-40B4-BE49-F238E27FC236}">
                      <a16:creationId xmlns:a16="http://schemas.microsoft.com/office/drawing/2014/main" id="{05E30DA2-CF3B-4F59-BEAA-2C951A21D437}"/>
                    </a:ext>
                  </a:extLst>
                </p:cNvPr>
                <p:cNvSpPr>
                  <a:spLocks/>
                </p:cNvSpPr>
                <p:nvPr/>
              </p:nvSpPr>
              <p:spPr bwMode="auto">
                <a:xfrm>
                  <a:off x="904" y="971"/>
                  <a:ext cx="56" cy="26"/>
                </a:xfrm>
                <a:custGeom>
                  <a:avLst/>
                  <a:gdLst>
                    <a:gd name="T0" fmla="*/ 0 w 56"/>
                    <a:gd name="T1" fmla="*/ 6 h 26"/>
                    <a:gd name="T2" fmla="*/ 14 w 56"/>
                    <a:gd name="T3" fmla="*/ 0 h 26"/>
                    <a:gd name="T4" fmla="*/ 32 w 56"/>
                    <a:gd name="T5" fmla="*/ 0 h 26"/>
                    <a:gd name="T6" fmla="*/ 54 w 56"/>
                    <a:gd name="T7" fmla="*/ 0 h 26"/>
                    <a:gd name="T8" fmla="*/ 56 w 56"/>
                    <a:gd name="T9" fmla="*/ 6 h 26"/>
                    <a:gd name="T10" fmla="*/ 44 w 56"/>
                    <a:gd name="T11" fmla="*/ 8 h 26"/>
                    <a:gd name="T12" fmla="*/ 40 w 56"/>
                    <a:gd name="T13" fmla="*/ 12 h 26"/>
                    <a:gd name="T14" fmla="*/ 50 w 56"/>
                    <a:gd name="T15" fmla="*/ 12 h 26"/>
                    <a:gd name="T16" fmla="*/ 50 w 56"/>
                    <a:gd name="T17" fmla="*/ 18 h 26"/>
                    <a:gd name="T18" fmla="*/ 44 w 56"/>
                    <a:gd name="T19" fmla="*/ 24 h 26"/>
                    <a:gd name="T20" fmla="*/ 32 w 56"/>
                    <a:gd name="T21" fmla="*/ 24 h 26"/>
                    <a:gd name="T22" fmla="*/ 22 w 56"/>
                    <a:gd name="T23" fmla="*/ 24 h 26"/>
                    <a:gd name="T24" fmla="*/ 16 w 56"/>
                    <a:gd name="T25" fmla="*/ 26 h 26"/>
                    <a:gd name="T26" fmla="*/ 4 w 56"/>
                    <a:gd name="T27" fmla="*/ 20 h 26"/>
                    <a:gd name="T28" fmla="*/ 0 w 56"/>
                    <a:gd name="T29" fmla="*/ 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1" name="Freeform 28">
                  <a:extLst>
                    <a:ext uri="{FF2B5EF4-FFF2-40B4-BE49-F238E27FC236}">
                      <a16:creationId xmlns:a16="http://schemas.microsoft.com/office/drawing/2014/main" id="{1F2831DF-A1DA-4A79-ABFF-CF0592C571EA}"/>
                    </a:ext>
                  </a:extLst>
                </p:cNvPr>
                <p:cNvSpPr>
                  <a:spLocks/>
                </p:cNvSpPr>
                <p:nvPr/>
              </p:nvSpPr>
              <p:spPr bwMode="auto">
                <a:xfrm>
                  <a:off x="904" y="947"/>
                  <a:ext cx="64" cy="18"/>
                </a:xfrm>
                <a:custGeom>
                  <a:avLst/>
                  <a:gdLst>
                    <a:gd name="T0" fmla="*/ 8 w 64"/>
                    <a:gd name="T1" fmla="*/ 12 h 18"/>
                    <a:gd name="T2" fmla="*/ 24 w 64"/>
                    <a:gd name="T3" fmla="*/ 6 h 18"/>
                    <a:gd name="T4" fmla="*/ 42 w 64"/>
                    <a:gd name="T5" fmla="*/ 0 h 18"/>
                    <a:gd name="T6" fmla="*/ 56 w 64"/>
                    <a:gd name="T7" fmla="*/ 2 h 18"/>
                    <a:gd name="T8" fmla="*/ 64 w 64"/>
                    <a:gd name="T9" fmla="*/ 8 h 18"/>
                    <a:gd name="T10" fmla="*/ 62 w 64"/>
                    <a:gd name="T11" fmla="*/ 14 h 18"/>
                    <a:gd name="T12" fmla="*/ 52 w 64"/>
                    <a:gd name="T13" fmla="*/ 16 h 18"/>
                    <a:gd name="T14" fmla="*/ 34 w 64"/>
                    <a:gd name="T15" fmla="*/ 16 h 18"/>
                    <a:gd name="T16" fmla="*/ 14 w 64"/>
                    <a:gd name="T17" fmla="*/ 18 h 18"/>
                    <a:gd name="T18" fmla="*/ 0 w 64"/>
                    <a:gd name="T19" fmla="*/ 18 h 18"/>
                    <a:gd name="T20" fmla="*/ 8 w 64"/>
                    <a:gd name="T21" fmla="*/ 1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2" name="Freeform 29">
                  <a:extLst>
                    <a:ext uri="{FF2B5EF4-FFF2-40B4-BE49-F238E27FC236}">
                      <a16:creationId xmlns:a16="http://schemas.microsoft.com/office/drawing/2014/main" id="{7631AE3B-E6A5-40F6-AB69-345AE26F3BD3}"/>
                    </a:ext>
                  </a:extLst>
                </p:cNvPr>
                <p:cNvSpPr>
                  <a:spLocks/>
                </p:cNvSpPr>
                <p:nvPr/>
              </p:nvSpPr>
              <p:spPr bwMode="auto">
                <a:xfrm>
                  <a:off x="1074" y="1109"/>
                  <a:ext cx="96" cy="78"/>
                </a:xfrm>
                <a:custGeom>
                  <a:avLst/>
                  <a:gdLst>
                    <a:gd name="T0" fmla="*/ 62 w 96"/>
                    <a:gd name="T1" fmla="*/ 78 h 78"/>
                    <a:gd name="T2" fmla="*/ 50 w 96"/>
                    <a:gd name="T3" fmla="*/ 66 h 78"/>
                    <a:gd name="T4" fmla="*/ 34 w 96"/>
                    <a:gd name="T5" fmla="*/ 56 h 78"/>
                    <a:gd name="T6" fmla="*/ 26 w 96"/>
                    <a:gd name="T7" fmla="*/ 48 h 78"/>
                    <a:gd name="T8" fmla="*/ 10 w 96"/>
                    <a:gd name="T9" fmla="*/ 46 h 78"/>
                    <a:gd name="T10" fmla="*/ 2 w 96"/>
                    <a:gd name="T11" fmla="*/ 40 h 78"/>
                    <a:gd name="T12" fmla="*/ 0 w 96"/>
                    <a:gd name="T13" fmla="*/ 32 h 78"/>
                    <a:gd name="T14" fmla="*/ 4 w 96"/>
                    <a:gd name="T15" fmla="*/ 22 h 78"/>
                    <a:gd name="T16" fmla="*/ 12 w 96"/>
                    <a:gd name="T17" fmla="*/ 24 h 78"/>
                    <a:gd name="T18" fmla="*/ 18 w 96"/>
                    <a:gd name="T19" fmla="*/ 32 h 78"/>
                    <a:gd name="T20" fmla="*/ 28 w 96"/>
                    <a:gd name="T21" fmla="*/ 30 h 78"/>
                    <a:gd name="T22" fmla="*/ 38 w 96"/>
                    <a:gd name="T23" fmla="*/ 24 h 78"/>
                    <a:gd name="T24" fmla="*/ 34 w 96"/>
                    <a:gd name="T25" fmla="*/ 18 h 78"/>
                    <a:gd name="T26" fmla="*/ 20 w 96"/>
                    <a:gd name="T27" fmla="*/ 12 h 78"/>
                    <a:gd name="T28" fmla="*/ 32 w 96"/>
                    <a:gd name="T29" fmla="*/ 2 h 78"/>
                    <a:gd name="T30" fmla="*/ 46 w 96"/>
                    <a:gd name="T31" fmla="*/ 0 h 78"/>
                    <a:gd name="T32" fmla="*/ 50 w 96"/>
                    <a:gd name="T33" fmla="*/ 4 h 78"/>
                    <a:gd name="T34" fmla="*/ 58 w 96"/>
                    <a:gd name="T35" fmla="*/ 4 h 78"/>
                    <a:gd name="T36" fmla="*/ 66 w 96"/>
                    <a:gd name="T37" fmla="*/ 0 h 78"/>
                    <a:gd name="T38" fmla="*/ 92 w 96"/>
                    <a:gd name="T39" fmla="*/ 2 h 78"/>
                    <a:gd name="T40" fmla="*/ 86 w 96"/>
                    <a:gd name="T41" fmla="*/ 6 h 78"/>
                    <a:gd name="T42" fmla="*/ 78 w 96"/>
                    <a:gd name="T43" fmla="*/ 14 h 78"/>
                    <a:gd name="T44" fmla="*/ 68 w 96"/>
                    <a:gd name="T45" fmla="*/ 20 h 78"/>
                    <a:gd name="T46" fmla="*/ 64 w 96"/>
                    <a:gd name="T47" fmla="*/ 26 h 78"/>
                    <a:gd name="T48" fmla="*/ 74 w 96"/>
                    <a:gd name="T49" fmla="*/ 26 h 78"/>
                    <a:gd name="T50" fmla="*/ 80 w 96"/>
                    <a:gd name="T51" fmla="*/ 26 h 78"/>
                    <a:gd name="T52" fmla="*/ 86 w 96"/>
                    <a:gd name="T53" fmla="*/ 34 h 78"/>
                    <a:gd name="T54" fmla="*/ 94 w 96"/>
                    <a:gd name="T55" fmla="*/ 28 h 78"/>
                    <a:gd name="T56" fmla="*/ 96 w 96"/>
                    <a:gd name="T57" fmla="*/ 38 h 78"/>
                    <a:gd name="T58" fmla="*/ 92 w 96"/>
                    <a:gd name="T59" fmla="*/ 54 h 78"/>
                    <a:gd name="T60" fmla="*/ 84 w 96"/>
                    <a:gd name="T61" fmla="*/ 66 h 78"/>
                    <a:gd name="T62" fmla="*/ 78 w 96"/>
                    <a:gd name="T63" fmla="*/ 68 h 78"/>
                    <a:gd name="T64" fmla="*/ 70 w 96"/>
                    <a:gd name="T65" fmla="*/ 64 h 78"/>
                    <a:gd name="T66" fmla="*/ 68 w 96"/>
                    <a:gd name="T67" fmla="*/ 68 h 78"/>
                    <a:gd name="T68" fmla="*/ 62 w 9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3" name="Freeform 30">
                  <a:extLst>
                    <a:ext uri="{FF2B5EF4-FFF2-40B4-BE49-F238E27FC236}">
                      <a16:creationId xmlns:a16="http://schemas.microsoft.com/office/drawing/2014/main" id="{1AD03574-EB55-4B8A-A50B-22859F421685}"/>
                    </a:ext>
                  </a:extLst>
                </p:cNvPr>
                <p:cNvSpPr>
                  <a:spLocks/>
                </p:cNvSpPr>
                <p:nvPr/>
              </p:nvSpPr>
              <p:spPr bwMode="auto">
                <a:xfrm>
                  <a:off x="1170" y="1047"/>
                  <a:ext cx="46" cy="34"/>
                </a:xfrm>
                <a:custGeom>
                  <a:avLst/>
                  <a:gdLst>
                    <a:gd name="T0" fmla="*/ 46 w 46"/>
                    <a:gd name="T1" fmla="*/ 34 h 34"/>
                    <a:gd name="T2" fmla="*/ 28 w 46"/>
                    <a:gd name="T3" fmla="*/ 32 h 34"/>
                    <a:gd name="T4" fmla="*/ 12 w 46"/>
                    <a:gd name="T5" fmla="*/ 30 h 34"/>
                    <a:gd name="T6" fmla="*/ 0 w 46"/>
                    <a:gd name="T7" fmla="*/ 22 h 34"/>
                    <a:gd name="T8" fmla="*/ 8 w 46"/>
                    <a:gd name="T9" fmla="*/ 12 h 34"/>
                    <a:gd name="T10" fmla="*/ 18 w 46"/>
                    <a:gd name="T11" fmla="*/ 6 h 34"/>
                    <a:gd name="T12" fmla="*/ 26 w 46"/>
                    <a:gd name="T13" fmla="*/ 0 h 34"/>
                    <a:gd name="T14" fmla="*/ 34 w 46"/>
                    <a:gd name="T15" fmla="*/ 6 h 34"/>
                    <a:gd name="T16" fmla="*/ 44 w 46"/>
                    <a:gd name="T17" fmla="*/ 14 h 34"/>
                    <a:gd name="T18" fmla="*/ 46 w 46"/>
                    <a:gd name="T19" fmla="*/ 22 h 34"/>
                    <a:gd name="T20" fmla="*/ 46 w 46"/>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4" name="Freeform 31">
                  <a:extLst>
                    <a:ext uri="{FF2B5EF4-FFF2-40B4-BE49-F238E27FC236}">
                      <a16:creationId xmlns:a16="http://schemas.microsoft.com/office/drawing/2014/main" id="{38E80D1B-7643-424B-ADEB-EB85B95E7E4C}"/>
                    </a:ext>
                  </a:extLst>
                </p:cNvPr>
                <p:cNvSpPr>
                  <a:spLocks/>
                </p:cNvSpPr>
                <p:nvPr/>
              </p:nvSpPr>
              <p:spPr bwMode="auto">
                <a:xfrm>
                  <a:off x="1142" y="945"/>
                  <a:ext cx="54" cy="32"/>
                </a:xfrm>
                <a:custGeom>
                  <a:avLst/>
                  <a:gdLst>
                    <a:gd name="T0" fmla="*/ 4 w 54"/>
                    <a:gd name="T1" fmla="*/ 0 h 32"/>
                    <a:gd name="T2" fmla="*/ 22 w 54"/>
                    <a:gd name="T3" fmla="*/ 4 h 32"/>
                    <a:gd name="T4" fmla="*/ 36 w 54"/>
                    <a:gd name="T5" fmla="*/ 10 h 32"/>
                    <a:gd name="T6" fmla="*/ 48 w 54"/>
                    <a:gd name="T7" fmla="*/ 14 h 32"/>
                    <a:gd name="T8" fmla="*/ 54 w 54"/>
                    <a:gd name="T9" fmla="*/ 20 h 32"/>
                    <a:gd name="T10" fmla="*/ 48 w 54"/>
                    <a:gd name="T11" fmla="*/ 30 h 32"/>
                    <a:gd name="T12" fmla="*/ 36 w 54"/>
                    <a:gd name="T13" fmla="*/ 32 h 32"/>
                    <a:gd name="T14" fmla="*/ 20 w 54"/>
                    <a:gd name="T15" fmla="*/ 32 h 32"/>
                    <a:gd name="T16" fmla="*/ 16 w 54"/>
                    <a:gd name="T17" fmla="*/ 22 h 32"/>
                    <a:gd name="T18" fmla="*/ 6 w 54"/>
                    <a:gd name="T19" fmla="*/ 18 h 32"/>
                    <a:gd name="T20" fmla="*/ 0 w 54"/>
                    <a:gd name="T21" fmla="*/ 12 h 32"/>
                    <a:gd name="T22" fmla="*/ 0 w 54"/>
                    <a:gd name="T23" fmla="*/ 4 h 32"/>
                    <a:gd name="T24" fmla="*/ 4 w 5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5" name="Freeform 32">
                  <a:extLst>
                    <a:ext uri="{FF2B5EF4-FFF2-40B4-BE49-F238E27FC236}">
                      <a16:creationId xmlns:a16="http://schemas.microsoft.com/office/drawing/2014/main" id="{15A8B7F9-805F-4945-85D3-CD0EA6ECF964}"/>
                    </a:ext>
                  </a:extLst>
                </p:cNvPr>
                <p:cNvSpPr>
                  <a:spLocks/>
                </p:cNvSpPr>
                <p:nvPr/>
              </p:nvSpPr>
              <p:spPr bwMode="auto">
                <a:xfrm>
                  <a:off x="1166" y="853"/>
                  <a:ext cx="182" cy="116"/>
                </a:xfrm>
                <a:custGeom>
                  <a:avLst/>
                  <a:gdLst>
                    <a:gd name="T0" fmla="*/ 116 w 182"/>
                    <a:gd name="T1" fmla="*/ 110 h 116"/>
                    <a:gd name="T2" fmla="*/ 102 w 182"/>
                    <a:gd name="T3" fmla="*/ 104 h 116"/>
                    <a:gd name="T4" fmla="*/ 96 w 182"/>
                    <a:gd name="T5" fmla="*/ 112 h 116"/>
                    <a:gd name="T6" fmla="*/ 66 w 182"/>
                    <a:gd name="T7" fmla="*/ 110 h 116"/>
                    <a:gd name="T8" fmla="*/ 78 w 182"/>
                    <a:gd name="T9" fmla="*/ 102 h 116"/>
                    <a:gd name="T10" fmla="*/ 62 w 182"/>
                    <a:gd name="T11" fmla="*/ 96 h 116"/>
                    <a:gd name="T12" fmla="*/ 40 w 182"/>
                    <a:gd name="T13" fmla="*/ 86 h 116"/>
                    <a:gd name="T14" fmla="*/ 70 w 182"/>
                    <a:gd name="T15" fmla="*/ 82 h 116"/>
                    <a:gd name="T16" fmla="*/ 96 w 182"/>
                    <a:gd name="T17" fmla="*/ 80 h 116"/>
                    <a:gd name="T18" fmla="*/ 78 w 182"/>
                    <a:gd name="T19" fmla="*/ 72 h 116"/>
                    <a:gd name="T20" fmla="*/ 50 w 182"/>
                    <a:gd name="T21" fmla="*/ 74 h 116"/>
                    <a:gd name="T22" fmla="*/ 24 w 182"/>
                    <a:gd name="T23" fmla="*/ 74 h 116"/>
                    <a:gd name="T24" fmla="*/ 0 w 182"/>
                    <a:gd name="T25" fmla="*/ 44 h 116"/>
                    <a:gd name="T26" fmla="*/ 14 w 182"/>
                    <a:gd name="T27" fmla="*/ 48 h 116"/>
                    <a:gd name="T28" fmla="*/ 36 w 182"/>
                    <a:gd name="T29" fmla="*/ 42 h 116"/>
                    <a:gd name="T30" fmla="*/ 16 w 182"/>
                    <a:gd name="T31" fmla="*/ 38 h 116"/>
                    <a:gd name="T32" fmla="*/ 24 w 182"/>
                    <a:gd name="T33" fmla="*/ 28 h 116"/>
                    <a:gd name="T34" fmla="*/ 42 w 182"/>
                    <a:gd name="T35" fmla="*/ 26 h 116"/>
                    <a:gd name="T36" fmla="*/ 24 w 182"/>
                    <a:gd name="T37" fmla="*/ 18 h 116"/>
                    <a:gd name="T38" fmla="*/ 34 w 182"/>
                    <a:gd name="T39" fmla="*/ 10 h 116"/>
                    <a:gd name="T40" fmla="*/ 58 w 182"/>
                    <a:gd name="T41" fmla="*/ 10 h 116"/>
                    <a:gd name="T42" fmla="*/ 42 w 182"/>
                    <a:gd name="T43" fmla="*/ 4 h 116"/>
                    <a:gd name="T44" fmla="*/ 70 w 182"/>
                    <a:gd name="T45" fmla="*/ 2 h 116"/>
                    <a:gd name="T46" fmla="*/ 118 w 182"/>
                    <a:gd name="T47" fmla="*/ 34 h 116"/>
                    <a:gd name="T48" fmla="*/ 126 w 182"/>
                    <a:gd name="T49" fmla="*/ 48 h 116"/>
                    <a:gd name="T50" fmla="*/ 138 w 182"/>
                    <a:gd name="T51" fmla="*/ 34 h 116"/>
                    <a:gd name="T52" fmla="*/ 142 w 182"/>
                    <a:gd name="T53" fmla="*/ 46 h 116"/>
                    <a:gd name="T54" fmla="*/ 152 w 182"/>
                    <a:gd name="T55" fmla="*/ 58 h 116"/>
                    <a:gd name="T56" fmla="*/ 164 w 182"/>
                    <a:gd name="T57" fmla="*/ 66 h 116"/>
                    <a:gd name="T58" fmla="*/ 176 w 182"/>
                    <a:gd name="T59" fmla="*/ 68 h 116"/>
                    <a:gd name="T60" fmla="*/ 178 w 182"/>
                    <a:gd name="T61" fmla="*/ 80 h 116"/>
                    <a:gd name="T62" fmla="*/ 162 w 182"/>
                    <a:gd name="T63" fmla="*/ 82 h 116"/>
                    <a:gd name="T64" fmla="*/ 140 w 182"/>
                    <a:gd name="T65" fmla="*/ 98 h 116"/>
                    <a:gd name="T66" fmla="*/ 144 w 182"/>
                    <a:gd name="T67" fmla="*/ 82 h 116"/>
                    <a:gd name="T68" fmla="*/ 134 w 182"/>
                    <a:gd name="T69" fmla="*/ 92 h 116"/>
                    <a:gd name="T70" fmla="*/ 136 w 182"/>
                    <a:gd name="T71" fmla="*/ 102 h 116"/>
                    <a:gd name="T72" fmla="*/ 136 w 182"/>
                    <a:gd name="T73" fmla="*/ 108 h 116"/>
                    <a:gd name="T74" fmla="*/ 128 w 182"/>
                    <a:gd name="T75" fmla="*/ 106 h 116"/>
                    <a:gd name="T76" fmla="*/ 124 w 182"/>
                    <a:gd name="T77" fmla="*/ 116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6" name="Freeform 33">
                  <a:extLst>
                    <a:ext uri="{FF2B5EF4-FFF2-40B4-BE49-F238E27FC236}">
                      <a16:creationId xmlns:a16="http://schemas.microsoft.com/office/drawing/2014/main" id="{3F037DFF-DC73-4B6C-9C84-DDC3E3DF692C}"/>
                    </a:ext>
                  </a:extLst>
                </p:cNvPr>
                <p:cNvSpPr>
                  <a:spLocks/>
                </p:cNvSpPr>
                <p:nvPr/>
              </p:nvSpPr>
              <p:spPr bwMode="auto">
                <a:xfrm>
                  <a:off x="1108" y="897"/>
                  <a:ext cx="26" cy="16"/>
                </a:xfrm>
                <a:custGeom>
                  <a:avLst/>
                  <a:gdLst>
                    <a:gd name="T0" fmla="*/ 8 w 26"/>
                    <a:gd name="T1" fmla="*/ 0 h 16"/>
                    <a:gd name="T2" fmla="*/ 18 w 26"/>
                    <a:gd name="T3" fmla="*/ 0 h 16"/>
                    <a:gd name="T4" fmla="*/ 26 w 26"/>
                    <a:gd name="T5" fmla="*/ 6 h 16"/>
                    <a:gd name="T6" fmla="*/ 26 w 26"/>
                    <a:gd name="T7" fmla="*/ 16 h 16"/>
                    <a:gd name="T8" fmla="*/ 18 w 26"/>
                    <a:gd name="T9" fmla="*/ 16 h 16"/>
                    <a:gd name="T10" fmla="*/ 14 w 26"/>
                    <a:gd name="T11" fmla="*/ 12 h 16"/>
                    <a:gd name="T12" fmla="*/ 4 w 26"/>
                    <a:gd name="T13" fmla="*/ 12 h 16"/>
                    <a:gd name="T14" fmla="*/ 0 w 26"/>
                    <a:gd name="T15" fmla="*/ 4 h 16"/>
                    <a:gd name="T16" fmla="*/ 8 w 2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7" name="Freeform 34">
                  <a:extLst>
                    <a:ext uri="{FF2B5EF4-FFF2-40B4-BE49-F238E27FC236}">
                      <a16:creationId xmlns:a16="http://schemas.microsoft.com/office/drawing/2014/main" id="{668CE597-9F1A-4C4B-8E18-DF520D490FFA}"/>
                    </a:ext>
                  </a:extLst>
                </p:cNvPr>
                <p:cNvSpPr>
                  <a:spLocks/>
                </p:cNvSpPr>
                <p:nvPr/>
              </p:nvSpPr>
              <p:spPr bwMode="auto">
                <a:xfrm>
                  <a:off x="1420" y="1113"/>
                  <a:ext cx="70" cy="28"/>
                </a:xfrm>
                <a:custGeom>
                  <a:avLst/>
                  <a:gdLst>
                    <a:gd name="T0" fmla="*/ 4 w 70"/>
                    <a:gd name="T1" fmla="*/ 0 h 28"/>
                    <a:gd name="T2" fmla="*/ 22 w 70"/>
                    <a:gd name="T3" fmla="*/ 0 h 28"/>
                    <a:gd name="T4" fmla="*/ 42 w 70"/>
                    <a:gd name="T5" fmla="*/ 2 h 28"/>
                    <a:gd name="T6" fmla="*/ 62 w 70"/>
                    <a:gd name="T7" fmla="*/ 12 h 28"/>
                    <a:gd name="T8" fmla="*/ 70 w 70"/>
                    <a:gd name="T9" fmla="*/ 22 h 28"/>
                    <a:gd name="T10" fmla="*/ 60 w 70"/>
                    <a:gd name="T11" fmla="*/ 24 h 28"/>
                    <a:gd name="T12" fmla="*/ 46 w 70"/>
                    <a:gd name="T13" fmla="*/ 24 h 28"/>
                    <a:gd name="T14" fmla="*/ 32 w 70"/>
                    <a:gd name="T15" fmla="*/ 24 h 28"/>
                    <a:gd name="T16" fmla="*/ 26 w 70"/>
                    <a:gd name="T17" fmla="*/ 28 h 28"/>
                    <a:gd name="T18" fmla="*/ 14 w 70"/>
                    <a:gd name="T19" fmla="*/ 26 h 28"/>
                    <a:gd name="T20" fmla="*/ 10 w 70"/>
                    <a:gd name="T21" fmla="*/ 16 h 28"/>
                    <a:gd name="T22" fmla="*/ 0 w 70"/>
                    <a:gd name="T23" fmla="*/ 10 h 28"/>
                    <a:gd name="T24" fmla="*/ 0 w 70"/>
                    <a:gd name="T25" fmla="*/ 0 h 28"/>
                    <a:gd name="T26" fmla="*/ 4 w 7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8" name="Freeform 35">
                  <a:extLst>
                    <a:ext uri="{FF2B5EF4-FFF2-40B4-BE49-F238E27FC236}">
                      <a16:creationId xmlns:a16="http://schemas.microsoft.com/office/drawing/2014/main" id="{28084C0B-06EC-49E9-9263-BDB341993040}"/>
                    </a:ext>
                  </a:extLst>
                </p:cNvPr>
                <p:cNvSpPr>
                  <a:spLocks/>
                </p:cNvSpPr>
                <p:nvPr/>
              </p:nvSpPr>
              <p:spPr bwMode="auto">
                <a:xfrm>
                  <a:off x="1474" y="1269"/>
                  <a:ext cx="36" cy="30"/>
                </a:xfrm>
                <a:custGeom>
                  <a:avLst/>
                  <a:gdLst>
                    <a:gd name="T0" fmla="*/ 36 w 36"/>
                    <a:gd name="T1" fmla="*/ 4 h 30"/>
                    <a:gd name="T2" fmla="*/ 36 w 36"/>
                    <a:gd name="T3" fmla="*/ 10 h 30"/>
                    <a:gd name="T4" fmla="*/ 34 w 36"/>
                    <a:gd name="T5" fmla="*/ 20 h 30"/>
                    <a:gd name="T6" fmla="*/ 26 w 36"/>
                    <a:gd name="T7" fmla="*/ 26 h 30"/>
                    <a:gd name="T8" fmla="*/ 14 w 36"/>
                    <a:gd name="T9" fmla="*/ 30 h 30"/>
                    <a:gd name="T10" fmla="*/ 0 w 36"/>
                    <a:gd name="T11" fmla="*/ 26 h 30"/>
                    <a:gd name="T12" fmla="*/ 2 w 36"/>
                    <a:gd name="T13" fmla="*/ 12 h 30"/>
                    <a:gd name="T14" fmla="*/ 6 w 36"/>
                    <a:gd name="T15" fmla="*/ 4 h 30"/>
                    <a:gd name="T16" fmla="*/ 12 w 36"/>
                    <a:gd name="T17" fmla="*/ 2 h 30"/>
                    <a:gd name="T18" fmla="*/ 24 w 36"/>
                    <a:gd name="T19" fmla="*/ 0 h 30"/>
                    <a:gd name="T20" fmla="*/ 36 w 36"/>
                    <a:gd name="T21" fmla="*/ 4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9" name="Freeform 36">
                  <a:extLst>
                    <a:ext uri="{FF2B5EF4-FFF2-40B4-BE49-F238E27FC236}">
                      <a16:creationId xmlns:a16="http://schemas.microsoft.com/office/drawing/2014/main" id="{CC290307-D687-404E-904F-6BE5527E759D}"/>
                    </a:ext>
                  </a:extLst>
                </p:cNvPr>
                <p:cNvSpPr>
                  <a:spLocks/>
                </p:cNvSpPr>
                <p:nvPr/>
              </p:nvSpPr>
              <p:spPr bwMode="auto">
                <a:xfrm>
                  <a:off x="1316" y="1335"/>
                  <a:ext cx="110" cy="70"/>
                </a:xfrm>
                <a:custGeom>
                  <a:avLst/>
                  <a:gdLst>
                    <a:gd name="T0" fmla="*/ 18 w 110"/>
                    <a:gd name="T1" fmla="*/ 16 h 70"/>
                    <a:gd name="T2" fmla="*/ 18 w 110"/>
                    <a:gd name="T3" fmla="*/ 6 h 70"/>
                    <a:gd name="T4" fmla="*/ 28 w 110"/>
                    <a:gd name="T5" fmla="*/ 0 h 70"/>
                    <a:gd name="T6" fmla="*/ 40 w 110"/>
                    <a:gd name="T7" fmla="*/ 0 h 70"/>
                    <a:gd name="T8" fmla="*/ 40 w 110"/>
                    <a:gd name="T9" fmla="*/ 8 h 70"/>
                    <a:gd name="T10" fmla="*/ 42 w 110"/>
                    <a:gd name="T11" fmla="*/ 12 h 70"/>
                    <a:gd name="T12" fmla="*/ 52 w 110"/>
                    <a:gd name="T13" fmla="*/ 14 h 70"/>
                    <a:gd name="T14" fmla="*/ 54 w 110"/>
                    <a:gd name="T15" fmla="*/ 16 h 70"/>
                    <a:gd name="T16" fmla="*/ 56 w 110"/>
                    <a:gd name="T17" fmla="*/ 20 h 70"/>
                    <a:gd name="T18" fmla="*/ 62 w 110"/>
                    <a:gd name="T19" fmla="*/ 22 h 70"/>
                    <a:gd name="T20" fmla="*/ 70 w 110"/>
                    <a:gd name="T21" fmla="*/ 30 h 70"/>
                    <a:gd name="T22" fmla="*/ 84 w 110"/>
                    <a:gd name="T23" fmla="*/ 32 h 70"/>
                    <a:gd name="T24" fmla="*/ 86 w 110"/>
                    <a:gd name="T25" fmla="*/ 38 h 70"/>
                    <a:gd name="T26" fmla="*/ 88 w 110"/>
                    <a:gd name="T27" fmla="*/ 46 h 70"/>
                    <a:gd name="T28" fmla="*/ 98 w 110"/>
                    <a:gd name="T29" fmla="*/ 46 h 70"/>
                    <a:gd name="T30" fmla="*/ 108 w 110"/>
                    <a:gd name="T31" fmla="*/ 48 h 70"/>
                    <a:gd name="T32" fmla="*/ 110 w 110"/>
                    <a:gd name="T33" fmla="*/ 52 h 70"/>
                    <a:gd name="T34" fmla="*/ 110 w 110"/>
                    <a:gd name="T35" fmla="*/ 56 h 70"/>
                    <a:gd name="T36" fmla="*/ 108 w 110"/>
                    <a:gd name="T37" fmla="*/ 56 h 70"/>
                    <a:gd name="T38" fmla="*/ 106 w 110"/>
                    <a:gd name="T39" fmla="*/ 60 h 70"/>
                    <a:gd name="T40" fmla="*/ 102 w 110"/>
                    <a:gd name="T41" fmla="*/ 60 h 70"/>
                    <a:gd name="T42" fmla="*/ 100 w 110"/>
                    <a:gd name="T43" fmla="*/ 62 h 70"/>
                    <a:gd name="T44" fmla="*/ 90 w 110"/>
                    <a:gd name="T45" fmla="*/ 60 h 70"/>
                    <a:gd name="T46" fmla="*/ 84 w 110"/>
                    <a:gd name="T47" fmla="*/ 58 h 70"/>
                    <a:gd name="T48" fmla="*/ 76 w 110"/>
                    <a:gd name="T49" fmla="*/ 52 h 70"/>
                    <a:gd name="T50" fmla="*/ 68 w 110"/>
                    <a:gd name="T51" fmla="*/ 46 h 70"/>
                    <a:gd name="T52" fmla="*/ 64 w 110"/>
                    <a:gd name="T53" fmla="*/ 42 h 70"/>
                    <a:gd name="T54" fmla="*/ 60 w 110"/>
                    <a:gd name="T55" fmla="*/ 44 h 70"/>
                    <a:gd name="T56" fmla="*/ 58 w 110"/>
                    <a:gd name="T57" fmla="*/ 48 h 70"/>
                    <a:gd name="T58" fmla="*/ 52 w 110"/>
                    <a:gd name="T59" fmla="*/ 56 h 70"/>
                    <a:gd name="T60" fmla="*/ 40 w 110"/>
                    <a:gd name="T61" fmla="*/ 68 h 70"/>
                    <a:gd name="T62" fmla="*/ 24 w 110"/>
                    <a:gd name="T63" fmla="*/ 70 h 70"/>
                    <a:gd name="T64" fmla="*/ 26 w 110"/>
                    <a:gd name="T65" fmla="*/ 56 h 70"/>
                    <a:gd name="T66" fmla="*/ 14 w 110"/>
                    <a:gd name="T67" fmla="*/ 56 h 70"/>
                    <a:gd name="T68" fmla="*/ 10 w 110"/>
                    <a:gd name="T69" fmla="*/ 56 h 70"/>
                    <a:gd name="T70" fmla="*/ 6 w 110"/>
                    <a:gd name="T71" fmla="*/ 62 h 70"/>
                    <a:gd name="T72" fmla="*/ 0 w 110"/>
                    <a:gd name="T73" fmla="*/ 56 h 70"/>
                    <a:gd name="T74" fmla="*/ 6 w 110"/>
                    <a:gd name="T75" fmla="*/ 48 h 70"/>
                    <a:gd name="T76" fmla="*/ 16 w 110"/>
                    <a:gd name="T77" fmla="*/ 38 h 70"/>
                    <a:gd name="T78" fmla="*/ 16 w 110"/>
                    <a:gd name="T79" fmla="*/ 26 h 70"/>
                    <a:gd name="T80" fmla="*/ 18 w 110"/>
                    <a:gd name="T81" fmla="*/ 22 h 70"/>
                    <a:gd name="T82" fmla="*/ 18 w 110"/>
                    <a:gd name="T83" fmla="*/ 16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0" name="Freeform 37">
                  <a:extLst>
                    <a:ext uri="{FF2B5EF4-FFF2-40B4-BE49-F238E27FC236}">
                      <a16:creationId xmlns:a16="http://schemas.microsoft.com/office/drawing/2014/main" id="{9E127FEC-B0E8-4292-9E00-24F1B1C64279}"/>
                    </a:ext>
                  </a:extLst>
                </p:cNvPr>
                <p:cNvSpPr>
                  <a:spLocks/>
                </p:cNvSpPr>
                <p:nvPr/>
              </p:nvSpPr>
              <p:spPr bwMode="auto">
                <a:xfrm>
                  <a:off x="1124" y="1227"/>
                  <a:ext cx="68" cy="36"/>
                </a:xfrm>
                <a:custGeom>
                  <a:avLst/>
                  <a:gdLst>
                    <a:gd name="T0" fmla="*/ 6 w 68"/>
                    <a:gd name="T1" fmla="*/ 26 h 36"/>
                    <a:gd name="T2" fmla="*/ 0 w 68"/>
                    <a:gd name="T3" fmla="*/ 24 h 36"/>
                    <a:gd name="T4" fmla="*/ 10 w 68"/>
                    <a:gd name="T5" fmla="*/ 16 h 36"/>
                    <a:gd name="T6" fmla="*/ 18 w 68"/>
                    <a:gd name="T7" fmla="*/ 10 h 36"/>
                    <a:gd name="T8" fmla="*/ 20 w 68"/>
                    <a:gd name="T9" fmla="*/ 0 h 36"/>
                    <a:gd name="T10" fmla="*/ 28 w 68"/>
                    <a:gd name="T11" fmla="*/ 2 h 36"/>
                    <a:gd name="T12" fmla="*/ 38 w 68"/>
                    <a:gd name="T13" fmla="*/ 6 h 36"/>
                    <a:gd name="T14" fmla="*/ 48 w 68"/>
                    <a:gd name="T15" fmla="*/ 14 h 36"/>
                    <a:gd name="T16" fmla="*/ 60 w 68"/>
                    <a:gd name="T17" fmla="*/ 18 h 36"/>
                    <a:gd name="T18" fmla="*/ 66 w 68"/>
                    <a:gd name="T19" fmla="*/ 24 h 36"/>
                    <a:gd name="T20" fmla="*/ 68 w 68"/>
                    <a:gd name="T21" fmla="*/ 32 h 36"/>
                    <a:gd name="T22" fmla="*/ 64 w 68"/>
                    <a:gd name="T23" fmla="*/ 34 h 36"/>
                    <a:gd name="T24" fmla="*/ 56 w 68"/>
                    <a:gd name="T25" fmla="*/ 36 h 36"/>
                    <a:gd name="T26" fmla="*/ 44 w 68"/>
                    <a:gd name="T27" fmla="*/ 36 h 36"/>
                    <a:gd name="T28" fmla="*/ 28 w 68"/>
                    <a:gd name="T29" fmla="*/ 34 h 36"/>
                    <a:gd name="T30" fmla="*/ 18 w 68"/>
                    <a:gd name="T31" fmla="*/ 30 h 36"/>
                    <a:gd name="T32" fmla="*/ 6 w 68"/>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1" name="Freeform 38">
                  <a:extLst>
                    <a:ext uri="{FF2B5EF4-FFF2-40B4-BE49-F238E27FC236}">
                      <a16:creationId xmlns:a16="http://schemas.microsoft.com/office/drawing/2014/main" id="{ACA2F63D-7773-4D82-8022-8F27B09B0371}"/>
                    </a:ext>
                  </a:extLst>
                </p:cNvPr>
                <p:cNvSpPr>
                  <a:spLocks/>
                </p:cNvSpPr>
                <p:nvPr/>
              </p:nvSpPr>
              <p:spPr bwMode="auto">
                <a:xfrm>
                  <a:off x="1274" y="1109"/>
                  <a:ext cx="460" cy="328"/>
                </a:xfrm>
                <a:custGeom>
                  <a:avLst/>
                  <a:gdLst>
                    <a:gd name="T0" fmla="*/ 148 w 460"/>
                    <a:gd name="T1" fmla="*/ 30 h 328"/>
                    <a:gd name="T2" fmla="*/ 154 w 460"/>
                    <a:gd name="T3" fmla="*/ 52 h 328"/>
                    <a:gd name="T4" fmla="*/ 184 w 460"/>
                    <a:gd name="T5" fmla="*/ 36 h 328"/>
                    <a:gd name="T6" fmla="*/ 238 w 460"/>
                    <a:gd name="T7" fmla="*/ 44 h 328"/>
                    <a:gd name="T8" fmla="*/ 250 w 460"/>
                    <a:gd name="T9" fmla="*/ 54 h 328"/>
                    <a:gd name="T10" fmla="*/ 258 w 460"/>
                    <a:gd name="T11" fmla="*/ 58 h 328"/>
                    <a:gd name="T12" fmla="*/ 280 w 460"/>
                    <a:gd name="T13" fmla="*/ 68 h 328"/>
                    <a:gd name="T14" fmla="*/ 284 w 460"/>
                    <a:gd name="T15" fmla="*/ 86 h 328"/>
                    <a:gd name="T16" fmla="*/ 306 w 460"/>
                    <a:gd name="T17" fmla="*/ 90 h 328"/>
                    <a:gd name="T18" fmla="*/ 332 w 460"/>
                    <a:gd name="T19" fmla="*/ 92 h 328"/>
                    <a:gd name="T20" fmla="*/ 324 w 460"/>
                    <a:gd name="T21" fmla="*/ 108 h 328"/>
                    <a:gd name="T22" fmla="*/ 360 w 460"/>
                    <a:gd name="T23" fmla="*/ 116 h 328"/>
                    <a:gd name="T24" fmla="*/ 342 w 460"/>
                    <a:gd name="T25" fmla="*/ 122 h 328"/>
                    <a:gd name="T26" fmla="*/ 368 w 460"/>
                    <a:gd name="T27" fmla="*/ 134 h 328"/>
                    <a:gd name="T28" fmla="*/ 346 w 460"/>
                    <a:gd name="T29" fmla="*/ 136 h 328"/>
                    <a:gd name="T30" fmla="*/ 346 w 460"/>
                    <a:gd name="T31" fmla="*/ 150 h 328"/>
                    <a:gd name="T32" fmla="*/ 382 w 460"/>
                    <a:gd name="T33" fmla="*/ 160 h 328"/>
                    <a:gd name="T34" fmla="*/ 404 w 460"/>
                    <a:gd name="T35" fmla="*/ 174 h 328"/>
                    <a:gd name="T36" fmla="*/ 434 w 460"/>
                    <a:gd name="T37" fmla="*/ 190 h 328"/>
                    <a:gd name="T38" fmla="*/ 460 w 460"/>
                    <a:gd name="T39" fmla="*/ 208 h 328"/>
                    <a:gd name="T40" fmla="*/ 434 w 460"/>
                    <a:gd name="T41" fmla="*/ 216 h 328"/>
                    <a:gd name="T42" fmla="*/ 420 w 460"/>
                    <a:gd name="T43" fmla="*/ 240 h 328"/>
                    <a:gd name="T44" fmla="*/ 386 w 460"/>
                    <a:gd name="T45" fmla="*/ 222 h 328"/>
                    <a:gd name="T46" fmla="*/ 358 w 460"/>
                    <a:gd name="T47" fmla="*/ 230 h 328"/>
                    <a:gd name="T48" fmla="*/ 408 w 460"/>
                    <a:gd name="T49" fmla="*/ 284 h 328"/>
                    <a:gd name="T50" fmla="*/ 394 w 460"/>
                    <a:gd name="T51" fmla="*/ 290 h 328"/>
                    <a:gd name="T52" fmla="*/ 356 w 460"/>
                    <a:gd name="T53" fmla="*/ 290 h 328"/>
                    <a:gd name="T54" fmla="*/ 366 w 460"/>
                    <a:gd name="T55" fmla="*/ 306 h 328"/>
                    <a:gd name="T56" fmla="*/ 354 w 460"/>
                    <a:gd name="T57" fmla="*/ 322 h 328"/>
                    <a:gd name="T58" fmla="*/ 310 w 460"/>
                    <a:gd name="T59" fmla="*/ 314 h 328"/>
                    <a:gd name="T60" fmla="*/ 288 w 460"/>
                    <a:gd name="T61" fmla="*/ 280 h 328"/>
                    <a:gd name="T62" fmla="*/ 256 w 460"/>
                    <a:gd name="T63" fmla="*/ 258 h 328"/>
                    <a:gd name="T64" fmla="*/ 238 w 460"/>
                    <a:gd name="T65" fmla="*/ 260 h 328"/>
                    <a:gd name="T66" fmla="*/ 208 w 460"/>
                    <a:gd name="T67" fmla="*/ 270 h 328"/>
                    <a:gd name="T68" fmla="*/ 202 w 460"/>
                    <a:gd name="T69" fmla="*/ 236 h 328"/>
                    <a:gd name="T70" fmla="*/ 238 w 460"/>
                    <a:gd name="T71" fmla="*/ 240 h 328"/>
                    <a:gd name="T72" fmla="*/ 246 w 460"/>
                    <a:gd name="T73" fmla="*/ 222 h 328"/>
                    <a:gd name="T74" fmla="*/ 272 w 460"/>
                    <a:gd name="T75" fmla="*/ 172 h 328"/>
                    <a:gd name="T76" fmla="*/ 246 w 460"/>
                    <a:gd name="T77" fmla="*/ 156 h 328"/>
                    <a:gd name="T78" fmla="*/ 218 w 460"/>
                    <a:gd name="T79" fmla="*/ 150 h 328"/>
                    <a:gd name="T80" fmla="*/ 212 w 460"/>
                    <a:gd name="T81" fmla="*/ 124 h 328"/>
                    <a:gd name="T82" fmla="*/ 186 w 460"/>
                    <a:gd name="T83" fmla="*/ 106 h 328"/>
                    <a:gd name="T84" fmla="*/ 178 w 460"/>
                    <a:gd name="T85" fmla="*/ 112 h 328"/>
                    <a:gd name="T86" fmla="*/ 130 w 460"/>
                    <a:gd name="T87" fmla="*/ 116 h 328"/>
                    <a:gd name="T88" fmla="*/ 56 w 460"/>
                    <a:gd name="T89" fmla="*/ 110 h 328"/>
                    <a:gd name="T90" fmla="*/ 20 w 460"/>
                    <a:gd name="T91" fmla="*/ 102 h 328"/>
                    <a:gd name="T92" fmla="*/ 32 w 460"/>
                    <a:gd name="T93" fmla="*/ 86 h 328"/>
                    <a:gd name="T94" fmla="*/ 0 w 460"/>
                    <a:gd name="T95" fmla="*/ 72 h 328"/>
                    <a:gd name="T96" fmla="*/ 38 w 460"/>
                    <a:gd name="T97" fmla="*/ 2 h 328"/>
                    <a:gd name="T98" fmla="*/ 64 w 460"/>
                    <a:gd name="T99" fmla="*/ 12 h 328"/>
                    <a:gd name="T100" fmla="*/ 68 w 460"/>
                    <a:gd name="T101" fmla="*/ 76 h 328"/>
                    <a:gd name="T102" fmla="*/ 78 w 460"/>
                    <a:gd name="T103" fmla="*/ 46 h 328"/>
                    <a:gd name="T104" fmla="*/ 108 w 460"/>
                    <a:gd name="T105" fmla="*/ 4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2" name="Freeform 39">
                  <a:extLst>
                    <a:ext uri="{FF2B5EF4-FFF2-40B4-BE49-F238E27FC236}">
                      <a16:creationId xmlns:a16="http://schemas.microsoft.com/office/drawing/2014/main" id="{9C4FF1B1-D326-480B-A2EC-18020594E8E8}"/>
                    </a:ext>
                  </a:extLst>
                </p:cNvPr>
                <p:cNvSpPr>
                  <a:spLocks/>
                </p:cNvSpPr>
                <p:nvPr/>
              </p:nvSpPr>
              <p:spPr bwMode="auto">
                <a:xfrm>
                  <a:off x="1364" y="1409"/>
                  <a:ext cx="36" cy="22"/>
                </a:xfrm>
                <a:custGeom>
                  <a:avLst/>
                  <a:gdLst>
                    <a:gd name="T0" fmla="*/ 34 w 36"/>
                    <a:gd name="T1" fmla="*/ 0 h 22"/>
                    <a:gd name="T2" fmla="*/ 22 w 36"/>
                    <a:gd name="T3" fmla="*/ 0 h 22"/>
                    <a:gd name="T4" fmla="*/ 8 w 36"/>
                    <a:gd name="T5" fmla="*/ 6 h 22"/>
                    <a:gd name="T6" fmla="*/ 4 w 36"/>
                    <a:gd name="T7" fmla="*/ 10 h 22"/>
                    <a:gd name="T8" fmla="*/ 2 w 36"/>
                    <a:gd name="T9" fmla="*/ 12 h 22"/>
                    <a:gd name="T10" fmla="*/ 0 w 36"/>
                    <a:gd name="T11" fmla="*/ 14 h 22"/>
                    <a:gd name="T12" fmla="*/ 6 w 36"/>
                    <a:gd name="T13" fmla="*/ 18 h 22"/>
                    <a:gd name="T14" fmla="*/ 10 w 36"/>
                    <a:gd name="T15" fmla="*/ 22 h 22"/>
                    <a:gd name="T16" fmla="*/ 22 w 36"/>
                    <a:gd name="T17" fmla="*/ 18 h 22"/>
                    <a:gd name="T18" fmla="*/ 30 w 36"/>
                    <a:gd name="T19" fmla="*/ 12 h 22"/>
                    <a:gd name="T20" fmla="*/ 36 w 36"/>
                    <a:gd name="T21" fmla="*/ 4 h 22"/>
                    <a:gd name="T22" fmla="*/ 34 w 36"/>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3" name="Freeform 40">
                  <a:extLst>
                    <a:ext uri="{FF2B5EF4-FFF2-40B4-BE49-F238E27FC236}">
                      <a16:creationId xmlns:a16="http://schemas.microsoft.com/office/drawing/2014/main" id="{D2A5234B-17A5-45E7-A284-B81E42BD41A2}"/>
                    </a:ext>
                  </a:extLst>
                </p:cNvPr>
                <p:cNvSpPr>
                  <a:spLocks/>
                </p:cNvSpPr>
                <p:nvPr/>
              </p:nvSpPr>
              <p:spPr bwMode="auto">
                <a:xfrm>
                  <a:off x="1426" y="1423"/>
                  <a:ext cx="18" cy="22"/>
                </a:xfrm>
                <a:custGeom>
                  <a:avLst/>
                  <a:gdLst>
                    <a:gd name="T0" fmla="*/ 8 w 18"/>
                    <a:gd name="T1" fmla="*/ 0 h 22"/>
                    <a:gd name="T2" fmla="*/ 2 w 18"/>
                    <a:gd name="T3" fmla="*/ 6 h 22"/>
                    <a:gd name="T4" fmla="*/ 0 w 18"/>
                    <a:gd name="T5" fmla="*/ 14 h 22"/>
                    <a:gd name="T6" fmla="*/ 8 w 18"/>
                    <a:gd name="T7" fmla="*/ 22 h 22"/>
                    <a:gd name="T8" fmla="*/ 18 w 18"/>
                    <a:gd name="T9" fmla="*/ 10 h 22"/>
                    <a:gd name="T10" fmla="*/ 16 w 18"/>
                    <a:gd name="T11" fmla="*/ 2 h 22"/>
                    <a:gd name="T12" fmla="*/ 8 w 18"/>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8" y="0"/>
                      </a:moveTo>
                      <a:lnTo>
                        <a:pt x="2" y="6"/>
                      </a:lnTo>
                      <a:lnTo>
                        <a:pt x="0" y="14"/>
                      </a:lnTo>
                      <a:lnTo>
                        <a:pt x="8" y="22"/>
                      </a:lnTo>
                      <a:lnTo>
                        <a:pt x="18" y="10"/>
                      </a:lnTo>
                      <a:lnTo>
                        <a:pt x="16"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4" name="Freeform 41">
                  <a:extLst>
                    <a:ext uri="{FF2B5EF4-FFF2-40B4-BE49-F238E27FC236}">
                      <a16:creationId xmlns:a16="http://schemas.microsoft.com/office/drawing/2014/main" id="{47A3167E-948E-4452-A812-5F2B4BE6998C}"/>
                    </a:ext>
                  </a:extLst>
                </p:cNvPr>
                <p:cNvSpPr>
                  <a:spLocks/>
                </p:cNvSpPr>
                <p:nvPr/>
              </p:nvSpPr>
              <p:spPr bwMode="auto">
                <a:xfrm>
                  <a:off x="876" y="971"/>
                  <a:ext cx="22" cy="14"/>
                </a:xfrm>
                <a:custGeom>
                  <a:avLst/>
                  <a:gdLst>
                    <a:gd name="T0" fmla="*/ 8 w 22"/>
                    <a:gd name="T1" fmla="*/ 0 h 14"/>
                    <a:gd name="T2" fmla="*/ 16 w 22"/>
                    <a:gd name="T3" fmla="*/ 2 h 14"/>
                    <a:gd name="T4" fmla="*/ 22 w 22"/>
                    <a:gd name="T5" fmla="*/ 8 h 14"/>
                    <a:gd name="T6" fmla="*/ 20 w 22"/>
                    <a:gd name="T7" fmla="*/ 12 h 14"/>
                    <a:gd name="T8" fmla="*/ 10 w 22"/>
                    <a:gd name="T9" fmla="*/ 14 h 14"/>
                    <a:gd name="T10" fmla="*/ 2 w 22"/>
                    <a:gd name="T11" fmla="*/ 8 h 14"/>
                    <a:gd name="T12" fmla="*/ 0 w 22"/>
                    <a:gd name="T13" fmla="*/ 2 h 14"/>
                    <a:gd name="T14" fmla="*/ 8 w 2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5" name="Freeform 42">
                  <a:extLst>
                    <a:ext uri="{FF2B5EF4-FFF2-40B4-BE49-F238E27FC236}">
                      <a16:creationId xmlns:a16="http://schemas.microsoft.com/office/drawing/2014/main" id="{5991CA91-6F58-469A-BDA4-734B05F51CFD}"/>
                    </a:ext>
                  </a:extLst>
                </p:cNvPr>
                <p:cNvSpPr>
                  <a:spLocks/>
                </p:cNvSpPr>
                <p:nvPr/>
              </p:nvSpPr>
              <p:spPr bwMode="auto">
                <a:xfrm>
                  <a:off x="1516" y="1271"/>
                  <a:ext cx="20" cy="16"/>
                </a:xfrm>
                <a:custGeom>
                  <a:avLst/>
                  <a:gdLst>
                    <a:gd name="T0" fmla="*/ 8 w 20"/>
                    <a:gd name="T1" fmla="*/ 0 h 16"/>
                    <a:gd name="T2" fmla="*/ 16 w 20"/>
                    <a:gd name="T3" fmla="*/ 6 h 16"/>
                    <a:gd name="T4" fmla="*/ 20 w 20"/>
                    <a:gd name="T5" fmla="*/ 12 h 16"/>
                    <a:gd name="T6" fmla="*/ 16 w 20"/>
                    <a:gd name="T7" fmla="*/ 16 h 16"/>
                    <a:gd name="T8" fmla="*/ 6 w 20"/>
                    <a:gd name="T9" fmla="*/ 14 h 16"/>
                    <a:gd name="T10" fmla="*/ 0 w 20"/>
                    <a:gd name="T11" fmla="*/ 10 h 16"/>
                    <a:gd name="T12" fmla="*/ 0 w 20"/>
                    <a:gd name="T13" fmla="*/ 2 h 16"/>
                    <a:gd name="T14" fmla="*/ 8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17" name="Freeform 43">
                <a:extLst>
                  <a:ext uri="{FF2B5EF4-FFF2-40B4-BE49-F238E27FC236}">
                    <a16:creationId xmlns:a16="http://schemas.microsoft.com/office/drawing/2014/main" id="{F1ACD5D8-FF83-4B75-84E0-AA7E45E6466B}"/>
                  </a:ext>
                </a:extLst>
              </p:cNvPr>
              <p:cNvSpPr>
                <a:spLocks/>
              </p:cNvSpPr>
              <p:nvPr/>
            </p:nvSpPr>
            <p:spPr bwMode="auto">
              <a:xfrm>
                <a:off x="822" y="2226"/>
                <a:ext cx="67" cy="47"/>
              </a:xfrm>
              <a:custGeom>
                <a:avLst/>
                <a:gdLst>
                  <a:gd name="T0" fmla="*/ 0 w 72"/>
                  <a:gd name="T1" fmla="*/ 0 h 50"/>
                  <a:gd name="T2" fmla="*/ 7 w 72"/>
                  <a:gd name="T3" fmla="*/ 2 h 50"/>
                  <a:gd name="T4" fmla="*/ 17 w 72"/>
                  <a:gd name="T5" fmla="*/ 6 h 50"/>
                  <a:gd name="T6" fmla="*/ 22 w 72"/>
                  <a:gd name="T7" fmla="*/ 8 h 50"/>
                  <a:gd name="T8" fmla="*/ 30 w 72"/>
                  <a:gd name="T9" fmla="*/ 11 h 50"/>
                  <a:gd name="T10" fmla="*/ 35 w 72"/>
                  <a:gd name="T11" fmla="*/ 20 h 50"/>
                  <a:gd name="T12" fmla="*/ 39 w 72"/>
                  <a:gd name="T13" fmla="*/ 22 h 50"/>
                  <a:gd name="T14" fmla="*/ 46 w 72"/>
                  <a:gd name="T15" fmla="*/ 26 h 50"/>
                  <a:gd name="T16" fmla="*/ 48 w 72"/>
                  <a:gd name="T17" fmla="*/ 31 h 50"/>
                  <a:gd name="T18" fmla="*/ 50 w 72"/>
                  <a:gd name="T19" fmla="*/ 34 h 50"/>
                  <a:gd name="T20" fmla="*/ 46 w 72"/>
                  <a:gd name="T21" fmla="*/ 35 h 50"/>
                  <a:gd name="T22" fmla="*/ 39 w 72"/>
                  <a:gd name="T23" fmla="*/ 37 h 50"/>
                  <a:gd name="T24" fmla="*/ 32 w 72"/>
                  <a:gd name="T25" fmla="*/ 34 h 50"/>
                  <a:gd name="T26" fmla="*/ 32 w 72"/>
                  <a:gd name="T27" fmla="*/ 28 h 50"/>
                  <a:gd name="T28" fmla="*/ 28 w 72"/>
                  <a:gd name="T29" fmla="*/ 28 h 50"/>
                  <a:gd name="T30" fmla="*/ 24 w 72"/>
                  <a:gd name="T31" fmla="*/ 23 h 50"/>
                  <a:gd name="T32" fmla="*/ 19 w 72"/>
                  <a:gd name="T33" fmla="*/ 19 h 50"/>
                  <a:gd name="T34" fmla="*/ 16 w 72"/>
                  <a:gd name="T35" fmla="*/ 19 h 50"/>
                  <a:gd name="T36" fmla="*/ 15 w 72"/>
                  <a:gd name="T37" fmla="*/ 13 h 50"/>
                  <a:gd name="T38" fmla="*/ 9 w 72"/>
                  <a:gd name="T39" fmla="*/ 13 h 50"/>
                  <a:gd name="T40" fmla="*/ 6 w 72"/>
                  <a:gd name="T41" fmla="*/ 9 h 50"/>
                  <a:gd name="T42" fmla="*/ 0 w 72"/>
                  <a:gd name="T43" fmla="*/ 8 h 50"/>
                  <a:gd name="T44" fmla="*/ 0 w 72"/>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18" name="Group 44">
                <a:extLst>
                  <a:ext uri="{FF2B5EF4-FFF2-40B4-BE49-F238E27FC236}">
                    <a16:creationId xmlns:a16="http://schemas.microsoft.com/office/drawing/2014/main" id="{381C2153-7181-47B7-ACDE-CE9244C9F425}"/>
                  </a:ext>
                </a:extLst>
              </p:cNvPr>
              <p:cNvGrpSpPr>
                <a:grpSpLocks/>
              </p:cNvGrpSpPr>
              <p:nvPr/>
            </p:nvGrpSpPr>
            <p:grpSpPr bwMode="auto">
              <a:xfrm>
                <a:off x="235" y="1756"/>
                <a:ext cx="558" cy="436"/>
                <a:chOff x="44" y="1185"/>
                <a:chExt cx="594" cy="464"/>
              </a:xfrm>
              <a:grpFill/>
            </p:grpSpPr>
            <p:sp>
              <p:nvSpPr>
                <p:cNvPr id="256" name="Freeform 45">
                  <a:extLst>
                    <a:ext uri="{FF2B5EF4-FFF2-40B4-BE49-F238E27FC236}">
                      <a16:creationId xmlns:a16="http://schemas.microsoft.com/office/drawing/2014/main" id="{844DD7DD-E909-4860-9B93-DE4F1D37FEE6}"/>
                    </a:ext>
                  </a:extLst>
                </p:cNvPr>
                <p:cNvSpPr>
                  <a:spLocks/>
                </p:cNvSpPr>
                <p:nvPr/>
              </p:nvSpPr>
              <p:spPr bwMode="auto">
                <a:xfrm>
                  <a:off x="44" y="1185"/>
                  <a:ext cx="594" cy="414"/>
                </a:xfrm>
                <a:custGeom>
                  <a:avLst/>
                  <a:gdLst>
                    <a:gd name="T0" fmla="*/ 540 w 594"/>
                    <a:gd name="T1" fmla="*/ 354 h 414"/>
                    <a:gd name="T2" fmla="*/ 510 w 594"/>
                    <a:gd name="T3" fmla="*/ 318 h 414"/>
                    <a:gd name="T4" fmla="*/ 500 w 594"/>
                    <a:gd name="T5" fmla="*/ 332 h 414"/>
                    <a:gd name="T6" fmla="*/ 464 w 594"/>
                    <a:gd name="T7" fmla="*/ 324 h 414"/>
                    <a:gd name="T8" fmla="*/ 414 w 594"/>
                    <a:gd name="T9" fmla="*/ 298 h 414"/>
                    <a:gd name="T10" fmla="*/ 362 w 594"/>
                    <a:gd name="T11" fmla="*/ 288 h 414"/>
                    <a:gd name="T12" fmla="*/ 318 w 594"/>
                    <a:gd name="T13" fmla="*/ 272 h 414"/>
                    <a:gd name="T14" fmla="*/ 314 w 594"/>
                    <a:gd name="T15" fmla="*/ 294 h 414"/>
                    <a:gd name="T16" fmla="*/ 278 w 594"/>
                    <a:gd name="T17" fmla="*/ 304 h 414"/>
                    <a:gd name="T18" fmla="*/ 252 w 594"/>
                    <a:gd name="T19" fmla="*/ 298 h 414"/>
                    <a:gd name="T20" fmla="*/ 270 w 594"/>
                    <a:gd name="T21" fmla="*/ 274 h 414"/>
                    <a:gd name="T22" fmla="*/ 274 w 594"/>
                    <a:gd name="T23" fmla="*/ 266 h 414"/>
                    <a:gd name="T24" fmla="*/ 236 w 594"/>
                    <a:gd name="T25" fmla="*/ 298 h 414"/>
                    <a:gd name="T26" fmla="*/ 222 w 594"/>
                    <a:gd name="T27" fmla="*/ 322 h 414"/>
                    <a:gd name="T28" fmla="*/ 196 w 594"/>
                    <a:gd name="T29" fmla="*/ 348 h 414"/>
                    <a:gd name="T30" fmla="*/ 146 w 594"/>
                    <a:gd name="T31" fmla="*/ 384 h 414"/>
                    <a:gd name="T32" fmla="*/ 112 w 594"/>
                    <a:gd name="T33" fmla="*/ 398 h 414"/>
                    <a:gd name="T34" fmla="*/ 90 w 594"/>
                    <a:gd name="T35" fmla="*/ 408 h 414"/>
                    <a:gd name="T36" fmla="*/ 84 w 594"/>
                    <a:gd name="T37" fmla="*/ 394 h 414"/>
                    <a:gd name="T38" fmla="*/ 114 w 594"/>
                    <a:gd name="T39" fmla="*/ 382 h 414"/>
                    <a:gd name="T40" fmla="*/ 156 w 594"/>
                    <a:gd name="T41" fmla="*/ 354 h 414"/>
                    <a:gd name="T42" fmla="*/ 170 w 594"/>
                    <a:gd name="T43" fmla="*/ 320 h 414"/>
                    <a:gd name="T44" fmla="*/ 138 w 594"/>
                    <a:gd name="T45" fmla="*/ 328 h 414"/>
                    <a:gd name="T46" fmla="*/ 100 w 594"/>
                    <a:gd name="T47" fmla="*/ 328 h 414"/>
                    <a:gd name="T48" fmla="*/ 86 w 594"/>
                    <a:gd name="T49" fmla="*/ 286 h 414"/>
                    <a:gd name="T50" fmla="*/ 56 w 594"/>
                    <a:gd name="T51" fmla="*/ 300 h 414"/>
                    <a:gd name="T52" fmla="*/ 48 w 594"/>
                    <a:gd name="T53" fmla="*/ 274 h 414"/>
                    <a:gd name="T54" fmla="*/ 24 w 594"/>
                    <a:gd name="T55" fmla="*/ 258 h 414"/>
                    <a:gd name="T56" fmla="*/ 46 w 594"/>
                    <a:gd name="T57" fmla="*/ 226 h 414"/>
                    <a:gd name="T58" fmla="*/ 80 w 594"/>
                    <a:gd name="T59" fmla="*/ 214 h 414"/>
                    <a:gd name="T60" fmla="*/ 102 w 594"/>
                    <a:gd name="T61" fmla="*/ 184 h 414"/>
                    <a:gd name="T62" fmla="*/ 86 w 594"/>
                    <a:gd name="T63" fmla="*/ 180 h 414"/>
                    <a:gd name="T64" fmla="*/ 20 w 594"/>
                    <a:gd name="T65" fmla="*/ 168 h 414"/>
                    <a:gd name="T66" fmla="*/ 10 w 594"/>
                    <a:gd name="T67" fmla="*/ 150 h 414"/>
                    <a:gd name="T68" fmla="*/ 60 w 594"/>
                    <a:gd name="T69" fmla="*/ 132 h 414"/>
                    <a:gd name="T70" fmla="*/ 100 w 594"/>
                    <a:gd name="T71" fmla="*/ 142 h 414"/>
                    <a:gd name="T72" fmla="*/ 102 w 594"/>
                    <a:gd name="T73" fmla="*/ 132 h 414"/>
                    <a:gd name="T74" fmla="*/ 84 w 594"/>
                    <a:gd name="T75" fmla="*/ 116 h 414"/>
                    <a:gd name="T76" fmla="*/ 44 w 594"/>
                    <a:gd name="T77" fmla="*/ 94 h 414"/>
                    <a:gd name="T78" fmla="*/ 22 w 594"/>
                    <a:gd name="T79" fmla="*/ 68 h 414"/>
                    <a:gd name="T80" fmla="*/ 88 w 594"/>
                    <a:gd name="T81" fmla="*/ 28 h 414"/>
                    <a:gd name="T82" fmla="*/ 132 w 594"/>
                    <a:gd name="T83" fmla="*/ 12 h 414"/>
                    <a:gd name="T84" fmla="*/ 186 w 594"/>
                    <a:gd name="T85" fmla="*/ 8 h 414"/>
                    <a:gd name="T86" fmla="*/ 244 w 594"/>
                    <a:gd name="T87" fmla="*/ 16 h 414"/>
                    <a:gd name="T88" fmla="*/ 318 w 594"/>
                    <a:gd name="T89" fmla="*/ 30 h 414"/>
                    <a:gd name="T90" fmla="*/ 400 w 594"/>
                    <a:gd name="T91" fmla="*/ 40 h 414"/>
                    <a:gd name="T92" fmla="*/ 438 w 594"/>
                    <a:gd name="T93" fmla="*/ 288 h 414"/>
                    <a:gd name="T94" fmla="*/ 478 w 594"/>
                    <a:gd name="T95" fmla="*/ 316 h 414"/>
                    <a:gd name="T96" fmla="*/ 508 w 594"/>
                    <a:gd name="T97" fmla="*/ 300 h 414"/>
                    <a:gd name="T98" fmla="*/ 556 w 594"/>
                    <a:gd name="T99" fmla="*/ 358 h 414"/>
                    <a:gd name="T100" fmla="*/ 594 w 594"/>
                    <a:gd name="T101" fmla="*/ 394 h 414"/>
                    <a:gd name="T102" fmla="*/ 582 w 594"/>
                    <a:gd name="T103" fmla="*/ 394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7" name="Freeform 46">
                  <a:extLst>
                    <a:ext uri="{FF2B5EF4-FFF2-40B4-BE49-F238E27FC236}">
                      <a16:creationId xmlns:a16="http://schemas.microsoft.com/office/drawing/2014/main" id="{B7F92DC4-EB0F-4335-8604-386D61153C35}"/>
                    </a:ext>
                  </a:extLst>
                </p:cNvPr>
                <p:cNvSpPr>
                  <a:spLocks/>
                </p:cNvSpPr>
                <p:nvPr/>
              </p:nvSpPr>
              <p:spPr bwMode="auto">
                <a:xfrm>
                  <a:off x="250" y="1527"/>
                  <a:ext cx="38" cy="26"/>
                </a:xfrm>
                <a:custGeom>
                  <a:avLst/>
                  <a:gdLst>
                    <a:gd name="T0" fmla="*/ 28 w 38"/>
                    <a:gd name="T1" fmla="*/ 2 h 26"/>
                    <a:gd name="T2" fmla="*/ 20 w 38"/>
                    <a:gd name="T3" fmla="*/ 4 h 26"/>
                    <a:gd name="T4" fmla="*/ 14 w 38"/>
                    <a:gd name="T5" fmla="*/ 6 h 26"/>
                    <a:gd name="T6" fmla="*/ 14 w 38"/>
                    <a:gd name="T7" fmla="*/ 14 h 26"/>
                    <a:gd name="T8" fmla="*/ 8 w 38"/>
                    <a:gd name="T9" fmla="*/ 12 h 26"/>
                    <a:gd name="T10" fmla="*/ 4 w 38"/>
                    <a:gd name="T11" fmla="*/ 8 h 26"/>
                    <a:gd name="T12" fmla="*/ 0 w 38"/>
                    <a:gd name="T13" fmla="*/ 12 h 26"/>
                    <a:gd name="T14" fmla="*/ 2 w 38"/>
                    <a:gd name="T15" fmla="*/ 20 h 26"/>
                    <a:gd name="T16" fmla="*/ 8 w 38"/>
                    <a:gd name="T17" fmla="*/ 26 h 26"/>
                    <a:gd name="T18" fmla="*/ 26 w 38"/>
                    <a:gd name="T19" fmla="*/ 24 h 26"/>
                    <a:gd name="T20" fmla="*/ 32 w 38"/>
                    <a:gd name="T21" fmla="*/ 16 h 26"/>
                    <a:gd name="T22" fmla="*/ 38 w 38"/>
                    <a:gd name="T23" fmla="*/ 10 h 26"/>
                    <a:gd name="T24" fmla="*/ 34 w 38"/>
                    <a:gd name="T25" fmla="*/ 0 h 26"/>
                    <a:gd name="T26" fmla="*/ 28 w 38"/>
                    <a:gd name="T27" fmla="*/ 2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8" name="Freeform 47">
                  <a:extLst>
                    <a:ext uri="{FF2B5EF4-FFF2-40B4-BE49-F238E27FC236}">
                      <a16:creationId xmlns:a16="http://schemas.microsoft.com/office/drawing/2014/main" id="{530C3A05-1DB6-4D5C-B21A-3A5E6493FF3B}"/>
                    </a:ext>
                  </a:extLst>
                </p:cNvPr>
                <p:cNvSpPr>
                  <a:spLocks/>
                </p:cNvSpPr>
                <p:nvPr/>
              </p:nvSpPr>
              <p:spPr bwMode="auto">
                <a:xfrm>
                  <a:off x="50" y="1473"/>
                  <a:ext cx="26" cy="16"/>
                </a:xfrm>
                <a:custGeom>
                  <a:avLst/>
                  <a:gdLst>
                    <a:gd name="T0" fmla="*/ 22 w 26"/>
                    <a:gd name="T1" fmla="*/ 0 h 16"/>
                    <a:gd name="T2" fmla="*/ 26 w 26"/>
                    <a:gd name="T3" fmla="*/ 4 h 16"/>
                    <a:gd name="T4" fmla="*/ 26 w 26"/>
                    <a:gd name="T5" fmla="*/ 8 h 16"/>
                    <a:gd name="T6" fmla="*/ 22 w 26"/>
                    <a:gd name="T7" fmla="*/ 16 h 16"/>
                    <a:gd name="T8" fmla="*/ 14 w 26"/>
                    <a:gd name="T9" fmla="*/ 14 h 16"/>
                    <a:gd name="T10" fmla="*/ 10 w 26"/>
                    <a:gd name="T11" fmla="*/ 16 h 16"/>
                    <a:gd name="T12" fmla="*/ 4 w 26"/>
                    <a:gd name="T13" fmla="*/ 10 h 16"/>
                    <a:gd name="T14" fmla="*/ 0 w 26"/>
                    <a:gd name="T15" fmla="*/ 6 h 16"/>
                    <a:gd name="T16" fmla="*/ 2 w 26"/>
                    <a:gd name="T17" fmla="*/ 0 h 16"/>
                    <a:gd name="T18" fmla="*/ 8 w 26"/>
                    <a:gd name="T19" fmla="*/ 0 h 16"/>
                    <a:gd name="T20" fmla="*/ 22 w 2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9" name="Freeform 48">
                  <a:extLst>
                    <a:ext uri="{FF2B5EF4-FFF2-40B4-BE49-F238E27FC236}">
                      <a16:creationId xmlns:a16="http://schemas.microsoft.com/office/drawing/2014/main" id="{E10C571B-74BC-4759-9774-0D38B6E58495}"/>
                    </a:ext>
                  </a:extLst>
                </p:cNvPr>
                <p:cNvSpPr>
                  <a:spLocks/>
                </p:cNvSpPr>
                <p:nvPr/>
              </p:nvSpPr>
              <p:spPr bwMode="auto">
                <a:xfrm>
                  <a:off x="540" y="1525"/>
                  <a:ext cx="24" cy="40"/>
                </a:xfrm>
                <a:custGeom>
                  <a:avLst/>
                  <a:gdLst>
                    <a:gd name="T0" fmla="*/ 0 w 24"/>
                    <a:gd name="T1" fmla="*/ 0 h 40"/>
                    <a:gd name="T2" fmla="*/ 10 w 24"/>
                    <a:gd name="T3" fmla="*/ 2 h 40"/>
                    <a:gd name="T4" fmla="*/ 16 w 24"/>
                    <a:gd name="T5" fmla="*/ 6 h 40"/>
                    <a:gd name="T6" fmla="*/ 18 w 24"/>
                    <a:gd name="T7" fmla="*/ 20 h 40"/>
                    <a:gd name="T8" fmla="*/ 24 w 24"/>
                    <a:gd name="T9" fmla="*/ 30 h 40"/>
                    <a:gd name="T10" fmla="*/ 24 w 24"/>
                    <a:gd name="T11" fmla="*/ 40 h 40"/>
                    <a:gd name="T12" fmla="*/ 16 w 24"/>
                    <a:gd name="T13" fmla="*/ 32 h 40"/>
                    <a:gd name="T14" fmla="*/ 8 w 24"/>
                    <a:gd name="T15" fmla="*/ 22 h 40"/>
                    <a:gd name="T16" fmla="*/ 4 w 24"/>
                    <a:gd name="T17" fmla="*/ 16 h 40"/>
                    <a:gd name="T18" fmla="*/ 0 w 24"/>
                    <a:gd name="T19" fmla="*/ 8 h 40"/>
                    <a:gd name="T20" fmla="*/ 0 w 2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0" name="Freeform 49">
                  <a:extLst>
                    <a:ext uri="{FF2B5EF4-FFF2-40B4-BE49-F238E27FC236}">
                      <a16:creationId xmlns:a16="http://schemas.microsoft.com/office/drawing/2014/main" id="{6A5E94B0-FAB0-47BB-828B-51453E5FF683}"/>
                    </a:ext>
                  </a:extLst>
                </p:cNvPr>
                <p:cNvSpPr>
                  <a:spLocks/>
                </p:cNvSpPr>
                <p:nvPr/>
              </p:nvSpPr>
              <p:spPr bwMode="auto">
                <a:xfrm>
                  <a:off x="584" y="1565"/>
                  <a:ext cx="22" cy="38"/>
                </a:xfrm>
                <a:custGeom>
                  <a:avLst/>
                  <a:gdLst>
                    <a:gd name="T0" fmla="*/ 0 w 22"/>
                    <a:gd name="T1" fmla="*/ 8 h 38"/>
                    <a:gd name="T2" fmla="*/ 0 w 22"/>
                    <a:gd name="T3" fmla="*/ 0 h 38"/>
                    <a:gd name="T4" fmla="*/ 8 w 22"/>
                    <a:gd name="T5" fmla="*/ 2 h 38"/>
                    <a:gd name="T6" fmla="*/ 14 w 22"/>
                    <a:gd name="T7" fmla="*/ 14 h 38"/>
                    <a:gd name="T8" fmla="*/ 22 w 22"/>
                    <a:gd name="T9" fmla="*/ 24 h 38"/>
                    <a:gd name="T10" fmla="*/ 22 w 22"/>
                    <a:gd name="T11" fmla="*/ 32 h 38"/>
                    <a:gd name="T12" fmla="*/ 18 w 22"/>
                    <a:gd name="T13" fmla="*/ 38 h 38"/>
                    <a:gd name="T14" fmla="*/ 12 w 22"/>
                    <a:gd name="T15" fmla="*/ 30 h 38"/>
                    <a:gd name="T16" fmla="*/ 6 w 22"/>
                    <a:gd name="T17" fmla="*/ 24 h 38"/>
                    <a:gd name="T18" fmla="*/ 4 w 22"/>
                    <a:gd name="T19" fmla="*/ 16 h 38"/>
                    <a:gd name="T20" fmla="*/ 0 w 22"/>
                    <a:gd name="T21" fmla="*/ 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1" name="Freeform 50">
                  <a:extLst>
                    <a:ext uri="{FF2B5EF4-FFF2-40B4-BE49-F238E27FC236}">
                      <a16:creationId xmlns:a16="http://schemas.microsoft.com/office/drawing/2014/main" id="{4077987B-36E6-401D-8A5B-484DB141A2D8}"/>
                    </a:ext>
                  </a:extLst>
                </p:cNvPr>
                <p:cNvSpPr>
                  <a:spLocks/>
                </p:cNvSpPr>
                <p:nvPr/>
              </p:nvSpPr>
              <p:spPr bwMode="auto">
                <a:xfrm>
                  <a:off x="588" y="1615"/>
                  <a:ext cx="26" cy="34"/>
                </a:xfrm>
                <a:custGeom>
                  <a:avLst/>
                  <a:gdLst>
                    <a:gd name="T0" fmla="*/ 0 w 26"/>
                    <a:gd name="T1" fmla="*/ 0 h 34"/>
                    <a:gd name="T2" fmla="*/ 10 w 26"/>
                    <a:gd name="T3" fmla="*/ 4 h 34"/>
                    <a:gd name="T4" fmla="*/ 18 w 26"/>
                    <a:gd name="T5" fmla="*/ 4 h 34"/>
                    <a:gd name="T6" fmla="*/ 20 w 26"/>
                    <a:gd name="T7" fmla="*/ 8 h 34"/>
                    <a:gd name="T8" fmla="*/ 18 w 26"/>
                    <a:gd name="T9" fmla="*/ 16 h 34"/>
                    <a:gd name="T10" fmla="*/ 22 w 26"/>
                    <a:gd name="T11" fmla="*/ 22 h 34"/>
                    <a:gd name="T12" fmla="*/ 26 w 26"/>
                    <a:gd name="T13" fmla="*/ 34 h 34"/>
                    <a:gd name="T14" fmla="*/ 18 w 26"/>
                    <a:gd name="T15" fmla="*/ 32 h 34"/>
                    <a:gd name="T16" fmla="*/ 8 w 26"/>
                    <a:gd name="T17" fmla="*/ 20 h 34"/>
                    <a:gd name="T18" fmla="*/ 2 w 26"/>
                    <a:gd name="T19" fmla="*/ 12 h 34"/>
                    <a:gd name="T20" fmla="*/ 0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2" name="Freeform 51">
                  <a:extLst>
                    <a:ext uri="{FF2B5EF4-FFF2-40B4-BE49-F238E27FC236}">
                      <a16:creationId xmlns:a16="http://schemas.microsoft.com/office/drawing/2014/main" id="{38DD4438-E11C-4798-875C-043FFC7E9E80}"/>
                    </a:ext>
                  </a:extLst>
                </p:cNvPr>
                <p:cNvSpPr>
                  <a:spLocks/>
                </p:cNvSpPr>
                <p:nvPr/>
              </p:nvSpPr>
              <p:spPr bwMode="auto">
                <a:xfrm>
                  <a:off x="84" y="1591"/>
                  <a:ext cx="32" cy="20"/>
                </a:xfrm>
                <a:custGeom>
                  <a:avLst/>
                  <a:gdLst>
                    <a:gd name="T0" fmla="*/ 32 w 32"/>
                    <a:gd name="T1" fmla="*/ 4 h 20"/>
                    <a:gd name="T2" fmla="*/ 28 w 32"/>
                    <a:gd name="T3" fmla="*/ 10 h 20"/>
                    <a:gd name="T4" fmla="*/ 22 w 32"/>
                    <a:gd name="T5" fmla="*/ 12 h 20"/>
                    <a:gd name="T6" fmla="*/ 12 w 32"/>
                    <a:gd name="T7" fmla="*/ 14 h 20"/>
                    <a:gd name="T8" fmla="*/ 6 w 32"/>
                    <a:gd name="T9" fmla="*/ 20 h 20"/>
                    <a:gd name="T10" fmla="*/ 0 w 32"/>
                    <a:gd name="T11" fmla="*/ 18 h 20"/>
                    <a:gd name="T12" fmla="*/ 6 w 32"/>
                    <a:gd name="T13" fmla="*/ 8 h 20"/>
                    <a:gd name="T14" fmla="*/ 14 w 32"/>
                    <a:gd name="T15" fmla="*/ 4 h 20"/>
                    <a:gd name="T16" fmla="*/ 26 w 32"/>
                    <a:gd name="T17" fmla="*/ 0 h 20"/>
                    <a:gd name="T18" fmla="*/ 32 w 32"/>
                    <a:gd name="T19" fmla="*/ 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3" name="Freeform 52">
                  <a:extLst>
                    <a:ext uri="{FF2B5EF4-FFF2-40B4-BE49-F238E27FC236}">
                      <a16:creationId xmlns:a16="http://schemas.microsoft.com/office/drawing/2014/main" id="{320F5B87-3845-4A4B-8603-94FD2F1B0773}"/>
                    </a:ext>
                  </a:extLst>
                </p:cNvPr>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4" name="Freeform 53">
                  <a:extLst>
                    <a:ext uri="{FF2B5EF4-FFF2-40B4-BE49-F238E27FC236}">
                      <a16:creationId xmlns:a16="http://schemas.microsoft.com/office/drawing/2014/main" id="{63FD8450-479E-450C-9CB9-5B65B3A71125}"/>
                    </a:ext>
                  </a:extLst>
                </p:cNvPr>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5" name="Freeform 54">
                  <a:extLst>
                    <a:ext uri="{FF2B5EF4-FFF2-40B4-BE49-F238E27FC236}">
                      <a16:creationId xmlns:a16="http://schemas.microsoft.com/office/drawing/2014/main" id="{D59ABD87-EEDB-494E-AB30-FD9F2D72E5B7}"/>
                    </a:ext>
                  </a:extLst>
                </p:cNvPr>
                <p:cNvSpPr>
                  <a:spLocks/>
                </p:cNvSpPr>
                <p:nvPr/>
              </p:nvSpPr>
              <p:spPr bwMode="auto">
                <a:xfrm>
                  <a:off x="560" y="1523"/>
                  <a:ext cx="16" cy="30"/>
                </a:xfrm>
                <a:custGeom>
                  <a:avLst/>
                  <a:gdLst>
                    <a:gd name="T0" fmla="*/ 0 w 16"/>
                    <a:gd name="T1" fmla="*/ 0 h 30"/>
                    <a:gd name="T2" fmla="*/ 10 w 16"/>
                    <a:gd name="T3" fmla="*/ 4 h 30"/>
                    <a:gd name="T4" fmla="*/ 16 w 16"/>
                    <a:gd name="T5" fmla="*/ 16 h 30"/>
                    <a:gd name="T6" fmla="*/ 14 w 16"/>
                    <a:gd name="T7" fmla="*/ 24 h 30"/>
                    <a:gd name="T8" fmla="*/ 10 w 16"/>
                    <a:gd name="T9" fmla="*/ 30 h 30"/>
                    <a:gd name="T10" fmla="*/ 4 w 16"/>
                    <a:gd name="T11" fmla="*/ 22 h 30"/>
                    <a:gd name="T12" fmla="*/ 4 w 16"/>
                    <a:gd name="T13" fmla="*/ 16 h 30"/>
                    <a:gd name="T14" fmla="*/ 0 w 16"/>
                    <a:gd name="T15" fmla="*/ 8 h 30"/>
                    <a:gd name="T16" fmla="*/ 0 w 1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6" name="Freeform 55">
                  <a:extLst>
                    <a:ext uri="{FF2B5EF4-FFF2-40B4-BE49-F238E27FC236}">
                      <a16:creationId xmlns:a16="http://schemas.microsoft.com/office/drawing/2014/main" id="{9D92462C-9482-4304-B698-EC08BA2576DB}"/>
                    </a:ext>
                  </a:extLst>
                </p:cNvPr>
                <p:cNvSpPr>
                  <a:spLocks/>
                </p:cNvSpPr>
                <p:nvPr/>
              </p:nvSpPr>
              <p:spPr bwMode="auto">
                <a:xfrm>
                  <a:off x="608" y="1575"/>
                  <a:ext cx="14" cy="20"/>
                </a:xfrm>
                <a:custGeom>
                  <a:avLst/>
                  <a:gdLst>
                    <a:gd name="T0" fmla="*/ 0 w 14"/>
                    <a:gd name="T1" fmla="*/ 0 h 20"/>
                    <a:gd name="T2" fmla="*/ 6 w 14"/>
                    <a:gd name="T3" fmla="*/ 4 h 20"/>
                    <a:gd name="T4" fmla="*/ 14 w 14"/>
                    <a:gd name="T5" fmla="*/ 6 h 20"/>
                    <a:gd name="T6" fmla="*/ 12 w 14"/>
                    <a:gd name="T7" fmla="*/ 16 h 20"/>
                    <a:gd name="T8" fmla="*/ 6 w 14"/>
                    <a:gd name="T9" fmla="*/ 20 h 20"/>
                    <a:gd name="T10" fmla="*/ 0 w 14"/>
                    <a:gd name="T11" fmla="*/ 12 h 20"/>
                    <a:gd name="T12" fmla="*/ 0 w 1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67" name="Freeform 56">
                  <a:extLst>
                    <a:ext uri="{FF2B5EF4-FFF2-40B4-BE49-F238E27FC236}">
                      <a16:creationId xmlns:a16="http://schemas.microsoft.com/office/drawing/2014/main" id="{F4B30383-5DC2-441D-AB92-0589857C5D3A}"/>
                    </a:ext>
                  </a:extLst>
                </p:cNvPr>
                <p:cNvSpPr>
                  <a:spLocks/>
                </p:cNvSpPr>
                <p:nvPr/>
              </p:nvSpPr>
              <p:spPr bwMode="auto">
                <a:xfrm>
                  <a:off x="576" y="1551"/>
                  <a:ext cx="14" cy="14"/>
                </a:xfrm>
                <a:custGeom>
                  <a:avLst/>
                  <a:gdLst>
                    <a:gd name="T0" fmla="*/ 4 w 14"/>
                    <a:gd name="T1" fmla="*/ 0 h 14"/>
                    <a:gd name="T2" fmla="*/ 8 w 14"/>
                    <a:gd name="T3" fmla="*/ 0 h 14"/>
                    <a:gd name="T4" fmla="*/ 14 w 14"/>
                    <a:gd name="T5" fmla="*/ 6 h 14"/>
                    <a:gd name="T6" fmla="*/ 8 w 14"/>
                    <a:gd name="T7" fmla="*/ 10 h 14"/>
                    <a:gd name="T8" fmla="*/ 2 w 14"/>
                    <a:gd name="T9" fmla="*/ 14 h 14"/>
                    <a:gd name="T10" fmla="*/ 0 w 14"/>
                    <a:gd name="T11" fmla="*/ 6 h 14"/>
                    <a:gd name="T12" fmla="*/ 4 w 1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19" name="Freeform 57">
                <a:extLst>
                  <a:ext uri="{FF2B5EF4-FFF2-40B4-BE49-F238E27FC236}">
                    <a16:creationId xmlns:a16="http://schemas.microsoft.com/office/drawing/2014/main" id="{6DE67D5D-DB8F-4014-AA76-1AB129ADF95E}"/>
                  </a:ext>
                </a:extLst>
              </p:cNvPr>
              <p:cNvSpPr>
                <a:spLocks/>
              </p:cNvSpPr>
              <p:nvPr/>
            </p:nvSpPr>
            <p:spPr bwMode="auto">
              <a:xfrm>
                <a:off x="874" y="2254"/>
                <a:ext cx="858" cy="421"/>
              </a:xfrm>
              <a:custGeom>
                <a:avLst/>
                <a:gdLst>
                  <a:gd name="T0" fmla="*/ 19 w 912"/>
                  <a:gd name="T1" fmla="*/ 22 h 448"/>
                  <a:gd name="T2" fmla="*/ 22 w 912"/>
                  <a:gd name="T3" fmla="*/ 15 h 448"/>
                  <a:gd name="T4" fmla="*/ 348 w 912"/>
                  <a:gd name="T5" fmla="*/ 8 h 448"/>
                  <a:gd name="T6" fmla="*/ 405 w 912"/>
                  <a:gd name="T7" fmla="*/ 21 h 448"/>
                  <a:gd name="T8" fmla="*/ 380 w 912"/>
                  <a:gd name="T9" fmla="*/ 38 h 448"/>
                  <a:gd name="T10" fmla="*/ 415 w 912"/>
                  <a:gd name="T11" fmla="*/ 35 h 448"/>
                  <a:gd name="T12" fmla="*/ 444 w 912"/>
                  <a:gd name="T13" fmla="*/ 41 h 448"/>
                  <a:gd name="T14" fmla="*/ 469 w 912"/>
                  <a:gd name="T15" fmla="*/ 50 h 448"/>
                  <a:gd name="T16" fmla="*/ 442 w 912"/>
                  <a:gd name="T17" fmla="*/ 50 h 448"/>
                  <a:gd name="T18" fmla="*/ 433 w 912"/>
                  <a:gd name="T19" fmla="*/ 69 h 448"/>
                  <a:gd name="T20" fmla="*/ 429 w 912"/>
                  <a:gd name="T21" fmla="*/ 113 h 448"/>
                  <a:gd name="T22" fmla="*/ 448 w 912"/>
                  <a:gd name="T23" fmla="*/ 82 h 448"/>
                  <a:gd name="T24" fmla="*/ 456 w 912"/>
                  <a:gd name="T25" fmla="*/ 62 h 448"/>
                  <a:gd name="T26" fmla="*/ 483 w 912"/>
                  <a:gd name="T27" fmla="*/ 66 h 448"/>
                  <a:gd name="T28" fmla="*/ 481 w 912"/>
                  <a:gd name="T29" fmla="*/ 82 h 448"/>
                  <a:gd name="T30" fmla="*/ 487 w 912"/>
                  <a:gd name="T31" fmla="*/ 98 h 448"/>
                  <a:gd name="T32" fmla="*/ 509 w 912"/>
                  <a:gd name="T33" fmla="*/ 109 h 448"/>
                  <a:gd name="T34" fmla="*/ 531 w 912"/>
                  <a:gd name="T35" fmla="*/ 91 h 448"/>
                  <a:gd name="T36" fmla="*/ 564 w 912"/>
                  <a:gd name="T37" fmla="*/ 73 h 448"/>
                  <a:gd name="T38" fmla="*/ 632 w 912"/>
                  <a:gd name="T39" fmla="*/ 55 h 448"/>
                  <a:gd name="T40" fmla="*/ 664 w 912"/>
                  <a:gd name="T41" fmla="*/ 33 h 448"/>
                  <a:gd name="T42" fmla="*/ 672 w 912"/>
                  <a:gd name="T43" fmla="*/ 66 h 448"/>
                  <a:gd name="T44" fmla="*/ 637 w 912"/>
                  <a:gd name="T45" fmla="*/ 81 h 448"/>
                  <a:gd name="T46" fmla="*/ 635 w 912"/>
                  <a:gd name="T47" fmla="*/ 109 h 448"/>
                  <a:gd name="T48" fmla="*/ 592 w 912"/>
                  <a:gd name="T49" fmla="*/ 122 h 448"/>
                  <a:gd name="T50" fmla="*/ 576 w 912"/>
                  <a:gd name="T51" fmla="*/ 145 h 448"/>
                  <a:gd name="T52" fmla="*/ 567 w 912"/>
                  <a:gd name="T53" fmla="*/ 162 h 448"/>
                  <a:gd name="T54" fmla="*/ 561 w 912"/>
                  <a:gd name="T55" fmla="*/ 157 h 448"/>
                  <a:gd name="T56" fmla="*/ 562 w 912"/>
                  <a:gd name="T57" fmla="*/ 172 h 448"/>
                  <a:gd name="T58" fmla="*/ 562 w 912"/>
                  <a:gd name="T59" fmla="*/ 198 h 448"/>
                  <a:gd name="T60" fmla="*/ 533 w 912"/>
                  <a:gd name="T61" fmla="*/ 218 h 448"/>
                  <a:gd name="T62" fmla="*/ 502 w 912"/>
                  <a:gd name="T63" fmla="*/ 257 h 448"/>
                  <a:gd name="T64" fmla="*/ 518 w 912"/>
                  <a:gd name="T65" fmla="*/ 310 h 448"/>
                  <a:gd name="T66" fmla="*/ 501 w 912"/>
                  <a:gd name="T67" fmla="*/ 314 h 448"/>
                  <a:gd name="T68" fmla="*/ 489 w 912"/>
                  <a:gd name="T69" fmla="*/ 280 h 448"/>
                  <a:gd name="T70" fmla="*/ 461 w 912"/>
                  <a:gd name="T71" fmla="*/ 273 h 448"/>
                  <a:gd name="T72" fmla="*/ 417 w 912"/>
                  <a:gd name="T73" fmla="*/ 259 h 448"/>
                  <a:gd name="T74" fmla="*/ 413 w 912"/>
                  <a:gd name="T75" fmla="*/ 273 h 448"/>
                  <a:gd name="T76" fmla="*/ 380 w 912"/>
                  <a:gd name="T77" fmla="*/ 270 h 448"/>
                  <a:gd name="T78" fmla="*/ 357 w 912"/>
                  <a:gd name="T79" fmla="*/ 273 h 448"/>
                  <a:gd name="T80" fmla="*/ 335 w 912"/>
                  <a:gd name="T81" fmla="*/ 285 h 448"/>
                  <a:gd name="T82" fmla="*/ 317 w 912"/>
                  <a:gd name="T83" fmla="*/ 308 h 448"/>
                  <a:gd name="T84" fmla="*/ 288 w 912"/>
                  <a:gd name="T85" fmla="*/ 293 h 448"/>
                  <a:gd name="T86" fmla="*/ 254 w 912"/>
                  <a:gd name="T87" fmla="*/ 270 h 448"/>
                  <a:gd name="T88" fmla="*/ 222 w 912"/>
                  <a:gd name="T89" fmla="*/ 254 h 448"/>
                  <a:gd name="T90" fmla="*/ 142 w 912"/>
                  <a:gd name="T91" fmla="*/ 244 h 448"/>
                  <a:gd name="T92" fmla="*/ 77 w 912"/>
                  <a:gd name="T93" fmla="*/ 218 h 448"/>
                  <a:gd name="T94" fmla="*/ 43 w 912"/>
                  <a:gd name="T95" fmla="*/ 199 h 448"/>
                  <a:gd name="T96" fmla="*/ 23 w 912"/>
                  <a:gd name="T97" fmla="*/ 167 h 448"/>
                  <a:gd name="T98" fmla="*/ 8 w 912"/>
                  <a:gd name="T99" fmla="*/ 136 h 448"/>
                  <a:gd name="T100" fmla="*/ 6 w 912"/>
                  <a:gd name="T101" fmla="*/ 82 h 448"/>
                  <a:gd name="T102" fmla="*/ 8 w 912"/>
                  <a:gd name="T103" fmla="*/ 31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220" name="Group 58">
                <a:extLst>
                  <a:ext uri="{FF2B5EF4-FFF2-40B4-BE49-F238E27FC236}">
                    <a16:creationId xmlns:a16="http://schemas.microsoft.com/office/drawing/2014/main" id="{A6F7FD8F-AA2E-4AF5-A8DE-7CF5C230E2C5}"/>
                  </a:ext>
                </a:extLst>
              </p:cNvPr>
              <p:cNvGrpSpPr>
                <a:grpSpLocks/>
              </p:cNvGrpSpPr>
              <p:nvPr/>
            </p:nvGrpSpPr>
            <p:grpSpPr bwMode="auto">
              <a:xfrm>
                <a:off x="353" y="2720"/>
                <a:ext cx="72" cy="51"/>
                <a:chOff x="170" y="2211"/>
                <a:chExt cx="76" cy="54"/>
              </a:xfrm>
              <a:grpFill/>
            </p:grpSpPr>
            <p:sp>
              <p:nvSpPr>
                <p:cNvPr id="250" name="Freeform 59">
                  <a:extLst>
                    <a:ext uri="{FF2B5EF4-FFF2-40B4-BE49-F238E27FC236}">
                      <a16:creationId xmlns:a16="http://schemas.microsoft.com/office/drawing/2014/main" id="{905FEBA4-833A-45D6-9F20-0B3C07C1F270}"/>
                    </a:ext>
                  </a:extLst>
                </p:cNvPr>
                <p:cNvSpPr>
                  <a:spLocks/>
                </p:cNvSpPr>
                <p:nvPr/>
              </p:nvSpPr>
              <p:spPr bwMode="auto">
                <a:xfrm>
                  <a:off x="214" y="2231"/>
                  <a:ext cx="12" cy="10"/>
                </a:xfrm>
                <a:custGeom>
                  <a:avLst/>
                  <a:gdLst>
                    <a:gd name="T0" fmla="*/ 12 w 12"/>
                    <a:gd name="T1" fmla="*/ 6 h 10"/>
                    <a:gd name="T2" fmla="*/ 10 w 12"/>
                    <a:gd name="T3" fmla="*/ 2 h 10"/>
                    <a:gd name="T4" fmla="*/ 4 w 12"/>
                    <a:gd name="T5" fmla="*/ 0 h 10"/>
                    <a:gd name="T6" fmla="*/ 0 w 12"/>
                    <a:gd name="T7" fmla="*/ 4 h 10"/>
                    <a:gd name="T8" fmla="*/ 4 w 12"/>
                    <a:gd name="T9" fmla="*/ 6 h 10"/>
                    <a:gd name="T10" fmla="*/ 10 w 12"/>
                    <a:gd name="T11" fmla="*/ 10 h 10"/>
                    <a:gd name="T12" fmla="*/ 12 w 12"/>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6"/>
                      </a:moveTo>
                      <a:lnTo>
                        <a:pt x="10" y="2"/>
                      </a:lnTo>
                      <a:lnTo>
                        <a:pt x="4" y="0"/>
                      </a:lnTo>
                      <a:lnTo>
                        <a:pt x="0" y="4"/>
                      </a:lnTo>
                      <a:lnTo>
                        <a:pt x="4" y="6"/>
                      </a:lnTo>
                      <a:lnTo>
                        <a:pt x="10" y="10"/>
                      </a:lnTo>
                      <a:lnTo>
                        <a:pt x="12"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1" name="Freeform 60">
                  <a:extLst>
                    <a:ext uri="{FF2B5EF4-FFF2-40B4-BE49-F238E27FC236}">
                      <a16:creationId xmlns:a16="http://schemas.microsoft.com/office/drawing/2014/main" id="{2D88F801-27C1-470B-84DE-C0D6D09EDEF4}"/>
                    </a:ext>
                  </a:extLst>
                </p:cNvPr>
                <p:cNvSpPr>
                  <a:spLocks/>
                </p:cNvSpPr>
                <p:nvPr/>
              </p:nvSpPr>
              <p:spPr bwMode="auto">
                <a:xfrm>
                  <a:off x="230" y="2245"/>
                  <a:ext cx="16" cy="20"/>
                </a:xfrm>
                <a:custGeom>
                  <a:avLst/>
                  <a:gdLst>
                    <a:gd name="T0" fmla="*/ 16 w 16"/>
                    <a:gd name="T1" fmla="*/ 14 h 20"/>
                    <a:gd name="T2" fmla="*/ 8 w 16"/>
                    <a:gd name="T3" fmla="*/ 16 h 20"/>
                    <a:gd name="T4" fmla="*/ 4 w 16"/>
                    <a:gd name="T5" fmla="*/ 20 h 20"/>
                    <a:gd name="T6" fmla="*/ 0 w 16"/>
                    <a:gd name="T7" fmla="*/ 12 h 20"/>
                    <a:gd name="T8" fmla="*/ 0 w 16"/>
                    <a:gd name="T9" fmla="*/ 6 h 20"/>
                    <a:gd name="T10" fmla="*/ 4 w 16"/>
                    <a:gd name="T11" fmla="*/ 0 h 20"/>
                    <a:gd name="T12" fmla="*/ 8 w 16"/>
                    <a:gd name="T13" fmla="*/ 2 h 20"/>
                    <a:gd name="T14" fmla="*/ 14 w 16"/>
                    <a:gd name="T15" fmla="*/ 6 h 20"/>
                    <a:gd name="T16" fmla="*/ 16 w 16"/>
                    <a:gd name="T17" fmla="*/ 1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2" name="Freeform 61">
                  <a:extLst>
                    <a:ext uri="{FF2B5EF4-FFF2-40B4-BE49-F238E27FC236}">
                      <a16:creationId xmlns:a16="http://schemas.microsoft.com/office/drawing/2014/main" id="{77E0D29C-4DFE-488A-81D6-82BA06CBBABE}"/>
                    </a:ext>
                  </a:extLst>
                </p:cNvPr>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3" name="Freeform 62">
                  <a:extLst>
                    <a:ext uri="{FF2B5EF4-FFF2-40B4-BE49-F238E27FC236}">
                      <a16:creationId xmlns:a16="http://schemas.microsoft.com/office/drawing/2014/main" id="{E268309B-744E-4004-803C-DCD2156F91B4}"/>
                    </a:ext>
                  </a:extLst>
                </p:cNvPr>
                <p:cNvSpPr>
                  <a:spLocks/>
                </p:cNvSpPr>
                <p:nvPr/>
              </p:nvSpPr>
              <p:spPr bwMode="auto">
                <a:xfrm>
                  <a:off x="194" y="2219"/>
                  <a:ext cx="6" cy="8"/>
                </a:xfrm>
                <a:custGeom>
                  <a:avLst/>
                  <a:gdLst>
                    <a:gd name="T0" fmla="*/ 6 w 6"/>
                    <a:gd name="T1" fmla="*/ 6 h 8"/>
                    <a:gd name="T2" fmla="*/ 4 w 6"/>
                    <a:gd name="T3" fmla="*/ 0 h 8"/>
                    <a:gd name="T4" fmla="*/ 0 w 6"/>
                    <a:gd name="T5" fmla="*/ 0 h 8"/>
                    <a:gd name="T6" fmla="*/ 0 w 6"/>
                    <a:gd name="T7" fmla="*/ 4 h 8"/>
                    <a:gd name="T8" fmla="*/ 2 w 6"/>
                    <a:gd name="T9" fmla="*/ 8 h 8"/>
                    <a:gd name="T10" fmla="*/ 6 w 6"/>
                    <a:gd name="T11" fmla="*/ 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6"/>
                      </a:moveTo>
                      <a:lnTo>
                        <a:pt x="4" y="0"/>
                      </a:lnTo>
                      <a:lnTo>
                        <a:pt x="0" y="0"/>
                      </a:lnTo>
                      <a:lnTo>
                        <a:pt x="0" y="4"/>
                      </a:lnTo>
                      <a:lnTo>
                        <a:pt x="2" y="8"/>
                      </a:lnTo>
                      <a:lnTo>
                        <a:pt x="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4" name="Freeform 63">
                  <a:extLst>
                    <a:ext uri="{FF2B5EF4-FFF2-40B4-BE49-F238E27FC236}">
                      <a16:creationId xmlns:a16="http://schemas.microsoft.com/office/drawing/2014/main" id="{75B08AF5-5E10-4E1D-B3A4-AAB8D8D573FC}"/>
                    </a:ext>
                  </a:extLst>
                </p:cNvPr>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55" name="Freeform 64">
                  <a:extLst>
                    <a:ext uri="{FF2B5EF4-FFF2-40B4-BE49-F238E27FC236}">
                      <a16:creationId xmlns:a16="http://schemas.microsoft.com/office/drawing/2014/main" id="{8E138B6E-258F-418C-BE96-7F1B4D7E2C87}"/>
                    </a:ext>
                  </a:extLst>
                </p:cNvPr>
                <p:cNvSpPr>
                  <a:spLocks/>
                </p:cNvSpPr>
                <p:nvPr/>
              </p:nvSpPr>
              <p:spPr bwMode="auto">
                <a:xfrm>
                  <a:off x="170" y="2211"/>
                  <a:ext cx="6" cy="4"/>
                </a:xfrm>
                <a:custGeom>
                  <a:avLst/>
                  <a:gdLst>
                    <a:gd name="T0" fmla="*/ 4 w 6"/>
                    <a:gd name="T1" fmla="*/ 0 h 4"/>
                    <a:gd name="T2" fmla="*/ 0 w 6"/>
                    <a:gd name="T3" fmla="*/ 0 h 4"/>
                    <a:gd name="T4" fmla="*/ 2 w 6"/>
                    <a:gd name="T5" fmla="*/ 4 h 4"/>
                    <a:gd name="T6" fmla="*/ 6 w 6"/>
                    <a:gd name="T7" fmla="*/ 4 h 4"/>
                    <a:gd name="T8" fmla="*/ 4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4" y="0"/>
                      </a:moveTo>
                      <a:lnTo>
                        <a:pt x="0" y="0"/>
                      </a:lnTo>
                      <a:lnTo>
                        <a:pt x="2" y="4"/>
                      </a:lnTo>
                      <a:lnTo>
                        <a:pt x="6" y="4"/>
                      </a:lnTo>
                      <a:lnTo>
                        <a:pt x="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21" name="Freeform 65">
                <a:extLst>
                  <a:ext uri="{FF2B5EF4-FFF2-40B4-BE49-F238E27FC236}">
                    <a16:creationId xmlns:a16="http://schemas.microsoft.com/office/drawing/2014/main" id="{5332A8D0-0D3D-487E-842A-82B2DB8AD35F}"/>
                  </a:ext>
                </a:extLst>
              </p:cNvPr>
              <p:cNvSpPr>
                <a:spLocks/>
              </p:cNvSpPr>
              <p:nvPr/>
            </p:nvSpPr>
            <p:spPr bwMode="auto">
              <a:xfrm>
                <a:off x="1357" y="2788"/>
                <a:ext cx="55" cy="60"/>
              </a:xfrm>
              <a:custGeom>
                <a:avLst/>
                <a:gdLst>
                  <a:gd name="T0" fmla="*/ 26 w 58"/>
                  <a:gd name="T1" fmla="*/ 47 h 64"/>
                  <a:gd name="T2" fmla="*/ 32 w 58"/>
                  <a:gd name="T3" fmla="*/ 41 h 64"/>
                  <a:gd name="T4" fmla="*/ 38 w 58"/>
                  <a:gd name="T5" fmla="*/ 36 h 64"/>
                  <a:gd name="T6" fmla="*/ 40 w 58"/>
                  <a:gd name="T7" fmla="*/ 34 h 64"/>
                  <a:gd name="T8" fmla="*/ 44 w 58"/>
                  <a:gd name="T9" fmla="*/ 28 h 64"/>
                  <a:gd name="T10" fmla="*/ 42 w 58"/>
                  <a:gd name="T11" fmla="*/ 24 h 64"/>
                  <a:gd name="T12" fmla="*/ 38 w 58"/>
                  <a:gd name="T13" fmla="*/ 24 h 64"/>
                  <a:gd name="T14" fmla="*/ 38 w 58"/>
                  <a:gd name="T15" fmla="*/ 0 h 64"/>
                  <a:gd name="T16" fmla="*/ 13 w 58"/>
                  <a:gd name="T17" fmla="*/ 2 h 64"/>
                  <a:gd name="T18" fmla="*/ 11 w 58"/>
                  <a:gd name="T19" fmla="*/ 6 h 64"/>
                  <a:gd name="T20" fmla="*/ 13 w 58"/>
                  <a:gd name="T21" fmla="*/ 9 h 64"/>
                  <a:gd name="T22" fmla="*/ 21 w 58"/>
                  <a:gd name="T23" fmla="*/ 15 h 64"/>
                  <a:gd name="T24" fmla="*/ 24 w 58"/>
                  <a:gd name="T25" fmla="*/ 20 h 64"/>
                  <a:gd name="T26" fmla="*/ 21 w 58"/>
                  <a:gd name="T27" fmla="*/ 21 h 64"/>
                  <a:gd name="T28" fmla="*/ 9 w 58"/>
                  <a:gd name="T29" fmla="*/ 22 h 64"/>
                  <a:gd name="T30" fmla="*/ 9 w 58"/>
                  <a:gd name="T31" fmla="*/ 21 h 64"/>
                  <a:gd name="T32" fmla="*/ 4 w 58"/>
                  <a:gd name="T33" fmla="*/ 26 h 64"/>
                  <a:gd name="T34" fmla="*/ 2 w 58"/>
                  <a:gd name="T35" fmla="*/ 31 h 64"/>
                  <a:gd name="T36" fmla="*/ 0 w 58"/>
                  <a:gd name="T37" fmla="*/ 39 h 64"/>
                  <a:gd name="T38" fmla="*/ 6 w 58"/>
                  <a:gd name="T39" fmla="*/ 42 h 64"/>
                  <a:gd name="T40" fmla="*/ 9 w 58"/>
                  <a:gd name="T41" fmla="*/ 45 h 64"/>
                  <a:gd name="T42" fmla="*/ 17 w 58"/>
                  <a:gd name="T43" fmla="*/ 47 h 64"/>
                  <a:gd name="T44" fmla="*/ 26 w 58"/>
                  <a:gd name="T45" fmla="*/ 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2" name="Freeform 66">
                <a:extLst>
                  <a:ext uri="{FF2B5EF4-FFF2-40B4-BE49-F238E27FC236}">
                    <a16:creationId xmlns:a16="http://schemas.microsoft.com/office/drawing/2014/main" id="{7C90F62F-44A5-4F2D-A4AD-56ABC7686641}"/>
                  </a:ext>
                </a:extLst>
              </p:cNvPr>
              <p:cNvSpPr>
                <a:spLocks/>
              </p:cNvSpPr>
              <p:nvPr/>
            </p:nvSpPr>
            <p:spPr bwMode="auto">
              <a:xfrm>
                <a:off x="1403" y="2779"/>
                <a:ext cx="11" cy="41"/>
              </a:xfrm>
              <a:custGeom>
                <a:avLst/>
                <a:gdLst>
                  <a:gd name="T0" fmla="*/ 6 w 12"/>
                  <a:gd name="T1" fmla="*/ 0 h 44"/>
                  <a:gd name="T2" fmla="*/ 7 w 12"/>
                  <a:gd name="T3" fmla="*/ 6 h 44"/>
                  <a:gd name="T4" fmla="*/ 6 w 12"/>
                  <a:gd name="T5" fmla="*/ 7 h 44"/>
                  <a:gd name="T6" fmla="*/ 6 w 12"/>
                  <a:gd name="T7" fmla="*/ 19 h 44"/>
                  <a:gd name="T8" fmla="*/ 6 w 12"/>
                  <a:gd name="T9" fmla="*/ 24 h 44"/>
                  <a:gd name="T10" fmla="*/ 6 w 12"/>
                  <a:gd name="T11" fmla="*/ 27 h 44"/>
                  <a:gd name="T12" fmla="*/ 0 w 12"/>
                  <a:gd name="T13" fmla="*/ 31 h 44"/>
                  <a:gd name="T14" fmla="*/ 0 w 12"/>
                  <a:gd name="T15" fmla="*/ 7 h 44"/>
                  <a:gd name="T16" fmla="*/ 6 w 12"/>
                  <a:gd name="T17" fmla="*/ 4 h 44"/>
                  <a:gd name="T18" fmla="*/ 6 w 1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3" name="Freeform 67">
                <a:extLst>
                  <a:ext uri="{FF2B5EF4-FFF2-40B4-BE49-F238E27FC236}">
                    <a16:creationId xmlns:a16="http://schemas.microsoft.com/office/drawing/2014/main" id="{33B78799-10A8-47EB-8210-F6D7F285F4E7}"/>
                  </a:ext>
                </a:extLst>
              </p:cNvPr>
              <p:cNvSpPr>
                <a:spLocks/>
              </p:cNvSpPr>
              <p:nvPr/>
            </p:nvSpPr>
            <p:spPr bwMode="auto">
              <a:xfrm>
                <a:off x="1389" y="2839"/>
                <a:ext cx="32" cy="21"/>
              </a:xfrm>
              <a:custGeom>
                <a:avLst/>
                <a:gdLst>
                  <a:gd name="T0" fmla="*/ 0 w 34"/>
                  <a:gd name="T1" fmla="*/ 10 h 22"/>
                  <a:gd name="T2" fmla="*/ 8 w 34"/>
                  <a:gd name="T3" fmla="*/ 0 h 22"/>
                  <a:gd name="T4" fmla="*/ 13 w 34"/>
                  <a:gd name="T5" fmla="*/ 4 h 22"/>
                  <a:gd name="T6" fmla="*/ 19 w 34"/>
                  <a:gd name="T7" fmla="*/ 8 h 22"/>
                  <a:gd name="T8" fmla="*/ 23 w 34"/>
                  <a:gd name="T9" fmla="*/ 10 h 22"/>
                  <a:gd name="T10" fmla="*/ 24 w 34"/>
                  <a:gd name="T11" fmla="*/ 11 h 22"/>
                  <a:gd name="T12" fmla="*/ 22 w 34"/>
                  <a:gd name="T13" fmla="*/ 15 h 22"/>
                  <a:gd name="T14" fmla="*/ 20 w 34"/>
                  <a:gd name="T15" fmla="*/ 17 h 22"/>
                  <a:gd name="T16" fmla="*/ 11 w 34"/>
                  <a:gd name="T17" fmla="*/ 13 h 22"/>
                  <a:gd name="T18" fmla="*/ 8 w 34"/>
                  <a:gd name="T19" fmla="*/ 11 h 22"/>
                  <a:gd name="T20" fmla="*/ 0 w 34"/>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4" name="Freeform 68">
                <a:extLst>
                  <a:ext uri="{FF2B5EF4-FFF2-40B4-BE49-F238E27FC236}">
                    <a16:creationId xmlns:a16="http://schemas.microsoft.com/office/drawing/2014/main" id="{7E1D87A5-E95E-4A3A-9582-8BA43F31CB96}"/>
                  </a:ext>
                </a:extLst>
              </p:cNvPr>
              <p:cNvSpPr>
                <a:spLocks/>
              </p:cNvSpPr>
              <p:nvPr/>
            </p:nvSpPr>
            <p:spPr bwMode="auto">
              <a:xfrm>
                <a:off x="1401" y="2818"/>
                <a:ext cx="90" cy="45"/>
              </a:xfrm>
              <a:custGeom>
                <a:avLst/>
                <a:gdLst>
                  <a:gd name="T0" fmla="*/ 8 w 96"/>
                  <a:gd name="T1" fmla="*/ 6 h 48"/>
                  <a:gd name="T2" fmla="*/ 20 w 96"/>
                  <a:gd name="T3" fmla="*/ 2 h 48"/>
                  <a:gd name="T4" fmla="*/ 24 w 96"/>
                  <a:gd name="T5" fmla="*/ 2 h 48"/>
                  <a:gd name="T6" fmla="*/ 31 w 96"/>
                  <a:gd name="T7" fmla="*/ 4 h 48"/>
                  <a:gd name="T8" fmla="*/ 38 w 96"/>
                  <a:gd name="T9" fmla="*/ 2 h 48"/>
                  <a:gd name="T10" fmla="*/ 47 w 96"/>
                  <a:gd name="T11" fmla="*/ 0 h 48"/>
                  <a:gd name="T12" fmla="*/ 53 w 96"/>
                  <a:gd name="T13" fmla="*/ 0 h 48"/>
                  <a:gd name="T14" fmla="*/ 58 w 96"/>
                  <a:gd name="T15" fmla="*/ 0 h 48"/>
                  <a:gd name="T16" fmla="*/ 61 w 96"/>
                  <a:gd name="T17" fmla="*/ 4 h 48"/>
                  <a:gd name="T18" fmla="*/ 69 w 96"/>
                  <a:gd name="T19" fmla="*/ 8 h 48"/>
                  <a:gd name="T20" fmla="*/ 68 w 96"/>
                  <a:gd name="T21" fmla="*/ 11 h 48"/>
                  <a:gd name="T22" fmla="*/ 64 w 96"/>
                  <a:gd name="T23" fmla="*/ 13 h 48"/>
                  <a:gd name="T24" fmla="*/ 58 w 96"/>
                  <a:gd name="T25" fmla="*/ 13 h 48"/>
                  <a:gd name="T26" fmla="*/ 51 w 96"/>
                  <a:gd name="T27" fmla="*/ 13 h 48"/>
                  <a:gd name="T28" fmla="*/ 47 w 96"/>
                  <a:gd name="T29" fmla="*/ 17 h 48"/>
                  <a:gd name="T30" fmla="*/ 41 w 96"/>
                  <a:gd name="T31" fmla="*/ 22 h 48"/>
                  <a:gd name="T32" fmla="*/ 35 w 96"/>
                  <a:gd name="T33" fmla="*/ 23 h 48"/>
                  <a:gd name="T34" fmla="*/ 31 w 96"/>
                  <a:gd name="T35" fmla="*/ 24 h 48"/>
                  <a:gd name="T36" fmla="*/ 30 w 96"/>
                  <a:gd name="T37" fmla="*/ 31 h 48"/>
                  <a:gd name="T38" fmla="*/ 26 w 96"/>
                  <a:gd name="T39" fmla="*/ 34 h 48"/>
                  <a:gd name="T40" fmla="*/ 22 w 96"/>
                  <a:gd name="T41" fmla="*/ 35 h 48"/>
                  <a:gd name="T42" fmla="*/ 22 w 96"/>
                  <a:gd name="T43" fmla="*/ 31 h 48"/>
                  <a:gd name="T44" fmla="*/ 21 w 96"/>
                  <a:gd name="T45" fmla="*/ 26 h 48"/>
                  <a:gd name="T46" fmla="*/ 17 w 96"/>
                  <a:gd name="T47" fmla="*/ 26 h 48"/>
                  <a:gd name="T48" fmla="*/ 15 w 96"/>
                  <a:gd name="T49" fmla="*/ 23 h 48"/>
                  <a:gd name="T50" fmla="*/ 6 w 96"/>
                  <a:gd name="T51" fmla="*/ 20 h 48"/>
                  <a:gd name="T52" fmla="*/ 0 w 96"/>
                  <a:gd name="T53" fmla="*/ 17 h 48"/>
                  <a:gd name="T54" fmla="*/ 8 w 96"/>
                  <a:gd name="T55" fmla="*/ 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5" name="Freeform 69">
                <a:extLst>
                  <a:ext uri="{FF2B5EF4-FFF2-40B4-BE49-F238E27FC236}">
                    <a16:creationId xmlns:a16="http://schemas.microsoft.com/office/drawing/2014/main" id="{B96B53D4-5343-4FF4-9ABA-982B12EFB782}"/>
                  </a:ext>
                </a:extLst>
              </p:cNvPr>
              <p:cNvSpPr>
                <a:spLocks/>
              </p:cNvSpPr>
              <p:nvPr/>
            </p:nvSpPr>
            <p:spPr bwMode="auto">
              <a:xfrm>
                <a:off x="1429" y="2833"/>
                <a:ext cx="60" cy="62"/>
              </a:xfrm>
              <a:custGeom>
                <a:avLst/>
                <a:gdLst>
                  <a:gd name="T0" fmla="*/ 39 w 64"/>
                  <a:gd name="T1" fmla="*/ 48 h 66"/>
                  <a:gd name="T2" fmla="*/ 32 w 64"/>
                  <a:gd name="T3" fmla="*/ 45 h 66"/>
                  <a:gd name="T4" fmla="*/ 20 w 64"/>
                  <a:gd name="T5" fmla="*/ 44 h 66"/>
                  <a:gd name="T6" fmla="*/ 9 w 64"/>
                  <a:gd name="T7" fmla="*/ 37 h 66"/>
                  <a:gd name="T8" fmla="*/ 6 w 64"/>
                  <a:gd name="T9" fmla="*/ 31 h 66"/>
                  <a:gd name="T10" fmla="*/ 0 w 64"/>
                  <a:gd name="T11" fmla="*/ 23 h 66"/>
                  <a:gd name="T12" fmla="*/ 8 w 64"/>
                  <a:gd name="T13" fmla="*/ 20 h 66"/>
                  <a:gd name="T14" fmla="*/ 8 w 64"/>
                  <a:gd name="T15" fmla="*/ 13 h 66"/>
                  <a:gd name="T16" fmla="*/ 20 w 64"/>
                  <a:gd name="T17" fmla="*/ 9 h 66"/>
                  <a:gd name="T18" fmla="*/ 24 w 64"/>
                  <a:gd name="T19" fmla="*/ 6 h 66"/>
                  <a:gd name="T20" fmla="*/ 30 w 64"/>
                  <a:gd name="T21" fmla="*/ 2 h 66"/>
                  <a:gd name="T22" fmla="*/ 36 w 64"/>
                  <a:gd name="T23" fmla="*/ 2 h 66"/>
                  <a:gd name="T24" fmla="*/ 42 w 64"/>
                  <a:gd name="T25" fmla="*/ 2 h 66"/>
                  <a:gd name="T26" fmla="*/ 47 w 64"/>
                  <a:gd name="T27" fmla="*/ 0 h 66"/>
                  <a:gd name="T28" fmla="*/ 47 w 64"/>
                  <a:gd name="T29" fmla="*/ 6 h 66"/>
                  <a:gd name="T30" fmla="*/ 45 w 64"/>
                  <a:gd name="T31" fmla="*/ 13 h 66"/>
                  <a:gd name="T32" fmla="*/ 42 w 64"/>
                  <a:gd name="T33" fmla="*/ 22 h 66"/>
                  <a:gd name="T34" fmla="*/ 41 w 64"/>
                  <a:gd name="T35" fmla="*/ 31 h 66"/>
                  <a:gd name="T36" fmla="*/ 41 w 64"/>
                  <a:gd name="T37" fmla="*/ 38 h 66"/>
                  <a:gd name="T38" fmla="*/ 39 w 64"/>
                  <a:gd name="T39" fmla="*/ 48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6" name="Freeform 70">
                <a:extLst>
                  <a:ext uri="{FF2B5EF4-FFF2-40B4-BE49-F238E27FC236}">
                    <a16:creationId xmlns:a16="http://schemas.microsoft.com/office/drawing/2014/main" id="{AC197B2C-3122-4892-BF87-FAA57976D7E5}"/>
                  </a:ext>
                </a:extLst>
              </p:cNvPr>
              <p:cNvSpPr>
                <a:spLocks/>
              </p:cNvSpPr>
              <p:nvPr/>
            </p:nvSpPr>
            <p:spPr bwMode="auto">
              <a:xfrm>
                <a:off x="1451" y="2890"/>
                <a:ext cx="47" cy="41"/>
              </a:xfrm>
              <a:custGeom>
                <a:avLst/>
                <a:gdLst>
                  <a:gd name="T0" fmla="*/ 13 w 50"/>
                  <a:gd name="T1" fmla="*/ 15 h 44"/>
                  <a:gd name="T2" fmla="*/ 8 w 50"/>
                  <a:gd name="T3" fmla="*/ 11 h 44"/>
                  <a:gd name="T4" fmla="*/ 8 w 50"/>
                  <a:gd name="T5" fmla="*/ 17 h 44"/>
                  <a:gd name="T6" fmla="*/ 8 w 50"/>
                  <a:gd name="T7" fmla="*/ 18 h 44"/>
                  <a:gd name="T8" fmla="*/ 2 w 50"/>
                  <a:gd name="T9" fmla="*/ 15 h 44"/>
                  <a:gd name="T10" fmla="*/ 0 w 50"/>
                  <a:gd name="T11" fmla="*/ 11 h 44"/>
                  <a:gd name="T12" fmla="*/ 0 w 50"/>
                  <a:gd name="T13" fmla="*/ 7 h 44"/>
                  <a:gd name="T14" fmla="*/ 2 w 50"/>
                  <a:gd name="T15" fmla="*/ 6 h 44"/>
                  <a:gd name="T16" fmla="*/ 2 w 50"/>
                  <a:gd name="T17" fmla="*/ 0 h 44"/>
                  <a:gd name="T18" fmla="*/ 13 w 50"/>
                  <a:gd name="T19" fmla="*/ 2 h 44"/>
                  <a:gd name="T20" fmla="*/ 22 w 50"/>
                  <a:gd name="T21" fmla="*/ 6 h 44"/>
                  <a:gd name="T22" fmla="*/ 24 w 50"/>
                  <a:gd name="T23" fmla="*/ 7 h 44"/>
                  <a:gd name="T24" fmla="*/ 31 w 50"/>
                  <a:gd name="T25" fmla="*/ 13 h 44"/>
                  <a:gd name="T26" fmla="*/ 35 w 50"/>
                  <a:gd name="T27" fmla="*/ 18 h 44"/>
                  <a:gd name="T28" fmla="*/ 37 w 50"/>
                  <a:gd name="T29" fmla="*/ 20 h 44"/>
                  <a:gd name="T30" fmla="*/ 34 w 50"/>
                  <a:gd name="T31" fmla="*/ 21 h 44"/>
                  <a:gd name="T32" fmla="*/ 33 w 50"/>
                  <a:gd name="T33" fmla="*/ 26 h 44"/>
                  <a:gd name="T34" fmla="*/ 31 w 50"/>
                  <a:gd name="T35" fmla="*/ 30 h 44"/>
                  <a:gd name="T36" fmla="*/ 28 w 50"/>
                  <a:gd name="T37" fmla="*/ 31 h 44"/>
                  <a:gd name="T38" fmla="*/ 24 w 50"/>
                  <a:gd name="T39" fmla="*/ 22 h 44"/>
                  <a:gd name="T40" fmla="*/ 21 w 50"/>
                  <a:gd name="T41" fmla="*/ 19 h 44"/>
                  <a:gd name="T42" fmla="*/ 19 w 50"/>
                  <a:gd name="T43" fmla="*/ 18 h 44"/>
                  <a:gd name="T44" fmla="*/ 13 w 50"/>
                  <a:gd name="T45" fmla="*/ 15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7" name="Freeform 71">
                <a:extLst>
                  <a:ext uri="{FF2B5EF4-FFF2-40B4-BE49-F238E27FC236}">
                    <a16:creationId xmlns:a16="http://schemas.microsoft.com/office/drawing/2014/main" id="{BE84C48E-2BEF-4EE7-9D6D-7AC5C2F1B19C}"/>
                  </a:ext>
                </a:extLst>
              </p:cNvPr>
              <p:cNvSpPr>
                <a:spLocks/>
              </p:cNvSpPr>
              <p:nvPr/>
            </p:nvSpPr>
            <p:spPr bwMode="auto">
              <a:xfrm>
                <a:off x="1487" y="2914"/>
                <a:ext cx="96" cy="36"/>
              </a:xfrm>
              <a:custGeom>
                <a:avLst/>
                <a:gdLst>
                  <a:gd name="T0" fmla="*/ 65 w 102"/>
                  <a:gd name="T1" fmla="*/ 26 h 38"/>
                  <a:gd name="T2" fmla="*/ 60 w 102"/>
                  <a:gd name="T3" fmla="*/ 25 h 38"/>
                  <a:gd name="T4" fmla="*/ 59 w 102"/>
                  <a:gd name="T5" fmla="*/ 23 h 38"/>
                  <a:gd name="T6" fmla="*/ 59 w 102"/>
                  <a:gd name="T7" fmla="*/ 17 h 38"/>
                  <a:gd name="T8" fmla="*/ 59 w 102"/>
                  <a:gd name="T9" fmla="*/ 11 h 38"/>
                  <a:gd name="T10" fmla="*/ 57 w 102"/>
                  <a:gd name="T11" fmla="*/ 9 h 38"/>
                  <a:gd name="T12" fmla="*/ 53 w 102"/>
                  <a:gd name="T13" fmla="*/ 9 h 38"/>
                  <a:gd name="T14" fmla="*/ 49 w 102"/>
                  <a:gd name="T15" fmla="*/ 9 h 38"/>
                  <a:gd name="T16" fmla="*/ 46 w 102"/>
                  <a:gd name="T17" fmla="*/ 9 h 38"/>
                  <a:gd name="T18" fmla="*/ 44 w 102"/>
                  <a:gd name="T19" fmla="*/ 11 h 38"/>
                  <a:gd name="T20" fmla="*/ 38 w 102"/>
                  <a:gd name="T21" fmla="*/ 13 h 38"/>
                  <a:gd name="T22" fmla="*/ 36 w 102"/>
                  <a:gd name="T23" fmla="*/ 17 h 38"/>
                  <a:gd name="T24" fmla="*/ 37 w 102"/>
                  <a:gd name="T25" fmla="*/ 21 h 38"/>
                  <a:gd name="T26" fmla="*/ 38 w 102"/>
                  <a:gd name="T27" fmla="*/ 24 h 38"/>
                  <a:gd name="T28" fmla="*/ 38 w 102"/>
                  <a:gd name="T29" fmla="*/ 27 h 38"/>
                  <a:gd name="T30" fmla="*/ 33 w 102"/>
                  <a:gd name="T31" fmla="*/ 28 h 38"/>
                  <a:gd name="T32" fmla="*/ 28 w 102"/>
                  <a:gd name="T33" fmla="*/ 25 h 38"/>
                  <a:gd name="T34" fmla="*/ 23 w 102"/>
                  <a:gd name="T35" fmla="*/ 21 h 38"/>
                  <a:gd name="T36" fmla="*/ 20 w 102"/>
                  <a:gd name="T37" fmla="*/ 17 h 38"/>
                  <a:gd name="T38" fmla="*/ 13 w 102"/>
                  <a:gd name="T39" fmla="*/ 15 h 38"/>
                  <a:gd name="T40" fmla="*/ 9 w 102"/>
                  <a:gd name="T41" fmla="*/ 13 h 38"/>
                  <a:gd name="T42" fmla="*/ 8 w 102"/>
                  <a:gd name="T43" fmla="*/ 15 h 38"/>
                  <a:gd name="T44" fmla="*/ 0 w 102"/>
                  <a:gd name="T45" fmla="*/ 13 h 38"/>
                  <a:gd name="T46" fmla="*/ 4 w 102"/>
                  <a:gd name="T47" fmla="*/ 9 h 38"/>
                  <a:gd name="T48" fmla="*/ 6 w 102"/>
                  <a:gd name="T49" fmla="*/ 8 h 38"/>
                  <a:gd name="T50" fmla="*/ 8 w 102"/>
                  <a:gd name="T51" fmla="*/ 2 h 38"/>
                  <a:gd name="T52" fmla="*/ 13 w 102"/>
                  <a:gd name="T53" fmla="*/ 4 h 38"/>
                  <a:gd name="T54" fmla="*/ 17 w 102"/>
                  <a:gd name="T55" fmla="*/ 8 h 38"/>
                  <a:gd name="T56" fmla="*/ 22 w 102"/>
                  <a:gd name="T57" fmla="*/ 9 h 38"/>
                  <a:gd name="T58" fmla="*/ 28 w 102"/>
                  <a:gd name="T59" fmla="*/ 9 h 38"/>
                  <a:gd name="T60" fmla="*/ 33 w 102"/>
                  <a:gd name="T61" fmla="*/ 9 h 38"/>
                  <a:gd name="T62" fmla="*/ 38 w 102"/>
                  <a:gd name="T63" fmla="*/ 6 h 38"/>
                  <a:gd name="T64" fmla="*/ 46 w 102"/>
                  <a:gd name="T65" fmla="*/ 2 h 38"/>
                  <a:gd name="T66" fmla="*/ 53 w 102"/>
                  <a:gd name="T67" fmla="*/ 0 h 38"/>
                  <a:gd name="T68" fmla="*/ 60 w 102"/>
                  <a:gd name="T69" fmla="*/ 2 h 38"/>
                  <a:gd name="T70" fmla="*/ 65 w 102"/>
                  <a:gd name="T71" fmla="*/ 6 h 38"/>
                  <a:gd name="T72" fmla="*/ 69 w 102"/>
                  <a:gd name="T73" fmla="*/ 9 h 38"/>
                  <a:gd name="T74" fmla="*/ 72 w 102"/>
                  <a:gd name="T75" fmla="*/ 11 h 38"/>
                  <a:gd name="T76" fmla="*/ 75 w 102"/>
                  <a:gd name="T77" fmla="*/ 15 h 38"/>
                  <a:gd name="T78" fmla="*/ 73 w 102"/>
                  <a:gd name="T79" fmla="*/ 21 h 38"/>
                  <a:gd name="T80" fmla="*/ 69 w 102"/>
                  <a:gd name="T81" fmla="*/ 24 h 38"/>
                  <a:gd name="T82" fmla="*/ 65 w 102"/>
                  <a:gd name="T83" fmla="*/ 26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8" name="Freeform 72">
                <a:extLst>
                  <a:ext uri="{FF2B5EF4-FFF2-40B4-BE49-F238E27FC236}">
                    <a16:creationId xmlns:a16="http://schemas.microsoft.com/office/drawing/2014/main" id="{490BC4DF-0543-4CCB-BEED-FBA0F9FFF94C}"/>
                  </a:ext>
                </a:extLst>
              </p:cNvPr>
              <p:cNvSpPr>
                <a:spLocks/>
              </p:cNvSpPr>
              <p:nvPr/>
            </p:nvSpPr>
            <p:spPr bwMode="auto">
              <a:xfrm>
                <a:off x="1623" y="2754"/>
                <a:ext cx="41" cy="28"/>
              </a:xfrm>
              <a:custGeom>
                <a:avLst/>
                <a:gdLst>
                  <a:gd name="T0" fmla="*/ 0 w 44"/>
                  <a:gd name="T1" fmla="*/ 20 h 30"/>
                  <a:gd name="T2" fmla="*/ 11 w 44"/>
                  <a:gd name="T3" fmla="*/ 21 h 30"/>
                  <a:gd name="T4" fmla="*/ 22 w 44"/>
                  <a:gd name="T5" fmla="*/ 21 h 30"/>
                  <a:gd name="T6" fmla="*/ 28 w 44"/>
                  <a:gd name="T7" fmla="*/ 21 h 30"/>
                  <a:gd name="T8" fmla="*/ 28 w 44"/>
                  <a:gd name="T9" fmla="*/ 18 h 30"/>
                  <a:gd name="T10" fmla="*/ 26 w 44"/>
                  <a:gd name="T11" fmla="*/ 15 h 30"/>
                  <a:gd name="T12" fmla="*/ 30 w 44"/>
                  <a:gd name="T13" fmla="*/ 13 h 30"/>
                  <a:gd name="T14" fmla="*/ 31 w 44"/>
                  <a:gd name="T15" fmla="*/ 9 h 30"/>
                  <a:gd name="T16" fmla="*/ 30 w 44"/>
                  <a:gd name="T17" fmla="*/ 4 h 30"/>
                  <a:gd name="T18" fmla="*/ 22 w 44"/>
                  <a:gd name="T19" fmla="*/ 2 h 30"/>
                  <a:gd name="T20" fmla="*/ 18 w 44"/>
                  <a:gd name="T21" fmla="*/ 0 h 30"/>
                  <a:gd name="T22" fmla="*/ 11 w 44"/>
                  <a:gd name="T23" fmla="*/ 2 h 30"/>
                  <a:gd name="T24" fmla="*/ 17 w 44"/>
                  <a:gd name="T25" fmla="*/ 6 h 30"/>
                  <a:gd name="T26" fmla="*/ 20 w 44"/>
                  <a:gd name="T27" fmla="*/ 9 h 30"/>
                  <a:gd name="T28" fmla="*/ 20 w 44"/>
                  <a:gd name="T29" fmla="*/ 15 h 30"/>
                  <a:gd name="T30" fmla="*/ 15 w 44"/>
                  <a:gd name="T31" fmla="*/ 15 h 30"/>
                  <a:gd name="T32" fmla="*/ 9 w 44"/>
                  <a:gd name="T33" fmla="*/ 13 h 30"/>
                  <a:gd name="T34" fmla="*/ 6 w 44"/>
                  <a:gd name="T35" fmla="*/ 15 h 30"/>
                  <a:gd name="T36" fmla="*/ 0 w 44"/>
                  <a:gd name="T37" fmla="*/ 15 h 30"/>
                  <a:gd name="T38" fmla="*/ 0 w 44"/>
                  <a:gd name="T39" fmla="*/ 2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29" name="Freeform 73">
                <a:extLst>
                  <a:ext uri="{FF2B5EF4-FFF2-40B4-BE49-F238E27FC236}">
                    <a16:creationId xmlns:a16="http://schemas.microsoft.com/office/drawing/2014/main" id="{12874B1C-F3C6-4BC9-B5CB-38ABFE81DF60}"/>
                  </a:ext>
                </a:extLst>
              </p:cNvPr>
              <p:cNvSpPr>
                <a:spLocks/>
              </p:cNvSpPr>
              <p:nvPr/>
            </p:nvSpPr>
            <p:spPr bwMode="auto">
              <a:xfrm>
                <a:off x="1564" y="2775"/>
                <a:ext cx="30" cy="17"/>
              </a:xfrm>
              <a:custGeom>
                <a:avLst/>
                <a:gdLst>
                  <a:gd name="T0" fmla="*/ 0 w 32"/>
                  <a:gd name="T1" fmla="*/ 6 h 18"/>
                  <a:gd name="T2" fmla="*/ 6 w 32"/>
                  <a:gd name="T3" fmla="*/ 0 h 18"/>
                  <a:gd name="T4" fmla="*/ 9 w 32"/>
                  <a:gd name="T5" fmla="*/ 0 h 18"/>
                  <a:gd name="T6" fmla="*/ 15 w 32"/>
                  <a:gd name="T7" fmla="*/ 2 h 18"/>
                  <a:gd name="T8" fmla="*/ 21 w 32"/>
                  <a:gd name="T9" fmla="*/ 6 h 18"/>
                  <a:gd name="T10" fmla="*/ 23 w 32"/>
                  <a:gd name="T11" fmla="*/ 9 h 18"/>
                  <a:gd name="T12" fmla="*/ 19 w 32"/>
                  <a:gd name="T13" fmla="*/ 9 h 18"/>
                  <a:gd name="T14" fmla="*/ 13 w 32"/>
                  <a:gd name="T15" fmla="*/ 9 h 18"/>
                  <a:gd name="T16" fmla="*/ 9 w 32"/>
                  <a:gd name="T17" fmla="*/ 13 h 18"/>
                  <a:gd name="T18" fmla="*/ 8 w 32"/>
                  <a:gd name="T19" fmla="*/ 9 h 18"/>
                  <a:gd name="T20" fmla="*/ 6 w 32"/>
                  <a:gd name="T21" fmla="*/ 8 h 18"/>
                  <a:gd name="T22" fmla="*/ 0 w 32"/>
                  <a:gd name="T23" fmla="*/ 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0" name="Freeform 74">
                <a:extLst>
                  <a:ext uri="{FF2B5EF4-FFF2-40B4-BE49-F238E27FC236}">
                    <a16:creationId xmlns:a16="http://schemas.microsoft.com/office/drawing/2014/main" id="{605BD275-62C4-42D4-8063-5CCB5CDDB77C}"/>
                  </a:ext>
                </a:extLst>
              </p:cNvPr>
              <p:cNvSpPr>
                <a:spLocks/>
              </p:cNvSpPr>
              <p:nvPr/>
            </p:nvSpPr>
            <p:spPr bwMode="auto">
              <a:xfrm>
                <a:off x="1656" y="2758"/>
                <a:ext cx="55" cy="34"/>
              </a:xfrm>
              <a:custGeom>
                <a:avLst/>
                <a:gdLst>
                  <a:gd name="T0" fmla="*/ 6 w 58"/>
                  <a:gd name="T1" fmla="*/ 0 h 36"/>
                  <a:gd name="T2" fmla="*/ 11 w 58"/>
                  <a:gd name="T3" fmla="*/ 2 h 36"/>
                  <a:gd name="T4" fmla="*/ 19 w 58"/>
                  <a:gd name="T5" fmla="*/ 2 h 36"/>
                  <a:gd name="T6" fmla="*/ 26 w 58"/>
                  <a:gd name="T7" fmla="*/ 4 h 36"/>
                  <a:gd name="T8" fmla="*/ 30 w 58"/>
                  <a:gd name="T9" fmla="*/ 6 h 36"/>
                  <a:gd name="T10" fmla="*/ 36 w 58"/>
                  <a:gd name="T11" fmla="*/ 9 h 36"/>
                  <a:gd name="T12" fmla="*/ 43 w 58"/>
                  <a:gd name="T13" fmla="*/ 11 h 36"/>
                  <a:gd name="T14" fmla="*/ 44 w 58"/>
                  <a:gd name="T15" fmla="*/ 15 h 36"/>
                  <a:gd name="T16" fmla="*/ 42 w 58"/>
                  <a:gd name="T17" fmla="*/ 19 h 36"/>
                  <a:gd name="T18" fmla="*/ 34 w 58"/>
                  <a:gd name="T19" fmla="*/ 17 h 36"/>
                  <a:gd name="T20" fmla="*/ 28 w 58"/>
                  <a:gd name="T21" fmla="*/ 17 h 36"/>
                  <a:gd name="T22" fmla="*/ 24 w 58"/>
                  <a:gd name="T23" fmla="*/ 19 h 36"/>
                  <a:gd name="T24" fmla="*/ 19 w 58"/>
                  <a:gd name="T25" fmla="*/ 19 h 36"/>
                  <a:gd name="T26" fmla="*/ 15 w 58"/>
                  <a:gd name="T27" fmla="*/ 15 h 36"/>
                  <a:gd name="T28" fmla="*/ 9 w 58"/>
                  <a:gd name="T29" fmla="*/ 17 h 36"/>
                  <a:gd name="T30" fmla="*/ 9 w 58"/>
                  <a:gd name="T31" fmla="*/ 22 h 36"/>
                  <a:gd name="T32" fmla="*/ 9 w 58"/>
                  <a:gd name="T33" fmla="*/ 25 h 36"/>
                  <a:gd name="T34" fmla="*/ 8 w 58"/>
                  <a:gd name="T35" fmla="*/ 26 h 36"/>
                  <a:gd name="T36" fmla="*/ 4 w 58"/>
                  <a:gd name="T37" fmla="*/ 23 h 36"/>
                  <a:gd name="T38" fmla="*/ 4 w 58"/>
                  <a:gd name="T39" fmla="*/ 21 h 36"/>
                  <a:gd name="T40" fmla="*/ 4 w 58"/>
                  <a:gd name="T41" fmla="*/ 15 h 36"/>
                  <a:gd name="T42" fmla="*/ 0 w 58"/>
                  <a:gd name="T43" fmla="*/ 11 h 36"/>
                  <a:gd name="T44" fmla="*/ 6 w 58"/>
                  <a:gd name="T45" fmla="*/ 9 h 36"/>
                  <a:gd name="T46" fmla="*/ 8 w 58"/>
                  <a:gd name="T47" fmla="*/ 9 h 36"/>
                  <a:gd name="T48" fmla="*/ 6 w 58"/>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1" name="Freeform 75">
                <a:extLst>
                  <a:ext uri="{FF2B5EF4-FFF2-40B4-BE49-F238E27FC236}">
                    <a16:creationId xmlns:a16="http://schemas.microsoft.com/office/drawing/2014/main" id="{2A0B45C7-F724-44C3-9676-5CE58C8EE9F6}"/>
                  </a:ext>
                </a:extLst>
              </p:cNvPr>
              <p:cNvSpPr>
                <a:spLocks/>
              </p:cNvSpPr>
              <p:nvPr/>
            </p:nvSpPr>
            <p:spPr bwMode="auto">
              <a:xfrm>
                <a:off x="1728" y="2777"/>
                <a:ext cx="24" cy="9"/>
              </a:xfrm>
              <a:custGeom>
                <a:avLst/>
                <a:gdLst>
                  <a:gd name="T0" fmla="*/ 13 w 26"/>
                  <a:gd name="T1" fmla="*/ 0 h 10"/>
                  <a:gd name="T2" fmla="*/ 6 w 26"/>
                  <a:gd name="T3" fmla="*/ 0 h 10"/>
                  <a:gd name="T4" fmla="*/ 0 w 26"/>
                  <a:gd name="T5" fmla="*/ 4 h 10"/>
                  <a:gd name="T6" fmla="*/ 4 w 26"/>
                  <a:gd name="T7" fmla="*/ 5 h 10"/>
                  <a:gd name="T8" fmla="*/ 7 w 26"/>
                  <a:gd name="T9" fmla="*/ 5 h 10"/>
                  <a:gd name="T10" fmla="*/ 15 w 26"/>
                  <a:gd name="T11" fmla="*/ 5 h 10"/>
                  <a:gd name="T12" fmla="*/ 17 w 26"/>
                  <a:gd name="T13" fmla="*/ 5 h 10"/>
                  <a:gd name="T14" fmla="*/ 17 w 26"/>
                  <a:gd name="T15" fmla="*/ 4 h 10"/>
                  <a:gd name="T16" fmla="*/ 15 w 26"/>
                  <a:gd name="T17" fmla="*/ 0 h 10"/>
                  <a:gd name="T18" fmla="*/ 13 w 2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2" name="Freeform 76">
                <a:extLst>
                  <a:ext uri="{FF2B5EF4-FFF2-40B4-BE49-F238E27FC236}">
                    <a16:creationId xmlns:a16="http://schemas.microsoft.com/office/drawing/2014/main" id="{F0D3E870-E69B-4F4B-BD67-D1D18C08F005}"/>
                  </a:ext>
                </a:extLst>
              </p:cNvPr>
              <p:cNvSpPr>
                <a:spLocks/>
              </p:cNvSpPr>
              <p:nvPr/>
            </p:nvSpPr>
            <p:spPr bwMode="auto">
              <a:xfrm>
                <a:off x="1562" y="2673"/>
                <a:ext cx="12" cy="15"/>
              </a:xfrm>
              <a:custGeom>
                <a:avLst/>
                <a:gdLst>
                  <a:gd name="T0" fmla="*/ 8 w 12"/>
                  <a:gd name="T1" fmla="*/ 4 h 16"/>
                  <a:gd name="T2" fmla="*/ 2 w 12"/>
                  <a:gd name="T3" fmla="*/ 0 h 16"/>
                  <a:gd name="T4" fmla="*/ 0 w 12"/>
                  <a:gd name="T5" fmla="*/ 8 h 16"/>
                  <a:gd name="T6" fmla="*/ 6 w 12"/>
                  <a:gd name="T7" fmla="*/ 8 h 16"/>
                  <a:gd name="T8" fmla="*/ 10 w 12"/>
                  <a:gd name="T9" fmla="*/ 11 h 16"/>
                  <a:gd name="T10" fmla="*/ 12 w 12"/>
                  <a:gd name="T11" fmla="*/ 8 h 16"/>
                  <a:gd name="T12" fmla="*/ 8 w 12"/>
                  <a:gd name="T13" fmla="*/ 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8" y="4"/>
                    </a:moveTo>
                    <a:lnTo>
                      <a:pt x="2" y="0"/>
                    </a:lnTo>
                    <a:lnTo>
                      <a:pt x="0" y="8"/>
                    </a:lnTo>
                    <a:lnTo>
                      <a:pt x="6" y="12"/>
                    </a:lnTo>
                    <a:lnTo>
                      <a:pt x="10" y="16"/>
                    </a:lnTo>
                    <a:lnTo>
                      <a:pt x="12" y="10"/>
                    </a:lnTo>
                    <a:lnTo>
                      <a:pt x="8"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3" name="Freeform 77">
                <a:extLst>
                  <a:ext uri="{FF2B5EF4-FFF2-40B4-BE49-F238E27FC236}">
                    <a16:creationId xmlns:a16="http://schemas.microsoft.com/office/drawing/2014/main" id="{0E9B9EA4-C5E6-4325-BBF4-F9A3EA0B84DA}"/>
                  </a:ext>
                </a:extLst>
              </p:cNvPr>
              <p:cNvSpPr>
                <a:spLocks/>
              </p:cNvSpPr>
              <p:nvPr/>
            </p:nvSpPr>
            <p:spPr bwMode="auto">
              <a:xfrm>
                <a:off x="1557" y="2871"/>
                <a:ext cx="175" cy="250"/>
              </a:xfrm>
              <a:custGeom>
                <a:avLst/>
                <a:gdLst>
                  <a:gd name="T0" fmla="*/ 22 w 186"/>
                  <a:gd name="T1" fmla="*/ 53 h 266"/>
                  <a:gd name="T2" fmla="*/ 24 w 186"/>
                  <a:gd name="T3" fmla="*/ 43 h 266"/>
                  <a:gd name="T4" fmla="*/ 37 w 186"/>
                  <a:gd name="T5" fmla="*/ 31 h 266"/>
                  <a:gd name="T6" fmla="*/ 40 w 186"/>
                  <a:gd name="T7" fmla="*/ 21 h 266"/>
                  <a:gd name="T8" fmla="*/ 55 w 186"/>
                  <a:gd name="T9" fmla="*/ 15 h 266"/>
                  <a:gd name="T10" fmla="*/ 65 w 186"/>
                  <a:gd name="T11" fmla="*/ 11 h 266"/>
                  <a:gd name="T12" fmla="*/ 77 w 186"/>
                  <a:gd name="T13" fmla="*/ 6 h 266"/>
                  <a:gd name="T14" fmla="*/ 86 w 186"/>
                  <a:gd name="T15" fmla="*/ 0 h 266"/>
                  <a:gd name="T16" fmla="*/ 87 w 186"/>
                  <a:gd name="T17" fmla="*/ 8 h 266"/>
                  <a:gd name="T18" fmla="*/ 78 w 186"/>
                  <a:gd name="T19" fmla="*/ 13 h 266"/>
                  <a:gd name="T20" fmla="*/ 68 w 186"/>
                  <a:gd name="T21" fmla="*/ 24 h 266"/>
                  <a:gd name="T22" fmla="*/ 68 w 186"/>
                  <a:gd name="T23" fmla="*/ 39 h 266"/>
                  <a:gd name="T24" fmla="*/ 73 w 186"/>
                  <a:gd name="T25" fmla="*/ 47 h 266"/>
                  <a:gd name="T26" fmla="*/ 75 w 186"/>
                  <a:gd name="T27" fmla="*/ 60 h 266"/>
                  <a:gd name="T28" fmla="*/ 100 w 186"/>
                  <a:gd name="T29" fmla="*/ 62 h 266"/>
                  <a:gd name="T30" fmla="*/ 130 w 186"/>
                  <a:gd name="T31" fmla="*/ 70 h 266"/>
                  <a:gd name="T32" fmla="*/ 130 w 186"/>
                  <a:gd name="T33" fmla="*/ 81 h 266"/>
                  <a:gd name="T34" fmla="*/ 130 w 186"/>
                  <a:gd name="T35" fmla="*/ 94 h 266"/>
                  <a:gd name="T36" fmla="*/ 131 w 186"/>
                  <a:gd name="T37" fmla="*/ 100 h 266"/>
                  <a:gd name="T38" fmla="*/ 133 w 186"/>
                  <a:gd name="T39" fmla="*/ 110 h 266"/>
                  <a:gd name="T40" fmla="*/ 135 w 186"/>
                  <a:gd name="T41" fmla="*/ 118 h 266"/>
                  <a:gd name="T42" fmla="*/ 131 w 186"/>
                  <a:gd name="T43" fmla="*/ 123 h 266"/>
                  <a:gd name="T44" fmla="*/ 124 w 186"/>
                  <a:gd name="T45" fmla="*/ 125 h 266"/>
                  <a:gd name="T46" fmla="*/ 103 w 186"/>
                  <a:gd name="T47" fmla="*/ 126 h 266"/>
                  <a:gd name="T48" fmla="*/ 102 w 186"/>
                  <a:gd name="T49" fmla="*/ 129 h 266"/>
                  <a:gd name="T50" fmla="*/ 107 w 186"/>
                  <a:gd name="T51" fmla="*/ 132 h 266"/>
                  <a:gd name="T52" fmla="*/ 112 w 186"/>
                  <a:gd name="T53" fmla="*/ 138 h 266"/>
                  <a:gd name="T54" fmla="*/ 105 w 186"/>
                  <a:gd name="T55" fmla="*/ 136 h 266"/>
                  <a:gd name="T56" fmla="*/ 103 w 186"/>
                  <a:gd name="T57" fmla="*/ 147 h 266"/>
                  <a:gd name="T58" fmla="*/ 109 w 186"/>
                  <a:gd name="T59" fmla="*/ 162 h 266"/>
                  <a:gd name="T60" fmla="*/ 105 w 186"/>
                  <a:gd name="T61" fmla="*/ 185 h 266"/>
                  <a:gd name="T62" fmla="*/ 97 w 186"/>
                  <a:gd name="T63" fmla="*/ 192 h 266"/>
                  <a:gd name="T64" fmla="*/ 100 w 186"/>
                  <a:gd name="T65" fmla="*/ 180 h 266"/>
                  <a:gd name="T66" fmla="*/ 97 w 186"/>
                  <a:gd name="T67" fmla="*/ 172 h 266"/>
                  <a:gd name="T68" fmla="*/ 64 w 186"/>
                  <a:gd name="T69" fmla="*/ 164 h 266"/>
                  <a:gd name="T70" fmla="*/ 47 w 186"/>
                  <a:gd name="T71" fmla="*/ 147 h 266"/>
                  <a:gd name="T72" fmla="*/ 28 w 186"/>
                  <a:gd name="T73" fmla="*/ 140 h 266"/>
                  <a:gd name="T74" fmla="*/ 11 w 186"/>
                  <a:gd name="T75" fmla="*/ 136 h 266"/>
                  <a:gd name="T76" fmla="*/ 4 w 186"/>
                  <a:gd name="T77" fmla="*/ 123 h 266"/>
                  <a:gd name="T78" fmla="*/ 8 w 186"/>
                  <a:gd name="T79" fmla="*/ 116 h 266"/>
                  <a:gd name="T80" fmla="*/ 19 w 186"/>
                  <a:gd name="T81" fmla="*/ 102 h 266"/>
                  <a:gd name="T82" fmla="*/ 19 w 186"/>
                  <a:gd name="T83" fmla="*/ 81 h 266"/>
                  <a:gd name="T84" fmla="*/ 15 w 186"/>
                  <a:gd name="T85" fmla="*/ 66 h 266"/>
                  <a:gd name="T86" fmla="*/ 20 w 186"/>
                  <a:gd name="T87" fmla="*/ 53 h 2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4" name="Freeform 78">
                <a:extLst>
                  <a:ext uri="{FF2B5EF4-FFF2-40B4-BE49-F238E27FC236}">
                    <a16:creationId xmlns:a16="http://schemas.microsoft.com/office/drawing/2014/main" id="{87E927E8-ED93-4EB1-A750-10EDB110473A}"/>
                  </a:ext>
                </a:extLst>
              </p:cNvPr>
              <p:cNvSpPr>
                <a:spLocks/>
              </p:cNvSpPr>
              <p:nvPr/>
            </p:nvSpPr>
            <p:spPr bwMode="auto">
              <a:xfrm>
                <a:off x="1527" y="3036"/>
                <a:ext cx="82" cy="94"/>
              </a:xfrm>
              <a:custGeom>
                <a:avLst/>
                <a:gdLst>
                  <a:gd name="T0" fmla="*/ 19 w 88"/>
                  <a:gd name="T1" fmla="*/ 73 h 100"/>
                  <a:gd name="T2" fmla="*/ 15 w 88"/>
                  <a:gd name="T3" fmla="*/ 69 h 100"/>
                  <a:gd name="T4" fmla="*/ 7 w 88"/>
                  <a:gd name="T5" fmla="*/ 65 h 100"/>
                  <a:gd name="T6" fmla="*/ 7 w 88"/>
                  <a:gd name="T7" fmla="*/ 55 h 100"/>
                  <a:gd name="T8" fmla="*/ 9 w 88"/>
                  <a:gd name="T9" fmla="*/ 53 h 100"/>
                  <a:gd name="T10" fmla="*/ 13 w 88"/>
                  <a:gd name="T11" fmla="*/ 47 h 100"/>
                  <a:gd name="T12" fmla="*/ 13 w 88"/>
                  <a:gd name="T13" fmla="*/ 43 h 100"/>
                  <a:gd name="T14" fmla="*/ 9 w 88"/>
                  <a:gd name="T15" fmla="*/ 43 h 100"/>
                  <a:gd name="T16" fmla="*/ 7 w 88"/>
                  <a:gd name="T17" fmla="*/ 46 h 100"/>
                  <a:gd name="T18" fmla="*/ 6 w 88"/>
                  <a:gd name="T19" fmla="*/ 46 h 100"/>
                  <a:gd name="T20" fmla="*/ 0 w 88"/>
                  <a:gd name="T21" fmla="*/ 43 h 100"/>
                  <a:gd name="T22" fmla="*/ 0 w 88"/>
                  <a:gd name="T23" fmla="*/ 35 h 100"/>
                  <a:gd name="T24" fmla="*/ 2 w 88"/>
                  <a:gd name="T25" fmla="*/ 28 h 100"/>
                  <a:gd name="T26" fmla="*/ 6 w 88"/>
                  <a:gd name="T27" fmla="*/ 20 h 100"/>
                  <a:gd name="T28" fmla="*/ 7 w 88"/>
                  <a:gd name="T29" fmla="*/ 13 h 100"/>
                  <a:gd name="T30" fmla="*/ 9 w 88"/>
                  <a:gd name="T31" fmla="*/ 8 h 100"/>
                  <a:gd name="T32" fmla="*/ 17 w 88"/>
                  <a:gd name="T33" fmla="*/ 6 h 100"/>
                  <a:gd name="T34" fmla="*/ 22 w 88"/>
                  <a:gd name="T35" fmla="*/ 0 h 100"/>
                  <a:gd name="T36" fmla="*/ 41 w 88"/>
                  <a:gd name="T37" fmla="*/ 11 h 100"/>
                  <a:gd name="T38" fmla="*/ 49 w 88"/>
                  <a:gd name="T39" fmla="*/ 11 h 100"/>
                  <a:gd name="T40" fmla="*/ 62 w 88"/>
                  <a:gd name="T41" fmla="*/ 17 h 100"/>
                  <a:gd name="T42" fmla="*/ 61 w 88"/>
                  <a:gd name="T43" fmla="*/ 22 h 100"/>
                  <a:gd name="T44" fmla="*/ 61 w 88"/>
                  <a:gd name="T45" fmla="*/ 30 h 100"/>
                  <a:gd name="T46" fmla="*/ 58 w 88"/>
                  <a:gd name="T47" fmla="*/ 35 h 100"/>
                  <a:gd name="T48" fmla="*/ 54 w 88"/>
                  <a:gd name="T49" fmla="*/ 41 h 100"/>
                  <a:gd name="T50" fmla="*/ 48 w 88"/>
                  <a:gd name="T51" fmla="*/ 46 h 100"/>
                  <a:gd name="T52" fmla="*/ 36 w 88"/>
                  <a:gd name="T53" fmla="*/ 50 h 100"/>
                  <a:gd name="T54" fmla="*/ 32 w 88"/>
                  <a:gd name="T55" fmla="*/ 55 h 100"/>
                  <a:gd name="T56" fmla="*/ 28 w 88"/>
                  <a:gd name="T57" fmla="*/ 60 h 100"/>
                  <a:gd name="T58" fmla="*/ 26 w 88"/>
                  <a:gd name="T59" fmla="*/ 67 h 100"/>
                  <a:gd name="T60" fmla="*/ 19 w 88"/>
                  <a:gd name="T61" fmla="*/ 73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5" name="Freeform 79">
                <a:extLst>
                  <a:ext uri="{FF2B5EF4-FFF2-40B4-BE49-F238E27FC236}">
                    <a16:creationId xmlns:a16="http://schemas.microsoft.com/office/drawing/2014/main" id="{E42193AB-9287-45B7-9EAB-145C6DAE8A6C}"/>
                  </a:ext>
                </a:extLst>
              </p:cNvPr>
              <p:cNvSpPr>
                <a:spLocks/>
              </p:cNvSpPr>
              <p:nvPr/>
            </p:nvSpPr>
            <p:spPr bwMode="auto">
              <a:xfrm>
                <a:off x="1807" y="2893"/>
                <a:ext cx="19" cy="15"/>
              </a:xfrm>
              <a:custGeom>
                <a:avLst/>
                <a:gdLst>
                  <a:gd name="T0" fmla="*/ 10 w 20"/>
                  <a:gd name="T1" fmla="*/ 0 h 16"/>
                  <a:gd name="T2" fmla="*/ 15 w 20"/>
                  <a:gd name="T3" fmla="*/ 0 h 16"/>
                  <a:gd name="T4" fmla="*/ 13 w 20"/>
                  <a:gd name="T5" fmla="*/ 8 h 16"/>
                  <a:gd name="T6" fmla="*/ 10 w 20"/>
                  <a:gd name="T7" fmla="*/ 11 h 16"/>
                  <a:gd name="T8" fmla="*/ 0 w 20"/>
                  <a:gd name="T9" fmla="*/ 9 h 16"/>
                  <a:gd name="T10" fmla="*/ 6 w 20"/>
                  <a:gd name="T11" fmla="*/ 6 h 16"/>
                  <a:gd name="T12" fmla="*/ 10 w 20"/>
                  <a:gd name="T13" fmla="*/ 6 h 16"/>
                  <a:gd name="T14" fmla="*/ 10 w 2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6" name="Freeform 80">
                <a:extLst>
                  <a:ext uri="{FF2B5EF4-FFF2-40B4-BE49-F238E27FC236}">
                    <a16:creationId xmlns:a16="http://schemas.microsoft.com/office/drawing/2014/main" id="{0735AD77-39C3-47B8-9746-94A5C4FE4AD6}"/>
                  </a:ext>
                </a:extLst>
              </p:cNvPr>
              <p:cNvSpPr>
                <a:spLocks/>
              </p:cNvSpPr>
              <p:nvPr/>
            </p:nvSpPr>
            <p:spPr bwMode="auto">
              <a:xfrm>
                <a:off x="1641" y="2873"/>
                <a:ext cx="198" cy="173"/>
              </a:xfrm>
              <a:custGeom>
                <a:avLst/>
                <a:gdLst>
                  <a:gd name="T0" fmla="*/ 35 w 210"/>
                  <a:gd name="T1" fmla="*/ 8 h 184"/>
                  <a:gd name="T2" fmla="*/ 37 w 210"/>
                  <a:gd name="T3" fmla="*/ 0 h 184"/>
                  <a:gd name="T4" fmla="*/ 39 w 210"/>
                  <a:gd name="T5" fmla="*/ 8 h 184"/>
                  <a:gd name="T6" fmla="*/ 52 w 210"/>
                  <a:gd name="T7" fmla="*/ 11 h 184"/>
                  <a:gd name="T8" fmla="*/ 59 w 210"/>
                  <a:gd name="T9" fmla="*/ 19 h 184"/>
                  <a:gd name="T10" fmla="*/ 81 w 210"/>
                  <a:gd name="T11" fmla="*/ 21 h 184"/>
                  <a:gd name="T12" fmla="*/ 103 w 210"/>
                  <a:gd name="T13" fmla="*/ 23 h 184"/>
                  <a:gd name="T14" fmla="*/ 117 w 210"/>
                  <a:gd name="T15" fmla="*/ 20 h 184"/>
                  <a:gd name="T16" fmla="*/ 130 w 210"/>
                  <a:gd name="T17" fmla="*/ 21 h 184"/>
                  <a:gd name="T18" fmla="*/ 121 w 210"/>
                  <a:gd name="T19" fmla="*/ 23 h 184"/>
                  <a:gd name="T20" fmla="*/ 132 w 210"/>
                  <a:gd name="T21" fmla="*/ 30 h 184"/>
                  <a:gd name="T22" fmla="*/ 143 w 210"/>
                  <a:gd name="T23" fmla="*/ 34 h 184"/>
                  <a:gd name="T24" fmla="*/ 140 w 210"/>
                  <a:gd name="T25" fmla="*/ 41 h 184"/>
                  <a:gd name="T26" fmla="*/ 146 w 210"/>
                  <a:gd name="T27" fmla="*/ 44 h 184"/>
                  <a:gd name="T28" fmla="*/ 157 w 210"/>
                  <a:gd name="T29" fmla="*/ 46 h 184"/>
                  <a:gd name="T30" fmla="*/ 149 w 210"/>
                  <a:gd name="T31" fmla="*/ 55 h 184"/>
                  <a:gd name="T32" fmla="*/ 143 w 210"/>
                  <a:gd name="T33" fmla="*/ 67 h 184"/>
                  <a:gd name="T34" fmla="*/ 141 w 210"/>
                  <a:gd name="T35" fmla="*/ 77 h 184"/>
                  <a:gd name="T36" fmla="*/ 146 w 210"/>
                  <a:gd name="T37" fmla="*/ 85 h 184"/>
                  <a:gd name="T38" fmla="*/ 134 w 210"/>
                  <a:gd name="T39" fmla="*/ 96 h 184"/>
                  <a:gd name="T40" fmla="*/ 123 w 210"/>
                  <a:gd name="T41" fmla="*/ 100 h 184"/>
                  <a:gd name="T42" fmla="*/ 110 w 210"/>
                  <a:gd name="T43" fmla="*/ 98 h 184"/>
                  <a:gd name="T44" fmla="*/ 100 w 210"/>
                  <a:gd name="T45" fmla="*/ 97 h 184"/>
                  <a:gd name="T46" fmla="*/ 106 w 210"/>
                  <a:gd name="T47" fmla="*/ 109 h 184"/>
                  <a:gd name="T48" fmla="*/ 115 w 210"/>
                  <a:gd name="T49" fmla="*/ 115 h 184"/>
                  <a:gd name="T50" fmla="*/ 113 w 210"/>
                  <a:gd name="T51" fmla="*/ 122 h 184"/>
                  <a:gd name="T52" fmla="*/ 104 w 210"/>
                  <a:gd name="T53" fmla="*/ 124 h 184"/>
                  <a:gd name="T54" fmla="*/ 86 w 210"/>
                  <a:gd name="T55" fmla="*/ 135 h 184"/>
                  <a:gd name="T56" fmla="*/ 73 w 210"/>
                  <a:gd name="T57" fmla="*/ 128 h 184"/>
                  <a:gd name="T58" fmla="*/ 70 w 210"/>
                  <a:gd name="T59" fmla="*/ 118 h 184"/>
                  <a:gd name="T60" fmla="*/ 67 w 210"/>
                  <a:gd name="T61" fmla="*/ 100 h 184"/>
                  <a:gd name="T62" fmla="*/ 64 w 210"/>
                  <a:gd name="T63" fmla="*/ 80 h 184"/>
                  <a:gd name="T64" fmla="*/ 64 w 210"/>
                  <a:gd name="T65" fmla="*/ 69 h 184"/>
                  <a:gd name="T66" fmla="*/ 35 w 210"/>
                  <a:gd name="T67" fmla="*/ 60 h 184"/>
                  <a:gd name="T68" fmla="*/ 8 w 210"/>
                  <a:gd name="T69" fmla="*/ 59 h 184"/>
                  <a:gd name="T70" fmla="*/ 0 w 210"/>
                  <a:gd name="T71" fmla="*/ 34 h 184"/>
                  <a:gd name="T72" fmla="*/ 8 w 210"/>
                  <a:gd name="T73" fmla="*/ 17 h 184"/>
                  <a:gd name="T74" fmla="*/ 17 w 210"/>
                  <a:gd name="T75" fmla="*/ 11 h 184"/>
                  <a:gd name="T76" fmla="*/ 17 w 210"/>
                  <a:gd name="T77" fmla="*/ 22 h 184"/>
                  <a:gd name="T78" fmla="*/ 13 w 210"/>
                  <a:gd name="T79" fmla="*/ 34 h 184"/>
                  <a:gd name="T80" fmla="*/ 23 w 210"/>
                  <a:gd name="T81" fmla="*/ 35 h 184"/>
                  <a:gd name="T82" fmla="*/ 23 w 210"/>
                  <a:gd name="T83" fmla="*/ 23 h 184"/>
                  <a:gd name="T84" fmla="*/ 24 w 210"/>
                  <a:gd name="T85" fmla="*/ 15 h 184"/>
                  <a:gd name="T86" fmla="*/ 33 w 210"/>
                  <a:gd name="T87" fmla="*/ 9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7" name="Freeform 81">
                <a:extLst>
                  <a:ext uri="{FF2B5EF4-FFF2-40B4-BE49-F238E27FC236}">
                    <a16:creationId xmlns:a16="http://schemas.microsoft.com/office/drawing/2014/main" id="{A70A38A2-1CD3-452F-9D14-FC3A2C9EB4DD}"/>
                  </a:ext>
                </a:extLst>
              </p:cNvPr>
              <p:cNvSpPr>
                <a:spLocks/>
              </p:cNvSpPr>
              <p:nvPr/>
            </p:nvSpPr>
            <p:spPr bwMode="auto">
              <a:xfrm>
                <a:off x="1818" y="2931"/>
                <a:ext cx="66" cy="107"/>
              </a:xfrm>
              <a:custGeom>
                <a:avLst/>
                <a:gdLst>
                  <a:gd name="T0" fmla="*/ 32 w 70"/>
                  <a:gd name="T1" fmla="*/ 22 h 114"/>
                  <a:gd name="T2" fmla="*/ 37 w 70"/>
                  <a:gd name="T3" fmla="*/ 19 h 114"/>
                  <a:gd name="T4" fmla="*/ 43 w 70"/>
                  <a:gd name="T5" fmla="*/ 22 h 114"/>
                  <a:gd name="T6" fmla="*/ 49 w 70"/>
                  <a:gd name="T7" fmla="*/ 30 h 114"/>
                  <a:gd name="T8" fmla="*/ 48 w 70"/>
                  <a:gd name="T9" fmla="*/ 35 h 114"/>
                  <a:gd name="T10" fmla="*/ 45 w 70"/>
                  <a:gd name="T11" fmla="*/ 39 h 114"/>
                  <a:gd name="T12" fmla="*/ 40 w 70"/>
                  <a:gd name="T13" fmla="*/ 45 h 114"/>
                  <a:gd name="T14" fmla="*/ 39 w 70"/>
                  <a:gd name="T15" fmla="*/ 53 h 114"/>
                  <a:gd name="T16" fmla="*/ 41 w 70"/>
                  <a:gd name="T17" fmla="*/ 55 h 114"/>
                  <a:gd name="T18" fmla="*/ 45 w 70"/>
                  <a:gd name="T19" fmla="*/ 60 h 114"/>
                  <a:gd name="T20" fmla="*/ 48 w 70"/>
                  <a:gd name="T21" fmla="*/ 63 h 114"/>
                  <a:gd name="T22" fmla="*/ 49 w 70"/>
                  <a:gd name="T23" fmla="*/ 65 h 114"/>
                  <a:gd name="T24" fmla="*/ 52 w 70"/>
                  <a:gd name="T25" fmla="*/ 73 h 114"/>
                  <a:gd name="T26" fmla="*/ 49 w 70"/>
                  <a:gd name="T27" fmla="*/ 76 h 114"/>
                  <a:gd name="T28" fmla="*/ 43 w 70"/>
                  <a:gd name="T29" fmla="*/ 79 h 114"/>
                  <a:gd name="T30" fmla="*/ 39 w 70"/>
                  <a:gd name="T31" fmla="*/ 82 h 114"/>
                  <a:gd name="T32" fmla="*/ 32 w 70"/>
                  <a:gd name="T33" fmla="*/ 83 h 114"/>
                  <a:gd name="T34" fmla="*/ 25 w 70"/>
                  <a:gd name="T35" fmla="*/ 83 h 114"/>
                  <a:gd name="T36" fmla="*/ 21 w 70"/>
                  <a:gd name="T37" fmla="*/ 77 h 114"/>
                  <a:gd name="T38" fmla="*/ 15 w 70"/>
                  <a:gd name="T39" fmla="*/ 71 h 114"/>
                  <a:gd name="T40" fmla="*/ 15 w 70"/>
                  <a:gd name="T41" fmla="*/ 65 h 114"/>
                  <a:gd name="T42" fmla="*/ 15 w 70"/>
                  <a:gd name="T43" fmla="*/ 57 h 114"/>
                  <a:gd name="T44" fmla="*/ 21 w 70"/>
                  <a:gd name="T45" fmla="*/ 53 h 114"/>
                  <a:gd name="T46" fmla="*/ 17 w 70"/>
                  <a:gd name="T47" fmla="*/ 45 h 114"/>
                  <a:gd name="T48" fmla="*/ 13 w 70"/>
                  <a:gd name="T49" fmla="*/ 36 h 114"/>
                  <a:gd name="T50" fmla="*/ 6 w 70"/>
                  <a:gd name="T51" fmla="*/ 36 h 114"/>
                  <a:gd name="T52" fmla="*/ 2 w 70"/>
                  <a:gd name="T53" fmla="*/ 31 h 114"/>
                  <a:gd name="T54" fmla="*/ 0 w 70"/>
                  <a:gd name="T55" fmla="*/ 24 h 114"/>
                  <a:gd name="T56" fmla="*/ 4 w 70"/>
                  <a:gd name="T57" fmla="*/ 21 h 114"/>
                  <a:gd name="T58" fmla="*/ 9 w 70"/>
                  <a:gd name="T59" fmla="*/ 17 h 114"/>
                  <a:gd name="T60" fmla="*/ 8 w 70"/>
                  <a:gd name="T61" fmla="*/ 9 h 114"/>
                  <a:gd name="T62" fmla="*/ 11 w 70"/>
                  <a:gd name="T63" fmla="*/ 8 h 114"/>
                  <a:gd name="T64" fmla="*/ 17 w 70"/>
                  <a:gd name="T65" fmla="*/ 0 h 114"/>
                  <a:gd name="T66" fmla="*/ 22 w 70"/>
                  <a:gd name="T67" fmla="*/ 2 h 114"/>
                  <a:gd name="T68" fmla="*/ 25 w 70"/>
                  <a:gd name="T69" fmla="*/ 6 h 114"/>
                  <a:gd name="T70" fmla="*/ 32 w 70"/>
                  <a:gd name="T71" fmla="*/ 8 h 114"/>
                  <a:gd name="T72" fmla="*/ 33 w 70"/>
                  <a:gd name="T73" fmla="*/ 11 h 114"/>
                  <a:gd name="T74" fmla="*/ 33 w 70"/>
                  <a:gd name="T75" fmla="*/ 17 h 114"/>
                  <a:gd name="T76" fmla="*/ 32 w 70"/>
                  <a:gd name="T77" fmla="*/ 22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8" name="Freeform 82">
                <a:extLst>
                  <a:ext uri="{FF2B5EF4-FFF2-40B4-BE49-F238E27FC236}">
                    <a16:creationId xmlns:a16="http://schemas.microsoft.com/office/drawing/2014/main" id="{A5E6A732-CB68-4A7F-9048-172ED5FA5205}"/>
                  </a:ext>
                </a:extLst>
              </p:cNvPr>
              <p:cNvSpPr>
                <a:spLocks/>
              </p:cNvSpPr>
              <p:nvPr/>
            </p:nvSpPr>
            <p:spPr bwMode="auto">
              <a:xfrm>
                <a:off x="1867" y="2969"/>
                <a:ext cx="60" cy="60"/>
              </a:xfrm>
              <a:custGeom>
                <a:avLst/>
                <a:gdLst>
                  <a:gd name="T0" fmla="*/ 9 w 64"/>
                  <a:gd name="T1" fmla="*/ 0 h 64"/>
                  <a:gd name="T2" fmla="*/ 17 w 64"/>
                  <a:gd name="T3" fmla="*/ 0 h 64"/>
                  <a:gd name="T4" fmla="*/ 23 w 64"/>
                  <a:gd name="T5" fmla="*/ 2 h 64"/>
                  <a:gd name="T6" fmla="*/ 26 w 64"/>
                  <a:gd name="T7" fmla="*/ 2 h 64"/>
                  <a:gd name="T8" fmla="*/ 31 w 64"/>
                  <a:gd name="T9" fmla="*/ 2 h 64"/>
                  <a:gd name="T10" fmla="*/ 35 w 64"/>
                  <a:gd name="T11" fmla="*/ 2 h 64"/>
                  <a:gd name="T12" fmla="*/ 39 w 64"/>
                  <a:gd name="T13" fmla="*/ 2 h 64"/>
                  <a:gd name="T14" fmla="*/ 44 w 64"/>
                  <a:gd name="T15" fmla="*/ 2 h 64"/>
                  <a:gd name="T16" fmla="*/ 39 w 64"/>
                  <a:gd name="T17" fmla="*/ 9 h 64"/>
                  <a:gd name="T18" fmla="*/ 39 w 64"/>
                  <a:gd name="T19" fmla="*/ 15 h 64"/>
                  <a:gd name="T20" fmla="*/ 42 w 64"/>
                  <a:gd name="T21" fmla="*/ 20 h 64"/>
                  <a:gd name="T22" fmla="*/ 47 w 64"/>
                  <a:gd name="T23" fmla="*/ 22 h 64"/>
                  <a:gd name="T24" fmla="*/ 41 w 64"/>
                  <a:gd name="T25" fmla="*/ 38 h 64"/>
                  <a:gd name="T26" fmla="*/ 41 w 64"/>
                  <a:gd name="T27" fmla="*/ 44 h 64"/>
                  <a:gd name="T28" fmla="*/ 36 w 64"/>
                  <a:gd name="T29" fmla="*/ 42 h 64"/>
                  <a:gd name="T30" fmla="*/ 31 w 64"/>
                  <a:gd name="T31" fmla="*/ 41 h 64"/>
                  <a:gd name="T32" fmla="*/ 26 w 64"/>
                  <a:gd name="T33" fmla="*/ 39 h 64"/>
                  <a:gd name="T34" fmla="*/ 23 w 64"/>
                  <a:gd name="T35" fmla="*/ 39 h 64"/>
                  <a:gd name="T36" fmla="*/ 23 w 64"/>
                  <a:gd name="T37" fmla="*/ 44 h 64"/>
                  <a:gd name="T38" fmla="*/ 22 w 64"/>
                  <a:gd name="T39" fmla="*/ 47 h 64"/>
                  <a:gd name="T40" fmla="*/ 21 w 64"/>
                  <a:gd name="T41" fmla="*/ 47 h 64"/>
                  <a:gd name="T42" fmla="*/ 17 w 64"/>
                  <a:gd name="T43" fmla="*/ 47 h 64"/>
                  <a:gd name="T44" fmla="*/ 13 w 64"/>
                  <a:gd name="T45" fmla="*/ 44 h 64"/>
                  <a:gd name="T46" fmla="*/ 8 w 64"/>
                  <a:gd name="T47" fmla="*/ 34 h 64"/>
                  <a:gd name="T48" fmla="*/ 0 w 64"/>
                  <a:gd name="T49" fmla="*/ 23 h 64"/>
                  <a:gd name="T50" fmla="*/ 2 w 64"/>
                  <a:gd name="T51" fmla="*/ 17 h 64"/>
                  <a:gd name="T52" fmla="*/ 8 w 64"/>
                  <a:gd name="T53" fmla="*/ 9 h 64"/>
                  <a:gd name="T54" fmla="*/ 8 w 64"/>
                  <a:gd name="T55" fmla="*/ 8 h 64"/>
                  <a:gd name="T56" fmla="*/ 9 w 64"/>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39" name="Freeform 83">
                <a:extLst>
                  <a:ext uri="{FF2B5EF4-FFF2-40B4-BE49-F238E27FC236}">
                    <a16:creationId xmlns:a16="http://schemas.microsoft.com/office/drawing/2014/main" id="{44E720EB-CB5A-4F50-A1FA-6BB332CF2C1C}"/>
                  </a:ext>
                </a:extLst>
              </p:cNvPr>
              <p:cNvSpPr>
                <a:spLocks/>
              </p:cNvSpPr>
              <p:nvPr/>
            </p:nvSpPr>
            <p:spPr bwMode="auto">
              <a:xfrm>
                <a:off x="1519" y="3057"/>
                <a:ext cx="186" cy="275"/>
              </a:xfrm>
              <a:custGeom>
                <a:avLst/>
                <a:gdLst>
                  <a:gd name="T0" fmla="*/ 6 w 198"/>
                  <a:gd name="T1" fmla="*/ 45 h 292"/>
                  <a:gd name="T2" fmla="*/ 11 w 198"/>
                  <a:gd name="T3" fmla="*/ 40 h 292"/>
                  <a:gd name="T4" fmla="*/ 19 w 198"/>
                  <a:gd name="T5" fmla="*/ 51 h 292"/>
                  <a:gd name="T6" fmla="*/ 33 w 198"/>
                  <a:gd name="T7" fmla="*/ 52 h 292"/>
                  <a:gd name="T8" fmla="*/ 39 w 198"/>
                  <a:gd name="T9" fmla="*/ 38 h 292"/>
                  <a:gd name="T10" fmla="*/ 53 w 198"/>
                  <a:gd name="T11" fmla="*/ 30 h 292"/>
                  <a:gd name="T12" fmla="*/ 62 w 198"/>
                  <a:gd name="T13" fmla="*/ 24 h 292"/>
                  <a:gd name="T14" fmla="*/ 69 w 198"/>
                  <a:gd name="T15" fmla="*/ 13 h 292"/>
                  <a:gd name="T16" fmla="*/ 76 w 198"/>
                  <a:gd name="T17" fmla="*/ 2 h 292"/>
                  <a:gd name="T18" fmla="*/ 84 w 198"/>
                  <a:gd name="T19" fmla="*/ 9 h 292"/>
                  <a:gd name="T20" fmla="*/ 92 w 198"/>
                  <a:gd name="T21" fmla="*/ 20 h 292"/>
                  <a:gd name="T22" fmla="*/ 126 w 198"/>
                  <a:gd name="T23" fmla="*/ 26 h 292"/>
                  <a:gd name="T24" fmla="*/ 129 w 198"/>
                  <a:gd name="T25" fmla="*/ 36 h 292"/>
                  <a:gd name="T26" fmla="*/ 126 w 198"/>
                  <a:gd name="T27" fmla="*/ 48 h 292"/>
                  <a:gd name="T28" fmla="*/ 126 w 198"/>
                  <a:gd name="T29" fmla="*/ 51 h 292"/>
                  <a:gd name="T30" fmla="*/ 103 w 198"/>
                  <a:gd name="T31" fmla="*/ 57 h 292"/>
                  <a:gd name="T32" fmla="*/ 95 w 198"/>
                  <a:gd name="T33" fmla="*/ 73 h 292"/>
                  <a:gd name="T34" fmla="*/ 85 w 198"/>
                  <a:gd name="T35" fmla="*/ 86 h 292"/>
                  <a:gd name="T36" fmla="*/ 90 w 198"/>
                  <a:gd name="T37" fmla="*/ 102 h 292"/>
                  <a:gd name="T38" fmla="*/ 105 w 198"/>
                  <a:gd name="T39" fmla="*/ 117 h 292"/>
                  <a:gd name="T40" fmla="*/ 118 w 198"/>
                  <a:gd name="T41" fmla="*/ 115 h 292"/>
                  <a:gd name="T42" fmla="*/ 126 w 198"/>
                  <a:gd name="T43" fmla="*/ 114 h 292"/>
                  <a:gd name="T44" fmla="*/ 124 w 198"/>
                  <a:gd name="T45" fmla="*/ 128 h 292"/>
                  <a:gd name="T46" fmla="*/ 138 w 198"/>
                  <a:gd name="T47" fmla="*/ 129 h 292"/>
                  <a:gd name="T48" fmla="*/ 145 w 198"/>
                  <a:gd name="T49" fmla="*/ 154 h 292"/>
                  <a:gd name="T50" fmla="*/ 144 w 198"/>
                  <a:gd name="T51" fmla="*/ 169 h 292"/>
                  <a:gd name="T52" fmla="*/ 138 w 198"/>
                  <a:gd name="T53" fmla="*/ 178 h 292"/>
                  <a:gd name="T54" fmla="*/ 140 w 198"/>
                  <a:gd name="T55" fmla="*/ 190 h 292"/>
                  <a:gd name="T56" fmla="*/ 142 w 198"/>
                  <a:gd name="T57" fmla="*/ 198 h 292"/>
                  <a:gd name="T58" fmla="*/ 135 w 198"/>
                  <a:gd name="T59" fmla="*/ 209 h 292"/>
                  <a:gd name="T60" fmla="*/ 127 w 198"/>
                  <a:gd name="T61" fmla="*/ 217 h 292"/>
                  <a:gd name="T62" fmla="*/ 102 w 198"/>
                  <a:gd name="T63" fmla="*/ 198 h 292"/>
                  <a:gd name="T64" fmla="*/ 73 w 198"/>
                  <a:gd name="T65" fmla="*/ 184 h 292"/>
                  <a:gd name="T66" fmla="*/ 55 w 198"/>
                  <a:gd name="T67" fmla="*/ 165 h 292"/>
                  <a:gd name="T68" fmla="*/ 53 w 198"/>
                  <a:gd name="T69" fmla="*/ 146 h 292"/>
                  <a:gd name="T70" fmla="*/ 41 w 198"/>
                  <a:gd name="T71" fmla="*/ 128 h 292"/>
                  <a:gd name="T72" fmla="*/ 26 w 198"/>
                  <a:gd name="T73" fmla="*/ 98 h 292"/>
                  <a:gd name="T74" fmla="*/ 11 w 198"/>
                  <a:gd name="T75" fmla="*/ 75 h 292"/>
                  <a:gd name="T76" fmla="*/ 6 w 198"/>
                  <a:gd name="T77" fmla="*/ 62 h 292"/>
                  <a:gd name="T78" fmla="*/ 2 w 198"/>
                  <a:gd name="T79" fmla="*/ 51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0" name="Freeform 84">
                <a:extLst>
                  <a:ext uri="{FF2B5EF4-FFF2-40B4-BE49-F238E27FC236}">
                    <a16:creationId xmlns:a16="http://schemas.microsoft.com/office/drawing/2014/main" id="{38B492B5-FCA8-43B7-9EEC-0C0829A6C669}"/>
                  </a:ext>
                </a:extLst>
              </p:cNvPr>
              <p:cNvSpPr>
                <a:spLocks/>
              </p:cNvSpPr>
              <p:nvPr/>
            </p:nvSpPr>
            <p:spPr bwMode="auto">
              <a:xfrm>
                <a:off x="1696" y="3204"/>
                <a:ext cx="177" cy="201"/>
              </a:xfrm>
              <a:custGeom>
                <a:avLst/>
                <a:gdLst>
                  <a:gd name="T0" fmla="*/ 40 w 188"/>
                  <a:gd name="T1" fmla="*/ 0 h 214"/>
                  <a:gd name="T2" fmla="*/ 50 w 188"/>
                  <a:gd name="T3" fmla="*/ 21 h 214"/>
                  <a:gd name="T4" fmla="*/ 74 w 188"/>
                  <a:gd name="T5" fmla="*/ 33 h 214"/>
                  <a:gd name="T6" fmla="*/ 90 w 188"/>
                  <a:gd name="T7" fmla="*/ 41 h 214"/>
                  <a:gd name="T8" fmla="*/ 107 w 188"/>
                  <a:gd name="T9" fmla="*/ 54 h 214"/>
                  <a:gd name="T10" fmla="*/ 107 w 188"/>
                  <a:gd name="T11" fmla="*/ 66 h 214"/>
                  <a:gd name="T12" fmla="*/ 119 w 188"/>
                  <a:gd name="T13" fmla="*/ 75 h 214"/>
                  <a:gd name="T14" fmla="*/ 129 w 188"/>
                  <a:gd name="T15" fmla="*/ 80 h 214"/>
                  <a:gd name="T16" fmla="*/ 137 w 188"/>
                  <a:gd name="T17" fmla="*/ 92 h 214"/>
                  <a:gd name="T18" fmla="*/ 139 w 188"/>
                  <a:gd name="T19" fmla="*/ 103 h 214"/>
                  <a:gd name="T20" fmla="*/ 136 w 188"/>
                  <a:gd name="T21" fmla="*/ 118 h 214"/>
                  <a:gd name="T22" fmla="*/ 129 w 188"/>
                  <a:gd name="T23" fmla="*/ 116 h 214"/>
                  <a:gd name="T24" fmla="*/ 113 w 188"/>
                  <a:gd name="T25" fmla="*/ 111 h 214"/>
                  <a:gd name="T26" fmla="*/ 93 w 188"/>
                  <a:gd name="T27" fmla="*/ 116 h 214"/>
                  <a:gd name="T28" fmla="*/ 84 w 188"/>
                  <a:gd name="T29" fmla="*/ 127 h 214"/>
                  <a:gd name="T30" fmla="*/ 83 w 188"/>
                  <a:gd name="T31" fmla="*/ 142 h 214"/>
                  <a:gd name="T32" fmla="*/ 67 w 188"/>
                  <a:gd name="T33" fmla="*/ 145 h 214"/>
                  <a:gd name="T34" fmla="*/ 55 w 188"/>
                  <a:gd name="T35" fmla="*/ 147 h 214"/>
                  <a:gd name="T36" fmla="*/ 38 w 188"/>
                  <a:gd name="T37" fmla="*/ 143 h 214"/>
                  <a:gd name="T38" fmla="*/ 30 w 188"/>
                  <a:gd name="T39" fmla="*/ 153 h 214"/>
                  <a:gd name="T40" fmla="*/ 23 w 188"/>
                  <a:gd name="T41" fmla="*/ 157 h 214"/>
                  <a:gd name="T42" fmla="*/ 21 w 188"/>
                  <a:gd name="T43" fmla="*/ 157 h 214"/>
                  <a:gd name="T44" fmla="*/ 17 w 188"/>
                  <a:gd name="T45" fmla="*/ 136 h 214"/>
                  <a:gd name="T46" fmla="*/ 9 w 188"/>
                  <a:gd name="T47" fmla="*/ 115 h 214"/>
                  <a:gd name="T48" fmla="*/ 2 w 188"/>
                  <a:gd name="T49" fmla="*/ 92 h 214"/>
                  <a:gd name="T50" fmla="*/ 6 w 188"/>
                  <a:gd name="T51" fmla="*/ 82 h 214"/>
                  <a:gd name="T52" fmla="*/ 4 w 188"/>
                  <a:gd name="T53" fmla="*/ 73 h 214"/>
                  <a:gd name="T54" fmla="*/ 2 w 188"/>
                  <a:gd name="T55" fmla="*/ 62 h 214"/>
                  <a:gd name="T56" fmla="*/ 8 w 188"/>
                  <a:gd name="T57" fmla="*/ 53 h 214"/>
                  <a:gd name="T58" fmla="*/ 8 w 188"/>
                  <a:gd name="T59" fmla="*/ 33 h 214"/>
                  <a:gd name="T60" fmla="*/ 8 w 188"/>
                  <a:gd name="T61" fmla="*/ 13 h 214"/>
                  <a:gd name="T62" fmla="*/ 24 w 188"/>
                  <a:gd name="T63" fmla="*/ 8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1" name="Freeform 85">
                <a:extLst>
                  <a:ext uri="{FF2B5EF4-FFF2-40B4-BE49-F238E27FC236}">
                    <a16:creationId xmlns:a16="http://schemas.microsoft.com/office/drawing/2014/main" id="{A7FFBE87-782A-4AB9-970E-FD25459C7BC9}"/>
                  </a:ext>
                </a:extLst>
              </p:cNvPr>
              <p:cNvSpPr>
                <a:spLocks/>
              </p:cNvSpPr>
              <p:nvPr/>
            </p:nvSpPr>
            <p:spPr bwMode="auto">
              <a:xfrm>
                <a:off x="1797" y="3347"/>
                <a:ext cx="126" cy="131"/>
              </a:xfrm>
              <a:custGeom>
                <a:avLst/>
                <a:gdLst>
                  <a:gd name="T0" fmla="*/ 80 w 134"/>
                  <a:gd name="T1" fmla="*/ 97 h 140"/>
                  <a:gd name="T2" fmla="*/ 69 w 134"/>
                  <a:gd name="T3" fmla="*/ 101 h 140"/>
                  <a:gd name="T4" fmla="*/ 53 w 134"/>
                  <a:gd name="T5" fmla="*/ 101 h 140"/>
                  <a:gd name="T6" fmla="*/ 49 w 134"/>
                  <a:gd name="T7" fmla="*/ 95 h 140"/>
                  <a:gd name="T8" fmla="*/ 53 w 134"/>
                  <a:gd name="T9" fmla="*/ 84 h 140"/>
                  <a:gd name="T10" fmla="*/ 59 w 134"/>
                  <a:gd name="T11" fmla="*/ 76 h 140"/>
                  <a:gd name="T12" fmla="*/ 55 w 134"/>
                  <a:gd name="T13" fmla="*/ 70 h 140"/>
                  <a:gd name="T14" fmla="*/ 39 w 134"/>
                  <a:gd name="T15" fmla="*/ 65 h 140"/>
                  <a:gd name="T16" fmla="*/ 28 w 134"/>
                  <a:gd name="T17" fmla="*/ 56 h 140"/>
                  <a:gd name="T18" fmla="*/ 22 w 134"/>
                  <a:gd name="T19" fmla="*/ 56 h 140"/>
                  <a:gd name="T20" fmla="*/ 15 w 134"/>
                  <a:gd name="T21" fmla="*/ 51 h 140"/>
                  <a:gd name="T22" fmla="*/ 8 w 134"/>
                  <a:gd name="T23" fmla="*/ 43 h 140"/>
                  <a:gd name="T24" fmla="*/ 2 w 134"/>
                  <a:gd name="T25" fmla="*/ 37 h 140"/>
                  <a:gd name="T26" fmla="*/ 0 w 134"/>
                  <a:gd name="T27" fmla="*/ 33 h 140"/>
                  <a:gd name="T28" fmla="*/ 4 w 134"/>
                  <a:gd name="T29" fmla="*/ 30 h 140"/>
                  <a:gd name="T30" fmla="*/ 6 w 134"/>
                  <a:gd name="T31" fmla="*/ 22 h 140"/>
                  <a:gd name="T32" fmla="*/ 6 w 134"/>
                  <a:gd name="T33" fmla="*/ 17 h 140"/>
                  <a:gd name="T34" fmla="*/ 8 w 134"/>
                  <a:gd name="T35" fmla="*/ 7 h 140"/>
                  <a:gd name="T36" fmla="*/ 21 w 134"/>
                  <a:gd name="T37" fmla="*/ 2 h 140"/>
                  <a:gd name="T38" fmla="*/ 33 w 134"/>
                  <a:gd name="T39" fmla="*/ 0 h 140"/>
                  <a:gd name="T40" fmla="*/ 41 w 134"/>
                  <a:gd name="T41" fmla="*/ 2 h 140"/>
                  <a:gd name="T42" fmla="*/ 49 w 134"/>
                  <a:gd name="T43" fmla="*/ 7 h 140"/>
                  <a:gd name="T44" fmla="*/ 53 w 134"/>
                  <a:gd name="T45" fmla="*/ 9 h 140"/>
                  <a:gd name="T46" fmla="*/ 55 w 134"/>
                  <a:gd name="T47" fmla="*/ 17 h 140"/>
                  <a:gd name="T48" fmla="*/ 55 w 134"/>
                  <a:gd name="T49" fmla="*/ 24 h 140"/>
                  <a:gd name="T50" fmla="*/ 55 w 134"/>
                  <a:gd name="T51" fmla="*/ 36 h 140"/>
                  <a:gd name="T52" fmla="*/ 63 w 134"/>
                  <a:gd name="T53" fmla="*/ 36 h 140"/>
                  <a:gd name="T54" fmla="*/ 69 w 134"/>
                  <a:gd name="T55" fmla="*/ 34 h 140"/>
                  <a:gd name="T56" fmla="*/ 77 w 134"/>
                  <a:gd name="T57" fmla="*/ 36 h 140"/>
                  <a:gd name="T58" fmla="*/ 81 w 134"/>
                  <a:gd name="T59" fmla="*/ 39 h 140"/>
                  <a:gd name="T60" fmla="*/ 80 w 134"/>
                  <a:gd name="T61" fmla="*/ 46 h 140"/>
                  <a:gd name="T62" fmla="*/ 82 w 134"/>
                  <a:gd name="T63" fmla="*/ 53 h 140"/>
                  <a:gd name="T64" fmla="*/ 88 w 134"/>
                  <a:gd name="T65" fmla="*/ 59 h 140"/>
                  <a:gd name="T66" fmla="*/ 94 w 134"/>
                  <a:gd name="T67" fmla="*/ 58 h 140"/>
                  <a:gd name="T68" fmla="*/ 98 w 134"/>
                  <a:gd name="T69" fmla="*/ 59 h 140"/>
                  <a:gd name="T70" fmla="*/ 97 w 134"/>
                  <a:gd name="T71" fmla="*/ 65 h 140"/>
                  <a:gd name="T72" fmla="*/ 94 w 134"/>
                  <a:gd name="T73" fmla="*/ 72 h 140"/>
                  <a:gd name="T74" fmla="*/ 94 w 134"/>
                  <a:gd name="T75" fmla="*/ 82 h 140"/>
                  <a:gd name="T76" fmla="*/ 92 w 134"/>
                  <a:gd name="T77" fmla="*/ 86 h 140"/>
                  <a:gd name="T78" fmla="*/ 90 w 134"/>
                  <a:gd name="T79" fmla="*/ 92 h 140"/>
                  <a:gd name="T80" fmla="*/ 82 w 134"/>
                  <a:gd name="T81" fmla="*/ 95 h 140"/>
                  <a:gd name="T82" fmla="*/ 80 w 134"/>
                  <a:gd name="T83" fmla="*/ 97 h 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2" name="Freeform 86">
                <a:extLst>
                  <a:ext uri="{FF2B5EF4-FFF2-40B4-BE49-F238E27FC236}">
                    <a16:creationId xmlns:a16="http://schemas.microsoft.com/office/drawing/2014/main" id="{4DC8444A-DEEC-40ED-9C2E-8ECBEBDBC099}"/>
                  </a:ext>
                </a:extLst>
              </p:cNvPr>
              <p:cNvSpPr>
                <a:spLocks/>
              </p:cNvSpPr>
              <p:nvPr/>
            </p:nvSpPr>
            <p:spPr bwMode="auto">
              <a:xfrm>
                <a:off x="1861" y="3516"/>
                <a:ext cx="79" cy="84"/>
              </a:xfrm>
              <a:custGeom>
                <a:avLst/>
                <a:gdLst>
                  <a:gd name="T0" fmla="*/ 15 w 84"/>
                  <a:gd name="T1" fmla="*/ 0 h 90"/>
                  <a:gd name="T2" fmla="*/ 22 w 84"/>
                  <a:gd name="T3" fmla="*/ 7 h 90"/>
                  <a:gd name="T4" fmla="*/ 28 w 84"/>
                  <a:gd name="T5" fmla="*/ 13 h 90"/>
                  <a:gd name="T6" fmla="*/ 34 w 84"/>
                  <a:gd name="T7" fmla="*/ 15 h 90"/>
                  <a:gd name="T8" fmla="*/ 44 w 84"/>
                  <a:gd name="T9" fmla="*/ 20 h 90"/>
                  <a:gd name="T10" fmla="*/ 53 w 84"/>
                  <a:gd name="T11" fmla="*/ 27 h 90"/>
                  <a:gd name="T12" fmla="*/ 57 w 84"/>
                  <a:gd name="T13" fmla="*/ 31 h 90"/>
                  <a:gd name="T14" fmla="*/ 60 w 84"/>
                  <a:gd name="T15" fmla="*/ 35 h 90"/>
                  <a:gd name="T16" fmla="*/ 59 w 84"/>
                  <a:gd name="T17" fmla="*/ 40 h 90"/>
                  <a:gd name="T18" fmla="*/ 59 w 84"/>
                  <a:gd name="T19" fmla="*/ 44 h 90"/>
                  <a:gd name="T20" fmla="*/ 62 w 84"/>
                  <a:gd name="T21" fmla="*/ 47 h 90"/>
                  <a:gd name="T22" fmla="*/ 59 w 84"/>
                  <a:gd name="T23" fmla="*/ 49 h 90"/>
                  <a:gd name="T24" fmla="*/ 53 w 84"/>
                  <a:gd name="T25" fmla="*/ 57 h 90"/>
                  <a:gd name="T26" fmla="*/ 49 w 84"/>
                  <a:gd name="T27" fmla="*/ 61 h 90"/>
                  <a:gd name="T28" fmla="*/ 46 w 84"/>
                  <a:gd name="T29" fmla="*/ 63 h 90"/>
                  <a:gd name="T30" fmla="*/ 44 w 84"/>
                  <a:gd name="T31" fmla="*/ 63 h 90"/>
                  <a:gd name="T32" fmla="*/ 32 w 84"/>
                  <a:gd name="T33" fmla="*/ 63 h 90"/>
                  <a:gd name="T34" fmla="*/ 21 w 84"/>
                  <a:gd name="T35" fmla="*/ 61 h 90"/>
                  <a:gd name="T36" fmla="*/ 13 w 84"/>
                  <a:gd name="T37" fmla="*/ 59 h 90"/>
                  <a:gd name="T38" fmla="*/ 6 w 84"/>
                  <a:gd name="T39" fmla="*/ 57 h 90"/>
                  <a:gd name="T40" fmla="*/ 0 w 84"/>
                  <a:gd name="T41" fmla="*/ 54 h 90"/>
                  <a:gd name="T42" fmla="*/ 0 w 84"/>
                  <a:gd name="T43" fmla="*/ 43 h 90"/>
                  <a:gd name="T44" fmla="*/ 4 w 84"/>
                  <a:gd name="T45" fmla="*/ 29 h 90"/>
                  <a:gd name="T46" fmla="*/ 6 w 84"/>
                  <a:gd name="T47" fmla="*/ 18 h 90"/>
                  <a:gd name="T48" fmla="*/ 8 w 84"/>
                  <a:gd name="T49" fmla="*/ 7 h 90"/>
                  <a:gd name="T50" fmla="*/ 8 w 84"/>
                  <a:gd name="T51" fmla="*/ 2 h 90"/>
                  <a:gd name="T52" fmla="*/ 15 w 84"/>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3" name="Freeform 87">
                <a:extLst>
                  <a:ext uri="{FF2B5EF4-FFF2-40B4-BE49-F238E27FC236}">
                    <a16:creationId xmlns:a16="http://schemas.microsoft.com/office/drawing/2014/main" id="{828341ED-7648-4358-B84E-57FB18BA22FE}"/>
                  </a:ext>
                </a:extLst>
              </p:cNvPr>
              <p:cNvSpPr>
                <a:spLocks/>
              </p:cNvSpPr>
              <p:nvPr/>
            </p:nvSpPr>
            <p:spPr bwMode="auto">
              <a:xfrm>
                <a:off x="1636" y="3388"/>
                <a:ext cx="297" cy="528"/>
              </a:xfrm>
              <a:custGeom>
                <a:avLst/>
                <a:gdLst>
                  <a:gd name="T0" fmla="*/ 80 w 316"/>
                  <a:gd name="T1" fmla="*/ 6 h 562"/>
                  <a:gd name="T2" fmla="*/ 102 w 316"/>
                  <a:gd name="T3" fmla="*/ 4 h 562"/>
                  <a:gd name="T4" fmla="*/ 126 w 316"/>
                  <a:gd name="T5" fmla="*/ 2 h 562"/>
                  <a:gd name="T6" fmla="*/ 140 w 316"/>
                  <a:gd name="T7" fmla="*/ 20 h 562"/>
                  <a:gd name="T8" fmla="*/ 154 w 316"/>
                  <a:gd name="T9" fmla="*/ 24 h 562"/>
                  <a:gd name="T10" fmla="*/ 173 w 316"/>
                  <a:gd name="T11" fmla="*/ 37 h 562"/>
                  <a:gd name="T12" fmla="*/ 180 w 316"/>
                  <a:gd name="T13" fmla="*/ 53 h 562"/>
                  <a:gd name="T14" fmla="*/ 195 w 316"/>
                  <a:gd name="T15" fmla="*/ 70 h 562"/>
                  <a:gd name="T16" fmla="*/ 214 w 316"/>
                  <a:gd name="T17" fmla="*/ 62 h 562"/>
                  <a:gd name="T18" fmla="*/ 227 w 316"/>
                  <a:gd name="T19" fmla="*/ 45 h 562"/>
                  <a:gd name="T20" fmla="*/ 227 w 316"/>
                  <a:gd name="T21" fmla="*/ 65 h 562"/>
                  <a:gd name="T22" fmla="*/ 213 w 316"/>
                  <a:gd name="T23" fmla="*/ 76 h 562"/>
                  <a:gd name="T24" fmla="*/ 197 w 316"/>
                  <a:gd name="T25" fmla="*/ 94 h 562"/>
                  <a:gd name="T26" fmla="*/ 185 w 316"/>
                  <a:gd name="T27" fmla="*/ 101 h 562"/>
                  <a:gd name="T28" fmla="*/ 176 w 316"/>
                  <a:gd name="T29" fmla="*/ 140 h 562"/>
                  <a:gd name="T30" fmla="*/ 172 w 316"/>
                  <a:gd name="T31" fmla="*/ 163 h 562"/>
                  <a:gd name="T32" fmla="*/ 188 w 316"/>
                  <a:gd name="T33" fmla="*/ 173 h 562"/>
                  <a:gd name="T34" fmla="*/ 195 w 316"/>
                  <a:gd name="T35" fmla="*/ 186 h 562"/>
                  <a:gd name="T36" fmla="*/ 176 w 316"/>
                  <a:gd name="T37" fmla="*/ 214 h 562"/>
                  <a:gd name="T38" fmla="*/ 140 w 316"/>
                  <a:gd name="T39" fmla="*/ 220 h 562"/>
                  <a:gd name="T40" fmla="*/ 132 w 316"/>
                  <a:gd name="T41" fmla="*/ 229 h 562"/>
                  <a:gd name="T42" fmla="*/ 118 w 316"/>
                  <a:gd name="T43" fmla="*/ 251 h 562"/>
                  <a:gd name="T44" fmla="*/ 100 w 316"/>
                  <a:gd name="T45" fmla="*/ 242 h 562"/>
                  <a:gd name="T46" fmla="*/ 100 w 316"/>
                  <a:gd name="T47" fmla="*/ 265 h 562"/>
                  <a:gd name="T48" fmla="*/ 110 w 316"/>
                  <a:gd name="T49" fmla="*/ 265 h 562"/>
                  <a:gd name="T50" fmla="*/ 117 w 316"/>
                  <a:gd name="T51" fmla="*/ 271 h 562"/>
                  <a:gd name="T52" fmla="*/ 107 w 316"/>
                  <a:gd name="T53" fmla="*/ 270 h 562"/>
                  <a:gd name="T54" fmla="*/ 103 w 316"/>
                  <a:gd name="T55" fmla="*/ 275 h 562"/>
                  <a:gd name="T56" fmla="*/ 97 w 316"/>
                  <a:gd name="T57" fmla="*/ 289 h 562"/>
                  <a:gd name="T58" fmla="*/ 86 w 316"/>
                  <a:gd name="T59" fmla="*/ 303 h 562"/>
                  <a:gd name="T60" fmla="*/ 70 w 316"/>
                  <a:gd name="T61" fmla="*/ 325 h 562"/>
                  <a:gd name="T62" fmla="*/ 82 w 316"/>
                  <a:gd name="T63" fmla="*/ 334 h 562"/>
                  <a:gd name="T64" fmla="*/ 86 w 316"/>
                  <a:gd name="T65" fmla="*/ 347 h 562"/>
                  <a:gd name="T66" fmla="*/ 66 w 316"/>
                  <a:gd name="T67" fmla="*/ 373 h 562"/>
                  <a:gd name="T68" fmla="*/ 52 w 316"/>
                  <a:gd name="T69" fmla="*/ 383 h 562"/>
                  <a:gd name="T70" fmla="*/ 53 w 316"/>
                  <a:gd name="T71" fmla="*/ 404 h 562"/>
                  <a:gd name="T72" fmla="*/ 44 w 316"/>
                  <a:gd name="T73" fmla="*/ 408 h 562"/>
                  <a:gd name="T74" fmla="*/ 13 w 316"/>
                  <a:gd name="T75" fmla="*/ 398 h 562"/>
                  <a:gd name="T76" fmla="*/ 2 w 316"/>
                  <a:gd name="T77" fmla="*/ 380 h 562"/>
                  <a:gd name="T78" fmla="*/ 8 w 316"/>
                  <a:gd name="T79" fmla="*/ 360 h 562"/>
                  <a:gd name="T80" fmla="*/ 21 w 316"/>
                  <a:gd name="T81" fmla="*/ 329 h 562"/>
                  <a:gd name="T82" fmla="*/ 20 w 316"/>
                  <a:gd name="T83" fmla="*/ 293 h 562"/>
                  <a:gd name="T84" fmla="*/ 19 w 316"/>
                  <a:gd name="T85" fmla="*/ 264 h 562"/>
                  <a:gd name="T86" fmla="*/ 26 w 316"/>
                  <a:gd name="T87" fmla="*/ 222 h 562"/>
                  <a:gd name="T88" fmla="*/ 30 w 316"/>
                  <a:gd name="T89" fmla="*/ 203 h 562"/>
                  <a:gd name="T90" fmla="*/ 35 w 316"/>
                  <a:gd name="T91" fmla="*/ 179 h 562"/>
                  <a:gd name="T92" fmla="*/ 41 w 316"/>
                  <a:gd name="T93" fmla="*/ 144 h 562"/>
                  <a:gd name="T94" fmla="*/ 35 w 316"/>
                  <a:gd name="T95" fmla="*/ 115 h 562"/>
                  <a:gd name="T96" fmla="*/ 47 w 316"/>
                  <a:gd name="T97" fmla="*/ 78 h 562"/>
                  <a:gd name="T98" fmla="*/ 55 w 316"/>
                  <a:gd name="T99" fmla="*/ 38 h 562"/>
                  <a:gd name="T100" fmla="*/ 73 w 316"/>
                  <a:gd name="T101" fmla="*/ 22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4" name="Freeform 88">
                <a:extLst>
                  <a:ext uri="{FF2B5EF4-FFF2-40B4-BE49-F238E27FC236}">
                    <a16:creationId xmlns:a16="http://schemas.microsoft.com/office/drawing/2014/main" id="{3D85495B-3204-4319-B75B-8618892300DB}"/>
                  </a:ext>
                </a:extLst>
              </p:cNvPr>
              <p:cNvSpPr>
                <a:spLocks/>
              </p:cNvSpPr>
              <p:nvPr/>
            </p:nvSpPr>
            <p:spPr bwMode="auto">
              <a:xfrm>
                <a:off x="1604" y="3315"/>
                <a:ext cx="128" cy="631"/>
              </a:xfrm>
              <a:custGeom>
                <a:avLst/>
                <a:gdLst>
                  <a:gd name="T0" fmla="*/ 71 w 136"/>
                  <a:gd name="T1" fmla="*/ 2 h 672"/>
                  <a:gd name="T2" fmla="*/ 83 w 136"/>
                  <a:gd name="T3" fmla="*/ 28 h 672"/>
                  <a:gd name="T4" fmla="*/ 92 w 136"/>
                  <a:gd name="T5" fmla="*/ 60 h 672"/>
                  <a:gd name="T6" fmla="*/ 99 w 136"/>
                  <a:gd name="T7" fmla="*/ 79 h 672"/>
                  <a:gd name="T8" fmla="*/ 82 w 136"/>
                  <a:gd name="T9" fmla="*/ 95 h 672"/>
                  <a:gd name="T10" fmla="*/ 67 w 136"/>
                  <a:gd name="T11" fmla="*/ 145 h 672"/>
                  <a:gd name="T12" fmla="*/ 60 w 136"/>
                  <a:gd name="T13" fmla="*/ 183 h 672"/>
                  <a:gd name="T14" fmla="*/ 62 w 136"/>
                  <a:gd name="T15" fmla="*/ 222 h 672"/>
                  <a:gd name="T16" fmla="*/ 55 w 136"/>
                  <a:gd name="T17" fmla="*/ 258 h 672"/>
                  <a:gd name="T18" fmla="*/ 44 w 136"/>
                  <a:gd name="T19" fmla="*/ 311 h 672"/>
                  <a:gd name="T20" fmla="*/ 44 w 136"/>
                  <a:gd name="T21" fmla="*/ 334 h 672"/>
                  <a:gd name="T22" fmla="*/ 46 w 136"/>
                  <a:gd name="T23" fmla="*/ 366 h 672"/>
                  <a:gd name="T24" fmla="*/ 38 w 136"/>
                  <a:gd name="T25" fmla="*/ 408 h 672"/>
                  <a:gd name="T26" fmla="*/ 24 w 136"/>
                  <a:gd name="T27" fmla="*/ 428 h 672"/>
                  <a:gd name="T28" fmla="*/ 38 w 136"/>
                  <a:gd name="T29" fmla="*/ 441 h 672"/>
                  <a:gd name="T30" fmla="*/ 50 w 136"/>
                  <a:gd name="T31" fmla="*/ 465 h 672"/>
                  <a:gd name="T32" fmla="*/ 65 w 136"/>
                  <a:gd name="T33" fmla="*/ 472 h 672"/>
                  <a:gd name="T34" fmla="*/ 55 w 136"/>
                  <a:gd name="T35" fmla="*/ 485 h 672"/>
                  <a:gd name="T36" fmla="*/ 43 w 136"/>
                  <a:gd name="T37" fmla="*/ 487 h 672"/>
                  <a:gd name="T38" fmla="*/ 52 w 136"/>
                  <a:gd name="T39" fmla="*/ 476 h 672"/>
                  <a:gd name="T40" fmla="*/ 38 w 136"/>
                  <a:gd name="T41" fmla="*/ 484 h 672"/>
                  <a:gd name="T42" fmla="*/ 34 w 136"/>
                  <a:gd name="T43" fmla="*/ 472 h 672"/>
                  <a:gd name="T44" fmla="*/ 28 w 136"/>
                  <a:gd name="T45" fmla="*/ 471 h 672"/>
                  <a:gd name="T46" fmla="*/ 32 w 136"/>
                  <a:gd name="T47" fmla="*/ 461 h 672"/>
                  <a:gd name="T48" fmla="*/ 20 w 136"/>
                  <a:gd name="T49" fmla="*/ 460 h 672"/>
                  <a:gd name="T50" fmla="*/ 15 w 136"/>
                  <a:gd name="T51" fmla="*/ 441 h 672"/>
                  <a:gd name="T52" fmla="*/ 11 w 136"/>
                  <a:gd name="T53" fmla="*/ 430 h 672"/>
                  <a:gd name="T54" fmla="*/ 8 w 136"/>
                  <a:gd name="T55" fmla="*/ 408 h 672"/>
                  <a:gd name="T56" fmla="*/ 13 w 136"/>
                  <a:gd name="T57" fmla="*/ 413 h 672"/>
                  <a:gd name="T58" fmla="*/ 21 w 136"/>
                  <a:gd name="T59" fmla="*/ 406 h 672"/>
                  <a:gd name="T60" fmla="*/ 21 w 136"/>
                  <a:gd name="T61" fmla="*/ 400 h 672"/>
                  <a:gd name="T62" fmla="*/ 13 w 136"/>
                  <a:gd name="T63" fmla="*/ 391 h 672"/>
                  <a:gd name="T64" fmla="*/ 11 w 136"/>
                  <a:gd name="T65" fmla="*/ 387 h 672"/>
                  <a:gd name="T66" fmla="*/ 8 w 136"/>
                  <a:gd name="T67" fmla="*/ 376 h 672"/>
                  <a:gd name="T68" fmla="*/ 19 w 136"/>
                  <a:gd name="T69" fmla="*/ 369 h 672"/>
                  <a:gd name="T70" fmla="*/ 32 w 136"/>
                  <a:gd name="T71" fmla="*/ 361 h 672"/>
                  <a:gd name="T72" fmla="*/ 33 w 136"/>
                  <a:gd name="T73" fmla="*/ 338 h 672"/>
                  <a:gd name="T74" fmla="*/ 34 w 136"/>
                  <a:gd name="T75" fmla="*/ 321 h 672"/>
                  <a:gd name="T76" fmla="*/ 26 w 136"/>
                  <a:gd name="T77" fmla="*/ 312 h 672"/>
                  <a:gd name="T78" fmla="*/ 23 w 136"/>
                  <a:gd name="T79" fmla="*/ 332 h 672"/>
                  <a:gd name="T80" fmla="*/ 17 w 136"/>
                  <a:gd name="T81" fmla="*/ 329 h 672"/>
                  <a:gd name="T82" fmla="*/ 21 w 136"/>
                  <a:gd name="T83" fmla="*/ 311 h 672"/>
                  <a:gd name="T84" fmla="*/ 23 w 136"/>
                  <a:gd name="T85" fmla="*/ 287 h 672"/>
                  <a:gd name="T86" fmla="*/ 24 w 136"/>
                  <a:gd name="T87" fmla="*/ 268 h 672"/>
                  <a:gd name="T88" fmla="*/ 28 w 136"/>
                  <a:gd name="T89" fmla="*/ 253 h 672"/>
                  <a:gd name="T90" fmla="*/ 38 w 136"/>
                  <a:gd name="T91" fmla="*/ 224 h 672"/>
                  <a:gd name="T92" fmla="*/ 47 w 136"/>
                  <a:gd name="T93" fmla="*/ 197 h 672"/>
                  <a:gd name="T94" fmla="*/ 52 w 136"/>
                  <a:gd name="T95" fmla="*/ 156 h 672"/>
                  <a:gd name="T96" fmla="*/ 52 w 136"/>
                  <a:gd name="T97" fmla="*/ 142 h 672"/>
                  <a:gd name="T98" fmla="*/ 60 w 136"/>
                  <a:gd name="T99" fmla="*/ 71 h 672"/>
                  <a:gd name="T100" fmla="*/ 62 w 136"/>
                  <a:gd name="T101" fmla="*/ 13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5" name="Freeform 89">
                <a:extLst>
                  <a:ext uri="{FF2B5EF4-FFF2-40B4-BE49-F238E27FC236}">
                    <a16:creationId xmlns:a16="http://schemas.microsoft.com/office/drawing/2014/main" id="{3747C351-6FB5-43A9-85FE-41BBB18E64EB}"/>
                  </a:ext>
                </a:extLst>
              </p:cNvPr>
              <p:cNvSpPr>
                <a:spLocks/>
              </p:cNvSpPr>
              <p:nvPr/>
            </p:nvSpPr>
            <p:spPr bwMode="auto">
              <a:xfrm>
                <a:off x="1709" y="3929"/>
                <a:ext cx="53" cy="44"/>
              </a:xfrm>
              <a:custGeom>
                <a:avLst/>
                <a:gdLst>
                  <a:gd name="T0" fmla="*/ 0 w 56"/>
                  <a:gd name="T1" fmla="*/ 0 h 46"/>
                  <a:gd name="T2" fmla="*/ 0 w 56"/>
                  <a:gd name="T3" fmla="*/ 33 h 46"/>
                  <a:gd name="T4" fmla="*/ 9 w 56"/>
                  <a:gd name="T5" fmla="*/ 33 h 46"/>
                  <a:gd name="T6" fmla="*/ 17 w 56"/>
                  <a:gd name="T7" fmla="*/ 33 h 46"/>
                  <a:gd name="T8" fmla="*/ 27 w 56"/>
                  <a:gd name="T9" fmla="*/ 36 h 46"/>
                  <a:gd name="T10" fmla="*/ 38 w 56"/>
                  <a:gd name="T11" fmla="*/ 34 h 46"/>
                  <a:gd name="T12" fmla="*/ 42 w 56"/>
                  <a:gd name="T13" fmla="*/ 33 h 46"/>
                  <a:gd name="T14" fmla="*/ 37 w 56"/>
                  <a:gd name="T15" fmla="*/ 32 h 46"/>
                  <a:gd name="T16" fmla="*/ 25 w 56"/>
                  <a:gd name="T17" fmla="*/ 30 h 46"/>
                  <a:gd name="T18" fmla="*/ 15 w 56"/>
                  <a:gd name="T19" fmla="*/ 23 h 46"/>
                  <a:gd name="T20" fmla="*/ 8 w 56"/>
                  <a:gd name="T21" fmla="*/ 11 h 46"/>
                  <a:gd name="T22" fmla="*/ 6 w 56"/>
                  <a:gd name="T23" fmla="*/ 8 h 46"/>
                  <a:gd name="T24" fmla="*/ 4 w 56"/>
                  <a:gd name="T25" fmla="*/ 2 h 46"/>
                  <a:gd name="T26" fmla="*/ 0 w 5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6" name="Freeform 90">
                <a:extLst>
                  <a:ext uri="{FF2B5EF4-FFF2-40B4-BE49-F238E27FC236}">
                    <a16:creationId xmlns:a16="http://schemas.microsoft.com/office/drawing/2014/main" id="{52CDB7F3-95DA-47FC-9AA8-EB3956A3F246}"/>
                  </a:ext>
                </a:extLst>
              </p:cNvPr>
              <p:cNvSpPr>
                <a:spLocks/>
              </p:cNvSpPr>
              <p:nvPr/>
            </p:nvSpPr>
            <p:spPr bwMode="auto">
              <a:xfrm>
                <a:off x="1670" y="3924"/>
                <a:ext cx="63" cy="60"/>
              </a:xfrm>
              <a:custGeom>
                <a:avLst/>
                <a:gdLst>
                  <a:gd name="T0" fmla="*/ 2 w 68"/>
                  <a:gd name="T1" fmla="*/ 34 h 64"/>
                  <a:gd name="T2" fmla="*/ 0 w 68"/>
                  <a:gd name="T3" fmla="*/ 30 h 64"/>
                  <a:gd name="T4" fmla="*/ 6 w 68"/>
                  <a:gd name="T5" fmla="*/ 28 h 64"/>
                  <a:gd name="T6" fmla="*/ 6 w 68"/>
                  <a:gd name="T7" fmla="*/ 28 h 64"/>
                  <a:gd name="T8" fmla="*/ 15 w 68"/>
                  <a:gd name="T9" fmla="*/ 28 h 64"/>
                  <a:gd name="T10" fmla="*/ 18 w 68"/>
                  <a:gd name="T11" fmla="*/ 30 h 64"/>
                  <a:gd name="T12" fmla="*/ 20 w 68"/>
                  <a:gd name="T13" fmla="*/ 28 h 64"/>
                  <a:gd name="T14" fmla="*/ 16 w 68"/>
                  <a:gd name="T15" fmla="*/ 23 h 64"/>
                  <a:gd name="T16" fmla="*/ 11 w 68"/>
                  <a:gd name="T17" fmla="*/ 21 h 64"/>
                  <a:gd name="T18" fmla="*/ 13 w 68"/>
                  <a:gd name="T19" fmla="*/ 17 h 64"/>
                  <a:gd name="T20" fmla="*/ 16 w 68"/>
                  <a:gd name="T21" fmla="*/ 17 h 64"/>
                  <a:gd name="T22" fmla="*/ 19 w 68"/>
                  <a:gd name="T23" fmla="*/ 15 h 64"/>
                  <a:gd name="T24" fmla="*/ 18 w 68"/>
                  <a:gd name="T25" fmla="*/ 9 h 64"/>
                  <a:gd name="T26" fmla="*/ 15 w 68"/>
                  <a:gd name="T27" fmla="*/ 11 h 64"/>
                  <a:gd name="T28" fmla="*/ 9 w 68"/>
                  <a:gd name="T29" fmla="*/ 13 h 64"/>
                  <a:gd name="T30" fmla="*/ 7 w 68"/>
                  <a:gd name="T31" fmla="*/ 8 h 64"/>
                  <a:gd name="T32" fmla="*/ 9 w 68"/>
                  <a:gd name="T33" fmla="*/ 8 h 64"/>
                  <a:gd name="T34" fmla="*/ 15 w 68"/>
                  <a:gd name="T35" fmla="*/ 6 h 64"/>
                  <a:gd name="T36" fmla="*/ 17 w 68"/>
                  <a:gd name="T37" fmla="*/ 2 h 64"/>
                  <a:gd name="T38" fmla="*/ 22 w 68"/>
                  <a:gd name="T39" fmla="*/ 0 h 64"/>
                  <a:gd name="T40" fmla="*/ 26 w 68"/>
                  <a:gd name="T41" fmla="*/ 0 h 64"/>
                  <a:gd name="T42" fmla="*/ 29 w 68"/>
                  <a:gd name="T43" fmla="*/ 6 h 64"/>
                  <a:gd name="T44" fmla="*/ 29 w 68"/>
                  <a:gd name="T45" fmla="*/ 35 h 64"/>
                  <a:gd name="T46" fmla="*/ 44 w 68"/>
                  <a:gd name="T47" fmla="*/ 35 h 64"/>
                  <a:gd name="T48" fmla="*/ 46 w 68"/>
                  <a:gd name="T49" fmla="*/ 38 h 64"/>
                  <a:gd name="T50" fmla="*/ 46 w 68"/>
                  <a:gd name="T51" fmla="*/ 41 h 64"/>
                  <a:gd name="T52" fmla="*/ 41 w 68"/>
                  <a:gd name="T53" fmla="*/ 42 h 64"/>
                  <a:gd name="T54" fmla="*/ 35 w 68"/>
                  <a:gd name="T55" fmla="*/ 42 h 64"/>
                  <a:gd name="T56" fmla="*/ 30 w 68"/>
                  <a:gd name="T57" fmla="*/ 44 h 64"/>
                  <a:gd name="T58" fmla="*/ 29 w 68"/>
                  <a:gd name="T59" fmla="*/ 47 h 64"/>
                  <a:gd name="T60" fmla="*/ 24 w 68"/>
                  <a:gd name="T61" fmla="*/ 45 h 64"/>
                  <a:gd name="T62" fmla="*/ 17 w 68"/>
                  <a:gd name="T63" fmla="*/ 44 h 64"/>
                  <a:gd name="T64" fmla="*/ 15 w 68"/>
                  <a:gd name="T65" fmla="*/ 41 h 64"/>
                  <a:gd name="T66" fmla="*/ 15 w 68"/>
                  <a:gd name="T67" fmla="*/ 36 h 64"/>
                  <a:gd name="T68" fmla="*/ 11 w 68"/>
                  <a:gd name="T69" fmla="*/ 36 h 64"/>
                  <a:gd name="T70" fmla="*/ 7 w 68"/>
                  <a:gd name="T71" fmla="*/ 36 h 64"/>
                  <a:gd name="T72" fmla="*/ 7 w 68"/>
                  <a:gd name="T73" fmla="*/ 41 h 64"/>
                  <a:gd name="T74" fmla="*/ 2 w 68"/>
                  <a:gd name="T75" fmla="*/ 38 h 64"/>
                  <a:gd name="T76" fmla="*/ 2 w 68"/>
                  <a:gd name="T77" fmla="*/ 34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7" name="Freeform 91">
                <a:extLst>
                  <a:ext uri="{FF2B5EF4-FFF2-40B4-BE49-F238E27FC236}">
                    <a16:creationId xmlns:a16="http://schemas.microsoft.com/office/drawing/2014/main" id="{388C8150-A69C-4C52-BF94-EA7CE6AA9459}"/>
                  </a:ext>
                </a:extLst>
              </p:cNvPr>
              <p:cNvSpPr>
                <a:spLocks/>
              </p:cNvSpPr>
              <p:nvPr/>
            </p:nvSpPr>
            <p:spPr bwMode="auto">
              <a:xfrm>
                <a:off x="1827" y="3898"/>
                <a:ext cx="17" cy="16"/>
              </a:xfrm>
              <a:custGeom>
                <a:avLst/>
                <a:gdLst>
                  <a:gd name="T0" fmla="*/ 6 w 18"/>
                  <a:gd name="T1" fmla="*/ 4 h 18"/>
                  <a:gd name="T2" fmla="*/ 9 w 18"/>
                  <a:gd name="T3" fmla="*/ 0 h 18"/>
                  <a:gd name="T4" fmla="*/ 13 w 18"/>
                  <a:gd name="T5" fmla="*/ 2 h 18"/>
                  <a:gd name="T6" fmla="*/ 13 w 18"/>
                  <a:gd name="T7" fmla="*/ 4 h 18"/>
                  <a:gd name="T8" fmla="*/ 9 w 18"/>
                  <a:gd name="T9" fmla="*/ 5 h 18"/>
                  <a:gd name="T10" fmla="*/ 8 w 18"/>
                  <a:gd name="T11" fmla="*/ 9 h 18"/>
                  <a:gd name="T12" fmla="*/ 4 w 18"/>
                  <a:gd name="T13" fmla="*/ 10 h 18"/>
                  <a:gd name="T14" fmla="*/ 0 w 18"/>
                  <a:gd name="T15" fmla="*/ 9 h 18"/>
                  <a:gd name="T16" fmla="*/ 0 w 18"/>
                  <a:gd name="T17" fmla="*/ 7 h 18"/>
                  <a:gd name="T18" fmla="*/ 4 w 18"/>
                  <a:gd name="T19" fmla="*/ 4 h 18"/>
                  <a:gd name="T20" fmla="*/ 6 w 18"/>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8" name="Freeform 92">
                <a:extLst>
                  <a:ext uri="{FF2B5EF4-FFF2-40B4-BE49-F238E27FC236}">
                    <a16:creationId xmlns:a16="http://schemas.microsoft.com/office/drawing/2014/main" id="{A11246AC-252C-4E08-87E8-2CF329B3AE99}"/>
                  </a:ext>
                </a:extLst>
              </p:cNvPr>
              <p:cNvSpPr>
                <a:spLocks/>
              </p:cNvSpPr>
              <p:nvPr/>
            </p:nvSpPr>
            <p:spPr bwMode="auto">
              <a:xfrm>
                <a:off x="1843" y="3899"/>
                <a:ext cx="26" cy="19"/>
              </a:xfrm>
              <a:custGeom>
                <a:avLst/>
                <a:gdLst>
                  <a:gd name="T0" fmla="*/ 6 w 28"/>
                  <a:gd name="T1" fmla="*/ 8 h 20"/>
                  <a:gd name="T2" fmla="*/ 7 w 28"/>
                  <a:gd name="T3" fmla="*/ 0 h 20"/>
                  <a:gd name="T4" fmla="*/ 11 w 28"/>
                  <a:gd name="T5" fmla="*/ 0 h 20"/>
                  <a:gd name="T6" fmla="*/ 16 w 28"/>
                  <a:gd name="T7" fmla="*/ 0 h 20"/>
                  <a:gd name="T8" fmla="*/ 19 w 28"/>
                  <a:gd name="T9" fmla="*/ 2 h 20"/>
                  <a:gd name="T10" fmla="*/ 19 w 28"/>
                  <a:gd name="T11" fmla="*/ 6 h 20"/>
                  <a:gd name="T12" fmla="*/ 16 w 28"/>
                  <a:gd name="T13" fmla="*/ 8 h 20"/>
                  <a:gd name="T14" fmla="*/ 13 w 28"/>
                  <a:gd name="T15" fmla="*/ 10 h 20"/>
                  <a:gd name="T16" fmla="*/ 11 w 28"/>
                  <a:gd name="T17" fmla="*/ 10 h 20"/>
                  <a:gd name="T18" fmla="*/ 7 w 28"/>
                  <a:gd name="T19" fmla="*/ 10 h 20"/>
                  <a:gd name="T20" fmla="*/ 7 w 28"/>
                  <a:gd name="T21" fmla="*/ 11 h 20"/>
                  <a:gd name="T22" fmla="*/ 6 w 28"/>
                  <a:gd name="T23" fmla="*/ 15 h 20"/>
                  <a:gd name="T24" fmla="*/ 0 w 28"/>
                  <a:gd name="T25" fmla="*/ 13 h 20"/>
                  <a:gd name="T26" fmla="*/ 0 w 28"/>
                  <a:gd name="T27" fmla="*/ 10 h 20"/>
                  <a:gd name="T28" fmla="*/ 2 w 28"/>
                  <a:gd name="T29" fmla="*/ 10 h 20"/>
                  <a:gd name="T30" fmla="*/ 6 w 28"/>
                  <a:gd name="T31" fmla="*/ 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49" name="Freeform 93">
                <a:extLst>
                  <a:ext uri="{FF2B5EF4-FFF2-40B4-BE49-F238E27FC236}">
                    <a16:creationId xmlns:a16="http://schemas.microsoft.com/office/drawing/2014/main" id="{F8101B99-50F2-466E-9558-A10491CC9FF0}"/>
                  </a:ext>
                </a:extLst>
              </p:cNvPr>
              <p:cNvSpPr>
                <a:spLocks/>
              </p:cNvSpPr>
              <p:nvPr/>
            </p:nvSpPr>
            <p:spPr bwMode="auto">
              <a:xfrm>
                <a:off x="1628" y="2978"/>
                <a:ext cx="583" cy="600"/>
              </a:xfrm>
              <a:custGeom>
                <a:avLst/>
                <a:gdLst>
                  <a:gd name="T0" fmla="*/ 269 w 620"/>
                  <a:gd name="T1" fmla="*/ 26 h 638"/>
                  <a:gd name="T2" fmla="*/ 277 w 620"/>
                  <a:gd name="T3" fmla="*/ 52 h 638"/>
                  <a:gd name="T4" fmla="*/ 266 w 620"/>
                  <a:gd name="T5" fmla="*/ 73 h 638"/>
                  <a:gd name="T6" fmla="*/ 286 w 620"/>
                  <a:gd name="T7" fmla="*/ 57 h 638"/>
                  <a:gd name="T8" fmla="*/ 295 w 620"/>
                  <a:gd name="T9" fmla="*/ 72 h 638"/>
                  <a:gd name="T10" fmla="*/ 297 w 620"/>
                  <a:gd name="T11" fmla="*/ 80 h 638"/>
                  <a:gd name="T12" fmla="*/ 308 w 620"/>
                  <a:gd name="T13" fmla="*/ 68 h 638"/>
                  <a:gd name="T14" fmla="*/ 348 w 620"/>
                  <a:gd name="T15" fmla="*/ 84 h 638"/>
                  <a:gd name="T16" fmla="*/ 350 w 620"/>
                  <a:gd name="T17" fmla="*/ 92 h 638"/>
                  <a:gd name="T18" fmla="*/ 379 w 620"/>
                  <a:gd name="T19" fmla="*/ 96 h 638"/>
                  <a:gd name="T20" fmla="*/ 421 w 620"/>
                  <a:gd name="T21" fmla="*/ 111 h 638"/>
                  <a:gd name="T22" fmla="*/ 452 w 620"/>
                  <a:gd name="T23" fmla="*/ 128 h 638"/>
                  <a:gd name="T24" fmla="*/ 440 w 620"/>
                  <a:gd name="T25" fmla="*/ 181 h 638"/>
                  <a:gd name="T26" fmla="*/ 419 w 620"/>
                  <a:gd name="T27" fmla="*/ 211 h 638"/>
                  <a:gd name="T28" fmla="*/ 409 w 620"/>
                  <a:gd name="T29" fmla="*/ 237 h 638"/>
                  <a:gd name="T30" fmla="*/ 400 w 620"/>
                  <a:gd name="T31" fmla="*/ 289 h 638"/>
                  <a:gd name="T32" fmla="*/ 376 w 620"/>
                  <a:gd name="T33" fmla="*/ 328 h 638"/>
                  <a:gd name="T34" fmla="*/ 334 w 620"/>
                  <a:gd name="T35" fmla="*/ 344 h 638"/>
                  <a:gd name="T36" fmla="*/ 300 w 620"/>
                  <a:gd name="T37" fmla="*/ 364 h 638"/>
                  <a:gd name="T38" fmla="*/ 292 w 620"/>
                  <a:gd name="T39" fmla="*/ 404 h 638"/>
                  <a:gd name="T40" fmla="*/ 275 w 620"/>
                  <a:gd name="T41" fmla="*/ 433 h 638"/>
                  <a:gd name="T42" fmla="*/ 259 w 620"/>
                  <a:gd name="T43" fmla="*/ 446 h 638"/>
                  <a:gd name="T44" fmla="*/ 272 w 620"/>
                  <a:gd name="T45" fmla="*/ 429 h 638"/>
                  <a:gd name="T46" fmla="*/ 259 w 620"/>
                  <a:gd name="T47" fmla="*/ 439 h 638"/>
                  <a:gd name="T48" fmla="*/ 252 w 620"/>
                  <a:gd name="T49" fmla="*/ 457 h 638"/>
                  <a:gd name="T50" fmla="*/ 244 w 620"/>
                  <a:gd name="T51" fmla="*/ 457 h 638"/>
                  <a:gd name="T52" fmla="*/ 211 w 620"/>
                  <a:gd name="T53" fmla="*/ 434 h 638"/>
                  <a:gd name="T54" fmla="*/ 220 w 620"/>
                  <a:gd name="T55" fmla="*/ 398 h 638"/>
                  <a:gd name="T56" fmla="*/ 237 w 620"/>
                  <a:gd name="T57" fmla="*/ 370 h 638"/>
                  <a:gd name="T58" fmla="*/ 229 w 620"/>
                  <a:gd name="T59" fmla="*/ 349 h 638"/>
                  <a:gd name="T60" fmla="*/ 214 w 620"/>
                  <a:gd name="T61" fmla="*/ 328 h 638"/>
                  <a:gd name="T62" fmla="*/ 188 w 620"/>
                  <a:gd name="T63" fmla="*/ 305 h 638"/>
                  <a:gd name="T64" fmla="*/ 190 w 620"/>
                  <a:gd name="T65" fmla="*/ 276 h 638"/>
                  <a:gd name="T66" fmla="*/ 162 w 620"/>
                  <a:gd name="T67" fmla="*/ 252 h 638"/>
                  <a:gd name="T68" fmla="*/ 157 w 620"/>
                  <a:gd name="T69" fmla="*/ 222 h 638"/>
                  <a:gd name="T70" fmla="*/ 118 w 620"/>
                  <a:gd name="T71" fmla="*/ 207 h 638"/>
                  <a:gd name="T72" fmla="*/ 85 w 620"/>
                  <a:gd name="T73" fmla="*/ 179 h 638"/>
                  <a:gd name="T74" fmla="*/ 44 w 620"/>
                  <a:gd name="T75" fmla="*/ 188 h 638"/>
                  <a:gd name="T76" fmla="*/ 35 w 620"/>
                  <a:gd name="T77" fmla="*/ 175 h 638"/>
                  <a:gd name="T78" fmla="*/ 8 w 620"/>
                  <a:gd name="T79" fmla="*/ 164 h 638"/>
                  <a:gd name="T80" fmla="*/ 20 w 620"/>
                  <a:gd name="T81" fmla="*/ 118 h 638"/>
                  <a:gd name="T82" fmla="*/ 52 w 620"/>
                  <a:gd name="T83" fmla="*/ 88 h 638"/>
                  <a:gd name="T84" fmla="*/ 49 w 620"/>
                  <a:gd name="T85" fmla="*/ 53 h 638"/>
                  <a:gd name="T86" fmla="*/ 68 w 620"/>
                  <a:gd name="T87" fmla="*/ 41 h 638"/>
                  <a:gd name="T88" fmla="*/ 96 w 620"/>
                  <a:gd name="T89" fmla="*/ 53 h 638"/>
                  <a:gd name="T90" fmla="*/ 124 w 620"/>
                  <a:gd name="T91" fmla="*/ 33 h 638"/>
                  <a:gd name="T92" fmla="*/ 113 w 620"/>
                  <a:gd name="T93" fmla="*/ 13 h 638"/>
                  <a:gd name="T94" fmla="*/ 142 w 620"/>
                  <a:gd name="T95" fmla="*/ 13 h 638"/>
                  <a:gd name="T96" fmla="*/ 167 w 620"/>
                  <a:gd name="T97" fmla="*/ 17 h 638"/>
                  <a:gd name="T98" fmla="*/ 179 w 620"/>
                  <a:gd name="T99" fmla="*/ 47 h 638"/>
                  <a:gd name="T100" fmla="*/ 202 w 620"/>
                  <a:gd name="T101" fmla="*/ 39 h 638"/>
                  <a:gd name="T102" fmla="*/ 214 w 620"/>
                  <a:gd name="T103" fmla="*/ 33 h 638"/>
                  <a:gd name="T104" fmla="*/ 244 w 620"/>
                  <a:gd name="T105" fmla="*/ 35 h 6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sp>
          <p:nvSpPr>
            <p:cNvPr id="26" name="Freeform 94">
              <a:extLst>
                <a:ext uri="{FF2B5EF4-FFF2-40B4-BE49-F238E27FC236}">
                  <a16:creationId xmlns:a16="http://schemas.microsoft.com/office/drawing/2014/main" id="{774CA9C4-4E95-4BF2-8A7F-4906EBE768A4}"/>
                </a:ext>
              </a:extLst>
            </p:cNvPr>
            <p:cNvSpPr>
              <a:spLocks/>
            </p:cNvSpPr>
            <p:nvPr/>
          </p:nvSpPr>
          <p:spPr bwMode="auto">
            <a:xfrm>
              <a:off x="3839666" y="4532372"/>
              <a:ext cx="71457" cy="54065"/>
            </a:xfrm>
            <a:custGeom>
              <a:avLst/>
              <a:gdLst>
                <a:gd name="T0" fmla="*/ 0 w 48"/>
                <a:gd name="T1" fmla="*/ 13 h 28"/>
                <a:gd name="T2" fmla="*/ 18 w 48"/>
                <a:gd name="T3" fmla="*/ 9 h 28"/>
                <a:gd name="T4" fmla="*/ 22 w 48"/>
                <a:gd name="T5" fmla="*/ 0 h 28"/>
                <a:gd name="T6" fmla="*/ 48 w 48"/>
                <a:gd name="T7" fmla="*/ 0 h 28"/>
                <a:gd name="T8" fmla="*/ 44 w 48"/>
                <a:gd name="T9" fmla="*/ 24 h 28"/>
                <a:gd name="T10" fmla="*/ 42 w 48"/>
                <a:gd name="T11" fmla="*/ 37 h 28"/>
                <a:gd name="T12" fmla="*/ 30 w 48"/>
                <a:gd name="T13" fmla="*/ 46 h 28"/>
                <a:gd name="T14" fmla="*/ 22 w 48"/>
                <a:gd name="T15" fmla="*/ 64 h 28"/>
                <a:gd name="T16" fmla="*/ 16 w 48"/>
                <a:gd name="T17" fmla="*/ 52 h 28"/>
                <a:gd name="T18" fmla="*/ 8 w 48"/>
                <a:gd name="T19" fmla="*/ 33 h 28"/>
                <a:gd name="T20" fmla="*/ 6 w 48"/>
                <a:gd name="T21" fmla="*/ 28 h 28"/>
                <a:gd name="T22" fmla="*/ 0 w 48"/>
                <a:gd name="T23" fmla="*/ 13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7" name="Freeform 95">
              <a:extLst>
                <a:ext uri="{FF2B5EF4-FFF2-40B4-BE49-F238E27FC236}">
                  <a16:creationId xmlns:a16="http://schemas.microsoft.com/office/drawing/2014/main" id="{9973EBB8-D84C-4118-877A-B08ED2D46B39}"/>
                </a:ext>
              </a:extLst>
            </p:cNvPr>
            <p:cNvSpPr>
              <a:spLocks/>
            </p:cNvSpPr>
            <p:nvPr/>
          </p:nvSpPr>
          <p:spPr bwMode="auto">
            <a:xfrm>
              <a:off x="3917077" y="4617567"/>
              <a:ext cx="66990" cy="88470"/>
            </a:xfrm>
            <a:custGeom>
              <a:avLst/>
              <a:gdLst>
                <a:gd name="T0" fmla="*/ 0 w 44"/>
                <a:gd name="T1" fmla="*/ 29 h 48"/>
                <a:gd name="T2" fmla="*/ 8 w 44"/>
                <a:gd name="T3" fmla="*/ 14 h 48"/>
                <a:gd name="T4" fmla="*/ 16 w 44"/>
                <a:gd name="T5" fmla="*/ 2 h 48"/>
                <a:gd name="T6" fmla="*/ 35 w 44"/>
                <a:gd name="T7" fmla="*/ 0 h 48"/>
                <a:gd name="T8" fmla="*/ 43 w 44"/>
                <a:gd name="T9" fmla="*/ 14 h 48"/>
                <a:gd name="T10" fmla="*/ 49 w 44"/>
                <a:gd name="T11" fmla="*/ 29 h 48"/>
                <a:gd name="T12" fmla="*/ 47 w 44"/>
                <a:gd name="T13" fmla="*/ 43 h 48"/>
                <a:gd name="T14" fmla="*/ 45 w 44"/>
                <a:gd name="T15" fmla="*/ 59 h 48"/>
                <a:gd name="T16" fmla="*/ 39 w 44"/>
                <a:gd name="T17" fmla="*/ 72 h 48"/>
                <a:gd name="T18" fmla="*/ 29 w 44"/>
                <a:gd name="T19" fmla="*/ 88 h 48"/>
                <a:gd name="T20" fmla="*/ 16 w 44"/>
                <a:gd name="T21" fmla="*/ 80 h 48"/>
                <a:gd name="T22" fmla="*/ 4 w 44"/>
                <a:gd name="T23" fmla="*/ 59 h 48"/>
                <a:gd name="T24" fmla="*/ 0 w 44"/>
                <a:gd name="T25" fmla="*/ 43 h 48"/>
                <a:gd name="T26" fmla="*/ 0 w 44"/>
                <a:gd name="T27" fmla="*/ 2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8" name="Freeform 96">
              <a:extLst>
                <a:ext uri="{FF2B5EF4-FFF2-40B4-BE49-F238E27FC236}">
                  <a16:creationId xmlns:a16="http://schemas.microsoft.com/office/drawing/2014/main" id="{BB15A6D9-7546-4704-8B20-2D58FEECBFD1}"/>
                </a:ext>
              </a:extLst>
            </p:cNvPr>
            <p:cNvSpPr>
              <a:spLocks/>
            </p:cNvSpPr>
            <p:nvPr/>
          </p:nvSpPr>
          <p:spPr bwMode="auto">
            <a:xfrm>
              <a:off x="3872416" y="4532372"/>
              <a:ext cx="169709" cy="168747"/>
            </a:xfrm>
            <a:custGeom>
              <a:avLst/>
              <a:gdLst>
                <a:gd name="T0" fmla="*/ 55 w 116"/>
                <a:gd name="T1" fmla="*/ 13 h 88"/>
                <a:gd name="T2" fmla="*/ 55 w 116"/>
                <a:gd name="T3" fmla="*/ 18 h 88"/>
                <a:gd name="T4" fmla="*/ 67 w 116"/>
                <a:gd name="T5" fmla="*/ 26 h 88"/>
                <a:gd name="T6" fmla="*/ 79 w 116"/>
                <a:gd name="T7" fmla="*/ 18 h 88"/>
                <a:gd name="T8" fmla="*/ 88 w 116"/>
                <a:gd name="T9" fmla="*/ 13 h 88"/>
                <a:gd name="T10" fmla="*/ 90 w 116"/>
                <a:gd name="T11" fmla="*/ 30 h 88"/>
                <a:gd name="T12" fmla="*/ 96 w 116"/>
                <a:gd name="T13" fmla="*/ 54 h 88"/>
                <a:gd name="T14" fmla="*/ 102 w 116"/>
                <a:gd name="T15" fmla="*/ 83 h 88"/>
                <a:gd name="T16" fmla="*/ 100 w 116"/>
                <a:gd name="T17" fmla="*/ 102 h 88"/>
                <a:gd name="T18" fmla="*/ 102 w 116"/>
                <a:gd name="T19" fmla="*/ 111 h 88"/>
                <a:gd name="T20" fmla="*/ 104 w 116"/>
                <a:gd name="T21" fmla="*/ 119 h 88"/>
                <a:gd name="T22" fmla="*/ 106 w 116"/>
                <a:gd name="T23" fmla="*/ 151 h 88"/>
                <a:gd name="T24" fmla="*/ 100 w 116"/>
                <a:gd name="T25" fmla="*/ 153 h 88"/>
                <a:gd name="T26" fmla="*/ 102 w 116"/>
                <a:gd name="T27" fmla="*/ 177 h 88"/>
                <a:gd name="T28" fmla="*/ 96 w 116"/>
                <a:gd name="T29" fmla="*/ 185 h 88"/>
                <a:gd name="T30" fmla="*/ 90 w 116"/>
                <a:gd name="T31" fmla="*/ 179 h 88"/>
                <a:gd name="T32" fmla="*/ 86 w 116"/>
                <a:gd name="T33" fmla="*/ 194 h 88"/>
                <a:gd name="T34" fmla="*/ 83 w 116"/>
                <a:gd name="T35" fmla="*/ 190 h 88"/>
                <a:gd name="T36" fmla="*/ 82 w 116"/>
                <a:gd name="T37" fmla="*/ 158 h 88"/>
                <a:gd name="T38" fmla="*/ 77 w 116"/>
                <a:gd name="T39" fmla="*/ 153 h 88"/>
                <a:gd name="T40" fmla="*/ 69 w 116"/>
                <a:gd name="T41" fmla="*/ 151 h 88"/>
                <a:gd name="T42" fmla="*/ 71 w 116"/>
                <a:gd name="T43" fmla="*/ 131 h 88"/>
                <a:gd name="T44" fmla="*/ 65 w 116"/>
                <a:gd name="T45" fmla="*/ 114 h 88"/>
                <a:gd name="T46" fmla="*/ 57 w 116"/>
                <a:gd name="T47" fmla="*/ 97 h 88"/>
                <a:gd name="T48" fmla="*/ 43 w 116"/>
                <a:gd name="T49" fmla="*/ 102 h 88"/>
                <a:gd name="T50" fmla="*/ 35 w 116"/>
                <a:gd name="T51" fmla="*/ 114 h 88"/>
                <a:gd name="T52" fmla="*/ 29 w 116"/>
                <a:gd name="T53" fmla="*/ 131 h 88"/>
                <a:gd name="T54" fmla="*/ 24 w 116"/>
                <a:gd name="T55" fmla="*/ 111 h 88"/>
                <a:gd name="T56" fmla="*/ 14 w 116"/>
                <a:gd name="T57" fmla="*/ 88 h 88"/>
                <a:gd name="T58" fmla="*/ 6 w 116"/>
                <a:gd name="T59" fmla="*/ 83 h 88"/>
                <a:gd name="T60" fmla="*/ 0 w 116"/>
                <a:gd name="T61" fmla="*/ 63 h 88"/>
                <a:gd name="T62" fmla="*/ 8 w 116"/>
                <a:gd name="T63" fmla="*/ 43 h 88"/>
                <a:gd name="T64" fmla="*/ 20 w 116"/>
                <a:gd name="T65" fmla="*/ 35 h 88"/>
                <a:gd name="T66" fmla="*/ 22 w 116"/>
                <a:gd name="T67" fmla="*/ 22 h 88"/>
                <a:gd name="T68" fmla="*/ 26 w 116"/>
                <a:gd name="T69" fmla="*/ 0 h 88"/>
                <a:gd name="T70" fmla="*/ 29 w 116"/>
                <a:gd name="T71" fmla="*/ 0 h 88"/>
                <a:gd name="T72" fmla="*/ 33 w 116"/>
                <a:gd name="T73" fmla="*/ 9 h 88"/>
                <a:gd name="T74" fmla="*/ 45 w 116"/>
                <a:gd name="T75" fmla="*/ 9 h 88"/>
                <a:gd name="T76" fmla="*/ 55 w 116"/>
                <a:gd name="T77" fmla="*/ 13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9" name="Freeform 97">
              <a:extLst>
                <a:ext uri="{FF2B5EF4-FFF2-40B4-BE49-F238E27FC236}">
                  <a16:creationId xmlns:a16="http://schemas.microsoft.com/office/drawing/2014/main" id="{58482871-6AE5-4E87-A17C-B7C7F1DDB2E7}"/>
                </a:ext>
              </a:extLst>
            </p:cNvPr>
            <p:cNvSpPr>
              <a:spLocks/>
            </p:cNvSpPr>
            <p:nvPr/>
          </p:nvSpPr>
          <p:spPr bwMode="auto">
            <a:xfrm>
              <a:off x="3955782" y="4660162"/>
              <a:ext cx="96764" cy="124512"/>
            </a:xfrm>
            <a:custGeom>
              <a:avLst/>
              <a:gdLst>
                <a:gd name="T0" fmla="*/ 45 w 66"/>
                <a:gd name="T1" fmla="*/ 32 h 66"/>
                <a:gd name="T2" fmla="*/ 45 w 66"/>
                <a:gd name="T3" fmla="*/ 53 h 66"/>
                <a:gd name="T4" fmla="*/ 45 w 66"/>
                <a:gd name="T5" fmla="*/ 69 h 66"/>
                <a:gd name="T6" fmla="*/ 53 w 66"/>
                <a:gd name="T7" fmla="*/ 71 h 66"/>
                <a:gd name="T8" fmla="*/ 59 w 66"/>
                <a:gd name="T9" fmla="*/ 81 h 66"/>
                <a:gd name="T10" fmla="*/ 61 w 66"/>
                <a:gd name="T11" fmla="*/ 93 h 66"/>
                <a:gd name="T12" fmla="*/ 61 w 66"/>
                <a:gd name="T13" fmla="*/ 108 h 66"/>
                <a:gd name="T14" fmla="*/ 57 w 66"/>
                <a:gd name="T15" fmla="*/ 134 h 66"/>
                <a:gd name="T16" fmla="*/ 45 w 66"/>
                <a:gd name="T17" fmla="*/ 124 h 66"/>
                <a:gd name="T18" fmla="*/ 33 w 66"/>
                <a:gd name="T19" fmla="*/ 108 h 66"/>
                <a:gd name="T20" fmla="*/ 30 w 66"/>
                <a:gd name="T21" fmla="*/ 90 h 66"/>
                <a:gd name="T22" fmla="*/ 18 w 66"/>
                <a:gd name="T23" fmla="*/ 71 h 66"/>
                <a:gd name="T24" fmla="*/ 8 w 66"/>
                <a:gd name="T25" fmla="*/ 67 h 66"/>
                <a:gd name="T26" fmla="*/ 0 w 66"/>
                <a:gd name="T27" fmla="*/ 50 h 66"/>
                <a:gd name="T28" fmla="*/ 16 w 66"/>
                <a:gd name="T29" fmla="*/ 16 h 66"/>
                <a:gd name="T30" fmla="*/ 18 w 66"/>
                <a:gd name="T31" fmla="*/ 0 h 66"/>
                <a:gd name="T32" fmla="*/ 24 w 66"/>
                <a:gd name="T33" fmla="*/ 0 h 66"/>
                <a:gd name="T34" fmla="*/ 32 w 66"/>
                <a:gd name="T35" fmla="*/ 9 h 66"/>
                <a:gd name="T36" fmla="*/ 33 w 66"/>
                <a:gd name="T37" fmla="*/ 37 h 66"/>
                <a:gd name="T38" fmla="*/ 35 w 66"/>
                <a:gd name="T39" fmla="*/ 40 h 66"/>
                <a:gd name="T40" fmla="*/ 39 w 66"/>
                <a:gd name="T41" fmla="*/ 28 h 66"/>
                <a:gd name="T42" fmla="*/ 45 w 66"/>
                <a:gd name="T43" fmla="*/ 32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0" name="Freeform 98">
              <a:extLst>
                <a:ext uri="{FF2B5EF4-FFF2-40B4-BE49-F238E27FC236}">
                  <a16:creationId xmlns:a16="http://schemas.microsoft.com/office/drawing/2014/main" id="{D1ADDE84-0409-46C3-8275-748AEAE3706A}"/>
                </a:ext>
              </a:extLst>
            </p:cNvPr>
            <p:cNvSpPr>
              <a:spLocks/>
            </p:cNvSpPr>
            <p:nvPr/>
          </p:nvSpPr>
          <p:spPr bwMode="auto">
            <a:xfrm>
              <a:off x="4570606" y="4588076"/>
              <a:ext cx="297736" cy="244112"/>
            </a:xfrm>
            <a:custGeom>
              <a:avLst/>
              <a:gdLst>
                <a:gd name="T0" fmla="*/ 20 w 202"/>
                <a:gd name="T1" fmla="*/ 115 h 128"/>
                <a:gd name="T2" fmla="*/ 61 w 202"/>
                <a:gd name="T3" fmla="*/ 90 h 128"/>
                <a:gd name="T4" fmla="*/ 63 w 202"/>
                <a:gd name="T5" fmla="*/ 65 h 128"/>
                <a:gd name="T6" fmla="*/ 87 w 202"/>
                <a:gd name="T7" fmla="*/ 56 h 128"/>
                <a:gd name="T8" fmla="*/ 111 w 202"/>
                <a:gd name="T9" fmla="*/ 2 h 128"/>
                <a:gd name="T10" fmla="*/ 123 w 202"/>
                <a:gd name="T11" fmla="*/ 0 h 128"/>
                <a:gd name="T12" fmla="*/ 135 w 202"/>
                <a:gd name="T13" fmla="*/ 16 h 128"/>
                <a:gd name="T14" fmla="*/ 137 w 202"/>
                <a:gd name="T15" fmla="*/ 48 h 128"/>
                <a:gd name="T16" fmla="*/ 137 w 202"/>
                <a:gd name="T17" fmla="*/ 75 h 128"/>
                <a:gd name="T18" fmla="*/ 170 w 202"/>
                <a:gd name="T19" fmla="*/ 127 h 128"/>
                <a:gd name="T20" fmla="*/ 192 w 202"/>
                <a:gd name="T21" fmla="*/ 198 h 128"/>
                <a:gd name="T22" fmla="*/ 162 w 202"/>
                <a:gd name="T23" fmla="*/ 192 h 128"/>
                <a:gd name="T24" fmla="*/ 133 w 202"/>
                <a:gd name="T25" fmla="*/ 213 h 128"/>
                <a:gd name="T26" fmla="*/ 121 w 202"/>
                <a:gd name="T27" fmla="*/ 232 h 128"/>
                <a:gd name="T28" fmla="*/ 99 w 202"/>
                <a:gd name="T29" fmla="*/ 225 h 128"/>
                <a:gd name="T30" fmla="*/ 87 w 202"/>
                <a:gd name="T31" fmla="*/ 220 h 128"/>
                <a:gd name="T32" fmla="*/ 73 w 202"/>
                <a:gd name="T33" fmla="*/ 189 h 128"/>
                <a:gd name="T34" fmla="*/ 59 w 202"/>
                <a:gd name="T35" fmla="*/ 222 h 128"/>
                <a:gd name="T36" fmla="*/ 57 w 202"/>
                <a:gd name="T37" fmla="*/ 250 h 128"/>
                <a:gd name="T38" fmla="*/ 32 w 202"/>
                <a:gd name="T39" fmla="*/ 248 h 128"/>
                <a:gd name="T40" fmla="*/ 24 w 202"/>
                <a:gd name="T41" fmla="*/ 272 h 128"/>
                <a:gd name="T42" fmla="*/ 10 w 202"/>
                <a:gd name="T43" fmla="*/ 239 h 128"/>
                <a:gd name="T44" fmla="*/ 0 w 202"/>
                <a:gd name="T45" fmla="*/ 183 h 128"/>
                <a:gd name="T46" fmla="*/ 0 w 202"/>
                <a:gd name="T47" fmla="*/ 148 h 128"/>
                <a:gd name="T48" fmla="*/ 20 w 202"/>
                <a:gd name="T49" fmla="*/ 115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1" name="Freeform 99">
              <a:extLst>
                <a:ext uri="{FF2B5EF4-FFF2-40B4-BE49-F238E27FC236}">
                  <a16:creationId xmlns:a16="http://schemas.microsoft.com/office/drawing/2014/main" id="{04470C55-462E-4C94-B12A-7201A97494A6}"/>
                </a:ext>
              </a:extLst>
            </p:cNvPr>
            <p:cNvSpPr>
              <a:spLocks/>
            </p:cNvSpPr>
            <p:nvPr/>
          </p:nvSpPr>
          <p:spPr bwMode="auto">
            <a:xfrm>
              <a:off x="5210738" y="4524181"/>
              <a:ext cx="29774" cy="63895"/>
            </a:xfrm>
            <a:custGeom>
              <a:avLst/>
              <a:gdLst>
                <a:gd name="T0" fmla="*/ 14 w 22"/>
                <a:gd name="T1" fmla="*/ 32 h 34"/>
                <a:gd name="T2" fmla="*/ 9 w 22"/>
                <a:gd name="T3" fmla="*/ 44 h 34"/>
                <a:gd name="T4" fmla="*/ 11 w 22"/>
                <a:gd name="T5" fmla="*/ 69 h 34"/>
                <a:gd name="T6" fmla="*/ 0 w 22"/>
                <a:gd name="T7" fmla="*/ 63 h 34"/>
                <a:gd name="T8" fmla="*/ 0 w 22"/>
                <a:gd name="T9" fmla="*/ 39 h 34"/>
                <a:gd name="T10" fmla="*/ 5 w 22"/>
                <a:gd name="T11" fmla="*/ 20 h 34"/>
                <a:gd name="T12" fmla="*/ 9 w 22"/>
                <a:gd name="T13" fmla="*/ 0 h 34"/>
                <a:gd name="T14" fmla="*/ 14 w 22"/>
                <a:gd name="T15" fmla="*/ 32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2" name="Freeform 100">
              <a:extLst>
                <a:ext uri="{FF2B5EF4-FFF2-40B4-BE49-F238E27FC236}">
                  <a16:creationId xmlns:a16="http://schemas.microsoft.com/office/drawing/2014/main" id="{6D14CA09-A38C-480B-B949-5911B90DCE41}"/>
                </a:ext>
              </a:extLst>
            </p:cNvPr>
            <p:cNvSpPr>
              <a:spLocks/>
            </p:cNvSpPr>
            <p:nvPr/>
          </p:nvSpPr>
          <p:spPr bwMode="auto">
            <a:xfrm>
              <a:off x="5185430" y="4558586"/>
              <a:ext cx="245632" cy="409583"/>
            </a:xfrm>
            <a:custGeom>
              <a:avLst/>
              <a:gdLst>
                <a:gd name="T0" fmla="*/ 60 w 166"/>
                <a:gd name="T1" fmla="*/ 54 h 216"/>
                <a:gd name="T2" fmla="*/ 78 w 166"/>
                <a:gd name="T3" fmla="*/ 37 h 216"/>
                <a:gd name="T4" fmla="*/ 141 w 166"/>
                <a:gd name="T5" fmla="*/ 16 h 216"/>
                <a:gd name="T6" fmla="*/ 159 w 166"/>
                <a:gd name="T7" fmla="*/ 0 h 216"/>
                <a:gd name="T8" fmla="*/ 161 w 166"/>
                <a:gd name="T9" fmla="*/ 45 h 216"/>
                <a:gd name="T10" fmla="*/ 153 w 166"/>
                <a:gd name="T11" fmla="*/ 63 h 216"/>
                <a:gd name="T12" fmla="*/ 127 w 166"/>
                <a:gd name="T13" fmla="*/ 168 h 216"/>
                <a:gd name="T14" fmla="*/ 80 w 166"/>
                <a:gd name="T15" fmla="*/ 316 h 216"/>
                <a:gd name="T16" fmla="*/ 12 w 166"/>
                <a:gd name="T17" fmla="*/ 448 h 216"/>
                <a:gd name="T18" fmla="*/ 2 w 166"/>
                <a:gd name="T19" fmla="*/ 420 h 216"/>
                <a:gd name="T20" fmla="*/ 0 w 166"/>
                <a:gd name="T21" fmla="*/ 304 h 216"/>
                <a:gd name="T22" fmla="*/ 16 w 166"/>
                <a:gd name="T23" fmla="*/ 282 h 216"/>
                <a:gd name="T24" fmla="*/ 16 w 166"/>
                <a:gd name="T25" fmla="*/ 263 h 216"/>
                <a:gd name="T26" fmla="*/ 40 w 166"/>
                <a:gd name="T27" fmla="*/ 233 h 216"/>
                <a:gd name="T28" fmla="*/ 66 w 166"/>
                <a:gd name="T29" fmla="*/ 225 h 216"/>
                <a:gd name="T30" fmla="*/ 103 w 166"/>
                <a:gd name="T31" fmla="*/ 128 h 216"/>
                <a:gd name="T32" fmla="*/ 52 w 166"/>
                <a:gd name="T33" fmla="*/ 101 h 216"/>
                <a:gd name="T34" fmla="*/ 32 w 166"/>
                <a:gd name="T35" fmla="*/ 54 h 216"/>
                <a:gd name="T36" fmla="*/ 32 w 166"/>
                <a:gd name="T37" fmla="*/ 34 h 216"/>
                <a:gd name="T38" fmla="*/ 40 w 166"/>
                <a:gd name="T39" fmla="*/ 16 h 216"/>
                <a:gd name="T40" fmla="*/ 60 w 166"/>
                <a:gd name="T41" fmla="*/ 54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3" name="Freeform 101">
              <a:extLst>
                <a:ext uri="{FF2B5EF4-FFF2-40B4-BE49-F238E27FC236}">
                  <a16:creationId xmlns:a16="http://schemas.microsoft.com/office/drawing/2014/main" id="{38F3FF9B-B387-44B1-9B32-95CCD321483B}"/>
                </a:ext>
              </a:extLst>
            </p:cNvPr>
            <p:cNvSpPr>
              <a:spLocks/>
            </p:cNvSpPr>
            <p:nvPr/>
          </p:nvSpPr>
          <p:spPr bwMode="auto">
            <a:xfrm>
              <a:off x="4430671" y="4524181"/>
              <a:ext cx="174175" cy="337497"/>
            </a:xfrm>
            <a:custGeom>
              <a:avLst/>
              <a:gdLst>
                <a:gd name="T0" fmla="*/ 85 w 119"/>
                <a:gd name="T1" fmla="*/ 0 h 178"/>
                <a:gd name="T2" fmla="*/ 89 w 119"/>
                <a:gd name="T3" fmla="*/ 25 h 178"/>
                <a:gd name="T4" fmla="*/ 91 w 119"/>
                <a:gd name="T5" fmla="*/ 76 h 178"/>
                <a:gd name="T6" fmla="*/ 97 w 119"/>
                <a:gd name="T7" fmla="*/ 95 h 178"/>
                <a:gd name="T8" fmla="*/ 82 w 119"/>
                <a:gd name="T9" fmla="*/ 95 h 178"/>
                <a:gd name="T10" fmla="*/ 80 w 119"/>
                <a:gd name="T11" fmla="*/ 117 h 178"/>
                <a:gd name="T12" fmla="*/ 105 w 119"/>
                <a:gd name="T13" fmla="*/ 184 h 178"/>
                <a:gd name="T14" fmla="*/ 87 w 119"/>
                <a:gd name="T15" fmla="*/ 215 h 178"/>
                <a:gd name="T16" fmla="*/ 87 w 119"/>
                <a:gd name="T17" fmla="*/ 249 h 178"/>
                <a:gd name="T18" fmla="*/ 95 w 119"/>
                <a:gd name="T19" fmla="*/ 304 h 178"/>
                <a:gd name="T20" fmla="*/ 109 w 119"/>
                <a:gd name="T21" fmla="*/ 334 h 178"/>
                <a:gd name="T22" fmla="*/ 107 w 119"/>
                <a:gd name="T23" fmla="*/ 366 h 178"/>
                <a:gd name="T24" fmla="*/ 89 w 119"/>
                <a:gd name="T25" fmla="*/ 368 h 178"/>
                <a:gd name="T26" fmla="*/ 89 w 119"/>
                <a:gd name="T27" fmla="*/ 354 h 178"/>
                <a:gd name="T28" fmla="*/ 18 w 119"/>
                <a:gd name="T29" fmla="*/ 354 h 178"/>
                <a:gd name="T30" fmla="*/ 18 w 119"/>
                <a:gd name="T31" fmla="*/ 304 h 178"/>
                <a:gd name="T32" fmla="*/ 10 w 119"/>
                <a:gd name="T33" fmla="*/ 287 h 178"/>
                <a:gd name="T34" fmla="*/ 0 w 119"/>
                <a:gd name="T35" fmla="*/ 274 h 178"/>
                <a:gd name="T36" fmla="*/ 2 w 119"/>
                <a:gd name="T37" fmla="*/ 237 h 178"/>
                <a:gd name="T38" fmla="*/ 22 w 119"/>
                <a:gd name="T39" fmla="*/ 198 h 178"/>
                <a:gd name="T40" fmla="*/ 29 w 119"/>
                <a:gd name="T41" fmla="*/ 198 h 178"/>
                <a:gd name="T42" fmla="*/ 38 w 119"/>
                <a:gd name="T43" fmla="*/ 215 h 178"/>
                <a:gd name="T44" fmla="*/ 78 w 119"/>
                <a:gd name="T45" fmla="*/ 58 h 178"/>
                <a:gd name="T46" fmla="*/ 86 w 119"/>
                <a:gd name="T47" fmla="*/ 54 h 178"/>
                <a:gd name="T48" fmla="*/ 85 w 119"/>
                <a:gd name="T49" fmla="*/ 25 h 178"/>
                <a:gd name="T50" fmla="*/ 85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4" name="Freeform 102">
              <a:extLst>
                <a:ext uri="{FF2B5EF4-FFF2-40B4-BE49-F238E27FC236}">
                  <a16:creationId xmlns:a16="http://schemas.microsoft.com/office/drawing/2014/main" id="{69F03999-69BB-44A1-B984-B976ED24D523}"/>
                </a:ext>
              </a:extLst>
            </p:cNvPr>
            <p:cNvSpPr>
              <a:spLocks/>
            </p:cNvSpPr>
            <p:nvPr/>
          </p:nvSpPr>
          <p:spPr bwMode="auto">
            <a:xfrm>
              <a:off x="4289246" y="4499606"/>
              <a:ext cx="278383" cy="281792"/>
            </a:xfrm>
            <a:custGeom>
              <a:avLst/>
              <a:gdLst>
                <a:gd name="T0" fmla="*/ 94 w 187"/>
                <a:gd name="T1" fmla="*/ 288 h 150"/>
                <a:gd name="T2" fmla="*/ 64 w 187"/>
                <a:gd name="T3" fmla="*/ 297 h 150"/>
                <a:gd name="T4" fmla="*/ 44 w 187"/>
                <a:gd name="T5" fmla="*/ 295 h 150"/>
                <a:gd name="T6" fmla="*/ 46 w 187"/>
                <a:gd name="T7" fmla="*/ 260 h 150"/>
                <a:gd name="T8" fmla="*/ 22 w 187"/>
                <a:gd name="T9" fmla="*/ 234 h 150"/>
                <a:gd name="T10" fmla="*/ 2 w 187"/>
                <a:gd name="T11" fmla="*/ 230 h 150"/>
                <a:gd name="T12" fmla="*/ 0 w 187"/>
                <a:gd name="T13" fmla="*/ 154 h 150"/>
                <a:gd name="T14" fmla="*/ 22 w 187"/>
                <a:gd name="T15" fmla="*/ 104 h 150"/>
                <a:gd name="T16" fmla="*/ 10 w 187"/>
                <a:gd name="T17" fmla="*/ 83 h 150"/>
                <a:gd name="T18" fmla="*/ 12 w 187"/>
                <a:gd name="T19" fmla="*/ 69 h 150"/>
                <a:gd name="T20" fmla="*/ 24 w 187"/>
                <a:gd name="T21" fmla="*/ 2 h 150"/>
                <a:gd name="T22" fmla="*/ 54 w 187"/>
                <a:gd name="T23" fmla="*/ 2 h 150"/>
                <a:gd name="T24" fmla="*/ 70 w 187"/>
                <a:gd name="T25" fmla="*/ 28 h 150"/>
                <a:gd name="T26" fmla="*/ 80 w 187"/>
                <a:gd name="T27" fmla="*/ 15 h 150"/>
                <a:gd name="T28" fmla="*/ 108 w 187"/>
                <a:gd name="T29" fmla="*/ 37 h 150"/>
                <a:gd name="T30" fmla="*/ 114 w 187"/>
                <a:gd name="T31" fmla="*/ 19 h 150"/>
                <a:gd name="T32" fmla="*/ 149 w 187"/>
                <a:gd name="T33" fmla="*/ 28 h 150"/>
                <a:gd name="T34" fmla="*/ 171 w 187"/>
                <a:gd name="T35" fmla="*/ 0 h 150"/>
                <a:gd name="T36" fmla="*/ 185 w 187"/>
                <a:gd name="T37" fmla="*/ 28 h 150"/>
                <a:gd name="T38" fmla="*/ 187 w 187"/>
                <a:gd name="T39" fmla="*/ 80 h 150"/>
                <a:gd name="T40" fmla="*/ 177 w 187"/>
                <a:gd name="T41" fmla="*/ 83 h 150"/>
                <a:gd name="T42" fmla="*/ 137 w 187"/>
                <a:gd name="T43" fmla="*/ 234 h 150"/>
                <a:gd name="T44" fmla="*/ 126 w 187"/>
                <a:gd name="T45" fmla="*/ 217 h 150"/>
                <a:gd name="T46" fmla="*/ 116 w 187"/>
                <a:gd name="T47" fmla="*/ 217 h 150"/>
                <a:gd name="T48" fmla="*/ 96 w 187"/>
                <a:gd name="T49" fmla="*/ 255 h 150"/>
                <a:gd name="T50" fmla="*/ 94 w 187"/>
                <a:gd name="T51" fmla="*/ 288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5" name="Freeform 103">
              <a:extLst>
                <a:ext uri="{FF2B5EF4-FFF2-40B4-BE49-F238E27FC236}">
                  <a16:creationId xmlns:a16="http://schemas.microsoft.com/office/drawing/2014/main" id="{13153BE7-6F22-4D3C-A539-78BD9AEC0C28}"/>
                </a:ext>
              </a:extLst>
            </p:cNvPr>
            <p:cNvSpPr>
              <a:spLocks/>
            </p:cNvSpPr>
            <p:nvPr/>
          </p:nvSpPr>
          <p:spPr bwMode="auto">
            <a:xfrm>
              <a:off x="4244586" y="4545479"/>
              <a:ext cx="80389" cy="180217"/>
            </a:xfrm>
            <a:custGeom>
              <a:avLst/>
              <a:gdLst>
                <a:gd name="T0" fmla="*/ 20 w 54"/>
                <a:gd name="T1" fmla="*/ 2 h 96"/>
                <a:gd name="T2" fmla="*/ 34 w 54"/>
                <a:gd name="T3" fmla="*/ 0 h 96"/>
                <a:gd name="T4" fmla="*/ 44 w 54"/>
                <a:gd name="T5" fmla="*/ 19 h 96"/>
                <a:gd name="T6" fmla="*/ 42 w 54"/>
                <a:gd name="T7" fmla="*/ 37 h 96"/>
                <a:gd name="T8" fmla="*/ 54 w 54"/>
                <a:gd name="T9" fmla="*/ 55 h 96"/>
                <a:gd name="T10" fmla="*/ 32 w 54"/>
                <a:gd name="T11" fmla="*/ 107 h 96"/>
                <a:gd name="T12" fmla="*/ 34 w 54"/>
                <a:gd name="T13" fmla="*/ 181 h 96"/>
                <a:gd name="T14" fmla="*/ 12 w 54"/>
                <a:gd name="T15" fmla="*/ 189 h 96"/>
                <a:gd name="T16" fmla="*/ 12 w 54"/>
                <a:gd name="T17" fmla="*/ 95 h 96"/>
                <a:gd name="T18" fmla="*/ 0 w 54"/>
                <a:gd name="T19" fmla="*/ 63 h 96"/>
                <a:gd name="T20" fmla="*/ 4 w 54"/>
                <a:gd name="T21" fmla="*/ 39 h 96"/>
                <a:gd name="T22" fmla="*/ 20 w 54"/>
                <a:gd name="T23" fmla="*/ 32 h 96"/>
                <a:gd name="T24" fmla="*/ 20 w 54"/>
                <a:gd name="T25" fmla="*/ 2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6" name="Freeform 104">
              <a:extLst>
                <a:ext uri="{FF2B5EF4-FFF2-40B4-BE49-F238E27FC236}">
                  <a16:creationId xmlns:a16="http://schemas.microsoft.com/office/drawing/2014/main" id="{7AED3395-F1E5-4A32-926B-BA132379C9B6}"/>
                </a:ext>
              </a:extLst>
            </p:cNvPr>
            <p:cNvSpPr>
              <a:spLocks/>
            </p:cNvSpPr>
            <p:nvPr/>
          </p:nvSpPr>
          <p:spPr bwMode="auto">
            <a:xfrm>
              <a:off x="4217790" y="4581522"/>
              <a:ext cx="44660" cy="152365"/>
            </a:xfrm>
            <a:custGeom>
              <a:avLst/>
              <a:gdLst>
                <a:gd name="T0" fmla="*/ 30 w 30"/>
                <a:gd name="T1" fmla="*/ 160 h 80"/>
                <a:gd name="T2" fmla="*/ 16 w 30"/>
                <a:gd name="T3" fmla="*/ 170 h 80"/>
                <a:gd name="T4" fmla="*/ 12 w 30"/>
                <a:gd name="T5" fmla="*/ 102 h 80"/>
                <a:gd name="T6" fmla="*/ 8 w 30"/>
                <a:gd name="T7" fmla="*/ 74 h 80"/>
                <a:gd name="T8" fmla="*/ 12 w 30"/>
                <a:gd name="T9" fmla="*/ 38 h 80"/>
                <a:gd name="T10" fmla="*/ 0 w 30"/>
                <a:gd name="T11" fmla="*/ 0 h 80"/>
                <a:gd name="T12" fmla="*/ 22 w 30"/>
                <a:gd name="T13" fmla="*/ 0 h 80"/>
                <a:gd name="T14" fmla="*/ 18 w 30"/>
                <a:gd name="T15" fmla="*/ 26 h 80"/>
                <a:gd name="T16" fmla="*/ 30 w 30"/>
                <a:gd name="T17" fmla="*/ 59 h 80"/>
                <a:gd name="T18" fmla="*/ 30 w 30"/>
                <a:gd name="T19" fmla="*/ 16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7" name="Freeform 105">
              <a:extLst>
                <a:ext uri="{FF2B5EF4-FFF2-40B4-BE49-F238E27FC236}">
                  <a16:creationId xmlns:a16="http://schemas.microsoft.com/office/drawing/2014/main" id="{3C40576C-5F60-42DE-9D37-142F7B66F5A9}"/>
                </a:ext>
              </a:extLst>
            </p:cNvPr>
            <p:cNvSpPr>
              <a:spLocks/>
            </p:cNvSpPr>
            <p:nvPr/>
          </p:nvSpPr>
          <p:spPr bwMode="auto">
            <a:xfrm>
              <a:off x="4153776" y="4581522"/>
              <a:ext cx="87832" cy="190047"/>
            </a:xfrm>
            <a:custGeom>
              <a:avLst/>
              <a:gdLst>
                <a:gd name="T0" fmla="*/ 55 w 60"/>
                <a:gd name="T1" fmla="*/ 168 h 100"/>
                <a:gd name="T2" fmla="*/ 43 w 60"/>
                <a:gd name="T3" fmla="*/ 182 h 100"/>
                <a:gd name="T4" fmla="*/ 31 w 60"/>
                <a:gd name="T5" fmla="*/ 202 h 100"/>
                <a:gd name="T6" fmla="*/ 20 w 60"/>
                <a:gd name="T7" fmla="*/ 211 h 100"/>
                <a:gd name="T8" fmla="*/ 8 w 60"/>
                <a:gd name="T9" fmla="*/ 196 h 100"/>
                <a:gd name="T10" fmla="*/ 0 w 60"/>
                <a:gd name="T11" fmla="*/ 152 h 100"/>
                <a:gd name="T12" fmla="*/ 10 w 60"/>
                <a:gd name="T13" fmla="*/ 104 h 100"/>
                <a:gd name="T14" fmla="*/ 6 w 60"/>
                <a:gd name="T15" fmla="*/ 48 h 100"/>
                <a:gd name="T16" fmla="*/ 6 w 60"/>
                <a:gd name="T17" fmla="*/ 0 h 100"/>
                <a:gd name="T18" fmla="*/ 39 w 60"/>
                <a:gd name="T19" fmla="*/ 0 h 100"/>
                <a:gd name="T20" fmla="*/ 51 w 60"/>
                <a:gd name="T21" fmla="*/ 37 h 100"/>
                <a:gd name="T22" fmla="*/ 47 w 60"/>
                <a:gd name="T23" fmla="*/ 65 h 100"/>
                <a:gd name="T24" fmla="*/ 49 w 60"/>
                <a:gd name="T25" fmla="*/ 82 h 100"/>
                <a:gd name="T26" fmla="*/ 51 w 60"/>
                <a:gd name="T27" fmla="*/ 101 h 100"/>
                <a:gd name="T28" fmla="*/ 55 w 60"/>
                <a:gd name="T29" fmla="*/ 168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8" name="Freeform 106">
              <a:extLst>
                <a:ext uri="{FF2B5EF4-FFF2-40B4-BE49-F238E27FC236}">
                  <a16:creationId xmlns:a16="http://schemas.microsoft.com/office/drawing/2014/main" id="{E4BCADCB-A0A6-46EE-9C30-F1E0A7855CBA}"/>
                </a:ext>
              </a:extLst>
            </p:cNvPr>
            <p:cNvSpPr>
              <a:spLocks/>
            </p:cNvSpPr>
            <p:nvPr/>
          </p:nvSpPr>
          <p:spPr bwMode="auto">
            <a:xfrm>
              <a:off x="4451512" y="4845295"/>
              <a:ext cx="43172" cy="47512"/>
            </a:xfrm>
            <a:custGeom>
              <a:avLst/>
              <a:gdLst>
                <a:gd name="T0" fmla="*/ 4 w 29"/>
                <a:gd name="T1" fmla="*/ 0 h 24"/>
                <a:gd name="T2" fmla="*/ 29 w 29"/>
                <a:gd name="T3" fmla="*/ 0 h 24"/>
                <a:gd name="T4" fmla="*/ 26 w 29"/>
                <a:gd name="T5" fmla="*/ 58 h 24"/>
                <a:gd name="T6" fmla="*/ 2 w 29"/>
                <a:gd name="T7" fmla="*/ 62 h 24"/>
                <a:gd name="T8" fmla="*/ 0 w 29"/>
                <a:gd name="T9" fmla="*/ 27 h 24"/>
                <a:gd name="T10" fmla="*/ 4 w 2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4" y="0"/>
                  </a:moveTo>
                  <a:lnTo>
                    <a:pt x="29" y="0"/>
                  </a:lnTo>
                  <a:lnTo>
                    <a:pt x="26" y="22"/>
                  </a:lnTo>
                  <a:lnTo>
                    <a:pt x="2" y="24"/>
                  </a:lnTo>
                  <a:lnTo>
                    <a:pt x="0" y="10"/>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39" name="Freeform 107">
              <a:extLst>
                <a:ext uri="{FF2B5EF4-FFF2-40B4-BE49-F238E27FC236}">
                  <a16:creationId xmlns:a16="http://schemas.microsoft.com/office/drawing/2014/main" id="{79DADEB3-7844-4D85-8BB6-26ECDC649B23}"/>
                </a:ext>
              </a:extLst>
            </p:cNvPr>
            <p:cNvSpPr>
              <a:spLocks/>
            </p:cNvSpPr>
            <p:nvPr/>
          </p:nvSpPr>
          <p:spPr bwMode="auto">
            <a:xfrm>
              <a:off x="5240511" y="5279451"/>
              <a:ext cx="169709" cy="419412"/>
            </a:xfrm>
            <a:custGeom>
              <a:avLst/>
              <a:gdLst>
                <a:gd name="T0" fmla="*/ 22 w 114"/>
                <a:gd name="T1" fmla="*/ 136 h 224"/>
                <a:gd name="T2" fmla="*/ 46 w 114"/>
                <a:gd name="T3" fmla="*/ 118 h 224"/>
                <a:gd name="T4" fmla="*/ 70 w 114"/>
                <a:gd name="T5" fmla="*/ 85 h 224"/>
                <a:gd name="T6" fmla="*/ 78 w 114"/>
                <a:gd name="T7" fmla="*/ 58 h 224"/>
                <a:gd name="T8" fmla="*/ 86 w 114"/>
                <a:gd name="T9" fmla="*/ 51 h 224"/>
                <a:gd name="T10" fmla="*/ 94 w 114"/>
                <a:gd name="T11" fmla="*/ 19 h 224"/>
                <a:gd name="T12" fmla="*/ 96 w 114"/>
                <a:gd name="T13" fmla="*/ 0 h 224"/>
                <a:gd name="T14" fmla="*/ 108 w 114"/>
                <a:gd name="T15" fmla="*/ 39 h 224"/>
                <a:gd name="T16" fmla="*/ 112 w 114"/>
                <a:gd name="T17" fmla="*/ 80 h 224"/>
                <a:gd name="T18" fmla="*/ 114 w 114"/>
                <a:gd name="T19" fmla="*/ 101 h 224"/>
                <a:gd name="T20" fmla="*/ 114 w 114"/>
                <a:gd name="T21" fmla="*/ 125 h 224"/>
                <a:gd name="T22" fmla="*/ 102 w 114"/>
                <a:gd name="T23" fmla="*/ 128 h 224"/>
                <a:gd name="T24" fmla="*/ 102 w 114"/>
                <a:gd name="T25" fmla="*/ 159 h 224"/>
                <a:gd name="T26" fmla="*/ 82 w 114"/>
                <a:gd name="T27" fmla="*/ 291 h 224"/>
                <a:gd name="T28" fmla="*/ 74 w 114"/>
                <a:gd name="T29" fmla="*/ 355 h 224"/>
                <a:gd name="T30" fmla="*/ 62 w 114"/>
                <a:gd name="T31" fmla="*/ 418 h 224"/>
                <a:gd name="T32" fmla="*/ 40 w 114"/>
                <a:gd name="T33" fmla="*/ 438 h 224"/>
                <a:gd name="T34" fmla="*/ 18 w 114"/>
                <a:gd name="T35" fmla="*/ 432 h 224"/>
                <a:gd name="T36" fmla="*/ 8 w 114"/>
                <a:gd name="T37" fmla="*/ 394 h 224"/>
                <a:gd name="T38" fmla="*/ 6 w 114"/>
                <a:gd name="T39" fmla="*/ 355 h 224"/>
                <a:gd name="T40" fmla="*/ 0 w 114"/>
                <a:gd name="T41" fmla="*/ 320 h 224"/>
                <a:gd name="T42" fmla="*/ 16 w 114"/>
                <a:gd name="T43" fmla="*/ 275 h 224"/>
                <a:gd name="T44" fmla="*/ 20 w 114"/>
                <a:gd name="T45" fmla="*/ 238 h 224"/>
                <a:gd name="T46" fmla="*/ 16 w 114"/>
                <a:gd name="T47" fmla="*/ 207 h 224"/>
                <a:gd name="T48" fmla="*/ 10 w 114"/>
                <a:gd name="T49" fmla="*/ 176 h 224"/>
                <a:gd name="T50" fmla="*/ 18 w 114"/>
                <a:gd name="T51" fmla="*/ 155 h 224"/>
                <a:gd name="T52" fmla="*/ 22 w 114"/>
                <a:gd name="T53" fmla="*/ 13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0" name="Freeform 108">
              <a:extLst>
                <a:ext uri="{FF2B5EF4-FFF2-40B4-BE49-F238E27FC236}">
                  <a16:creationId xmlns:a16="http://schemas.microsoft.com/office/drawing/2014/main" id="{100C86E0-4B7F-4D78-9EB3-2B64AE0A468A}"/>
                </a:ext>
              </a:extLst>
            </p:cNvPr>
            <p:cNvSpPr>
              <a:spLocks/>
            </p:cNvSpPr>
            <p:nvPr/>
          </p:nvSpPr>
          <p:spPr bwMode="auto">
            <a:xfrm>
              <a:off x="4619733" y="5592374"/>
              <a:ext cx="382590" cy="411222"/>
            </a:xfrm>
            <a:custGeom>
              <a:avLst/>
              <a:gdLst>
                <a:gd name="T0" fmla="*/ 0 w 260"/>
                <a:gd name="T1" fmla="*/ 219 h 218"/>
                <a:gd name="T2" fmla="*/ 2 w 260"/>
                <a:gd name="T3" fmla="*/ 211 h 218"/>
                <a:gd name="T4" fmla="*/ 6 w 260"/>
                <a:gd name="T5" fmla="*/ 205 h 218"/>
                <a:gd name="T6" fmla="*/ 8 w 260"/>
                <a:gd name="T7" fmla="*/ 205 h 218"/>
                <a:gd name="T8" fmla="*/ 14 w 260"/>
                <a:gd name="T9" fmla="*/ 222 h 218"/>
                <a:gd name="T10" fmla="*/ 22 w 260"/>
                <a:gd name="T11" fmla="*/ 230 h 218"/>
                <a:gd name="T12" fmla="*/ 38 w 260"/>
                <a:gd name="T13" fmla="*/ 230 h 218"/>
                <a:gd name="T14" fmla="*/ 49 w 260"/>
                <a:gd name="T15" fmla="*/ 211 h 218"/>
                <a:gd name="T16" fmla="*/ 49 w 260"/>
                <a:gd name="T17" fmla="*/ 93 h 218"/>
                <a:gd name="T18" fmla="*/ 61 w 260"/>
                <a:gd name="T19" fmla="*/ 117 h 218"/>
                <a:gd name="T20" fmla="*/ 61 w 260"/>
                <a:gd name="T21" fmla="*/ 159 h 218"/>
                <a:gd name="T22" fmla="*/ 77 w 260"/>
                <a:gd name="T23" fmla="*/ 159 h 218"/>
                <a:gd name="T24" fmla="*/ 91 w 260"/>
                <a:gd name="T25" fmla="*/ 134 h 218"/>
                <a:gd name="T26" fmla="*/ 95 w 260"/>
                <a:gd name="T27" fmla="*/ 108 h 218"/>
                <a:gd name="T28" fmla="*/ 105 w 260"/>
                <a:gd name="T29" fmla="*/ 108 h 218"/>
                <a:gd name="T30" fmla="*/ 115 w 260"/>
                <a:gd name="T31" fmla="*/ 124 h 218"/>
                <a:gd name="T32" fmla="*/ 130 w 260"/>
                <a:gd name="T33" fmla="*/ 121 h 218"/>
                <a:gd name="T34" fmla="*/ 138 w 260"/>
                <a:gd name="T35" fmla="*/ 93 h 218"/>
                <a:gd name="T36" fmla="*/ 176 w 260"/>
                <a:gd name="T37" fmla="*/ 12 h 218"/>
                <a:gd name="T38" fmla="*/ 186 w 260"/>
                <a:gd name="T39" fmla="*/ 12 h 218"/>
                <a:gd name="T40" fmla="*/ 188 w 260"/>
                <a:gd name="T41" fmla="*/ 0 h 218"/>
                <a:gd name="T42" fmla="*/ 214 w 260"/>
                <a:gd name="T43" fmla="*/ 2 h 218"/>
                <a:gd name="T44" fmla="*/ 221 w 260"/>
                <a:gd name="T45" fmla="*/ 16 h 218"/>
                <a:gd name="T46" fmla="*/ 229 w 260"/>
                <a:gd name="T47" fmla="*/ 67 h 218"/>
                <a:gd name="T48" fmla="*/ 229 w 260"/>
                <a:gd name="T49" fmla="*/ 138 h 218"/>
                <a:gd name="T50" fmla="*/ 229 w 260"/>
                <a:gd name="T51" fmla="*/ 159 h 218"/>
                <a:gd name="T52" fmla="*/ 245 w 260"/>
                <a:gd name="T53" fmla="*/ 161 h 218"/>
                <a:gd name="T54" fmla="*/ 239 w 260"/>
                <a:gd name="T55" fmla="*/ 183 h 218"/>
                <a:gd name="T56" fmla="*/ 239 w 260"/>
                <a:gd name="T57" fmla="*/ 211 h 218"/>
                <a:gd name="T58" fmla="*/ 231 w 260"/>
                <a:gd name="T59" fmla="*/ 222 h 218"/>
                <a:gd name="T60" fmla="*/ 215 w 260"/>
                <a:gd name="T61" fmla="*/ 264 h 218"/>
                <a:gd name="T62" fmla="*/ 211 w 260"/>
                <a:gd name="T63" fmla="*/ 287 h 218"/>
                <a:gd name="T64" fmla="*/ 200 w 260"/>
                <a:gd name="T65" fmla="*/ 324 h 218"/>
                <a:gd name="T66" fmla="*/ 178 w 260"/>
                <a:gd name="T67" fmla="*/ 357 h 218"/>
                <a:gd name="T68" fmla="*/ 154 w 260"/>
                <a:gd name="T69" fmla="*/ 402 h 218"/>
                <a:gd name="T70" fmla="*/ 132 w 260"/>
                <a:gd name="T71" fmla="*/ 410 h 218"/>
                <a:gd name="T72" fmla="*/ 123 w 260"/>
                <a:gd name="T73" fmla="*/ 420 h 218"/>
                <a:gd name="T74" fmla="*/ 105 w 260"/>
                <a:gd name="T75" fmla="*/ 417 h 218"/>
                <a:gd name="T76" fmla="*/ 83 w 260"/>
                <a:gd name="T77" fmla="*/ 417 h 218"/>
                <a:gd name="T78" fmla="*/ 65 w 260"/>
                <a:gd name="T79" fmla="*/ 429 h 218"/>
                <a:gd name="T80" fmla="*/ 45 w 260"/>
                <a:gd name="T81" fmla="*/ 441 h 218"/>
                <a:gd name="T82" fmla="*/ 34 w 260"/>
                <a:gd name="T83" fmla="*/ 426 h 218"/>
                <a:gd name="T84" fmla="*/ 28 w 260"/>
                <a:gd name="T85" fmla="*/ 402 h 218"/>
                <a:gd name="T86" fmla="*/ 20 w 260"/>
                <a:gd name="T87" fmla="*/ 373 h 218"/>
                <a:gd name="T88" fmla="*/ 30 w 260"/>
                <a:gd name="T89" fmla="*/ 349 h 218"/>
                <a:gd name="T90" fmla="*/ 22 w 260"/>
                <a:gd name="T91" fmla="*/ 321 h 218"/>
                <a:gd name="T92" fmla="*/ 12 w 260"/>
                <a:gd name="T93" fmla="*/ 291 h 218"/>
                <a:gd name="T94" fmla="*/ 6 w 260"/>
                <a:gd name="T95" fmla="*/ 245 h 218"/>
                <a:gd name="T96" fmla="*/ 0 w 260"/>
                <a:gd name="T97" fmla="*/ 219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1" name="Freeform 109">
              <a:extLst>
                <a:ext uri="{FF2B5EF4-FFF2-40B4-BE49-F238E27FC236}">
                  <a16:creationId xmlns:a16="http://schemas.microsoft.com/office/drawing/2014/main" id="{1D729F71-C843-4B9B-8062-2A73D7ECB0DD}"/>
                </a:ext>
              </a:extLst>
            </p:cNvPr>
            <p:cNvSpPr>
              <a:spLocks/>
            </p:cNvSpPr>
            <p:nvPr/>
          </p:nvSpPr>
          <p:spPr bwMode="auto">
            <a:xfrm>
              <a:off x="4823681" y="5394135"/>
              <a:ext cx="174175" cy="201515"/>
            </a:xfrm>
            <a:custGeom>
              <a:avLst/>
              <a:gdLst>
                <a:gd name="T0" fmla="*/ 55 w 120"/>
                <a:gd name="T1" fmla="*/ 218 h 106"/>
                <a:gd name="T2" fmla="*/ 53 w 120"/>
                <a:gd name="T3" fmla="*/ 207 h 106"/>
                <a:gd name="T4" fmla="*/ 39 w 120"/>
                <a:gd name="T5" fmla="*/ 202 h 106"/>
                <a:gd name="T6" fmla="*/ 31 w 120"/>
                <a:gd name="T7" fmla="*/ 159 h 106"/>
                <a:gd name="T8" fmla="*/ 12 w 120"/>
                <a:gd name="T9" fmla="*/ 135 h 106"/>
                <a:gd name="T10" fmla="*/ 8 w 120"/>
                <a:gd name="T11" fmla="*/ 101 h 106"/>
                <a:gd name="T12" fmla="*/ 0 w 120"/>
                <a:gd name="T13" fmla="*/ 77 h 106"/>
                <a:gd name="T14" fmla="*/ 23 w 120"/>
                <a:gd name="T15" fmla="*/ 70 h 106"/>
                <a:gd name="T16" fmla="*/ 37 w 120"/>
                <a:gd name="T17" fmla="*/ 35 h 106"/>
                <a:gd name="T18" fmla="*/ 49 w 120"/>
                <a:gd name="T19" fmla="*/ 30 h 106"/>
                <a:gd name="T20" fmla="*/ 56 w 120"/>
                <a:gd name="T21" fmla="*/ 0 h 106"/>
                <a:gd name="T22" fmla="*/ 68 w 120"/>
                <a:gd name="T23" fmla="*/ 0 h 106"/>
                <a:gd name="T24" fmla="*/ 103 w 120"/>
                <a:gd name="T25" fmla="*/ 30 h 106"/>
                <a:gd name="T26" fmla="*/ 105 w 120"/>
                <a:gd name="T27" fmla="*/ 89 h 106"/>
                <a:gd name="T28" fmla="*/ 105 w 120"/>
                <a:gd name="T29" fmla="*/ 152 h 106"/>
                <a:gd name="T30" fmla="*/ 98 w 120"/>
                <a:gd name="T31" fmla="*/ 188 h 106"/>
                <a:gd name="T32" fmla="*/ 80 w 120"/>
                <a:gd name="T33" fmla="*/ 224 h 106"/>
                <a:gd name="T34" fmla="*/ 55 w 120"/>
                <a:gd name="T35" fmla="*/ 218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2" name="Freeform 110">
              <a:extLst>
                <a:ext uri="{FF2B5EF4-FFF2-40B4-BE49-F238E27FC236}">
                  <a16:creationId xmlns:a16="http://schemas.microsoft.com/office/drawing/2014/main" id="{A41DB91A-FCAA-483E-BF35-A36EEF9FA877}"/>
                </a:ext>
              </a:extLst>
            </p:cNvPr>
            <p:cNvSpPr>
              <a:spLocks/>
            </p:cNvSpPr>
            <p:nvPr/>
          </p:nvSpPr>
          <p:spPr bwMode="auto">
            <a:xfrm>
              <a:off x="4698633" y="5462945"/>
              <a:ext cx="211392" cy="275240"/>
            </a:xfrm>
            <a:custGeom>
              <a:avLst/>
              <a:gdLst>
                <a:gd name="T0" fmla="*/ 0 w 144"/>
                <a:gd name="T1" fmla="*/ 230 h 146"/>
                <a:gd name="T2" fmla="*/ 0 w 144"/>
                <a:gd name="T3" fmla="*/ 132 h 146"/>
                <a:gd name="T4" fmla="*/ 14 w 144"/>
                <a:gd name="T5" fmla="*/ 132 h 146"/>
                <a:gd name="T6" fmla="*/ 16 w 144"/>
                <a:gd name="T7" fmla="*/ 9 h 146"/>
                <a:gd name="T8" fmla="*/ 45 w 144"/>
                <a:gd name="T9" fmla="*/ 0 h 146"/>
                <a:gd name="T10" fmla="*/ 51 w 144"/>
                <a:gd name="T11" fmla="*/ 16 h 146"/>
                <a:gd name="T12" fmla="*/ 79 w 144"/>
                <a:gd name="T13" fmla="*/ 0 h 146"/>
                <a:gd name="T14" fmla="*/ 87 w 144"/>
                <a:gd name="T15" fmla="*/ 24 h 146"/>
                <a:gd name="T16" fmla="*/ 91 w 144"/>
                <a:gd name="T17" fmla="*/ 56 h 146"/>
                <a:gd name="T18" fmla="*/ 110 w 144"/>
                <a:gd name="T19" fmla="*/ 81 h 146"/>
                <a:gd name="T20" fmla="*/ 118 w 144"/>
                <a:gd name="T21" fmla="*/ 121 h 146"/>
                <a:gd name="T22" fmla="*/ 132 w 144"/>
                <a:gd name="T23" fmla="*/ 124 h 146"/>
                <a:gd name="T24" fmla="*/ 134 w 144"/>
                <a:gd name="T25" fmla="*/ 142 h 146"/>
                <a:gd name="T26" fmla="*/ 132 w 144"/>
                <a:gd name="T27" fmla="*/ 150 h 146"/>
                <a:gd name="T28" fmla="*/ 122 w 144"/>
                <a:gd name="T29" fmla="*/ 150 h 146"/>
                <a:gd name="T30" fmla="*/ 89 w 144"/>
                <a:gd name="T31" fmla="*/ 230 h 146"/>
                <a:gd name="T32" fmla="*/ 81 w 144"/>
                <a:gd name="T33" fmla="*/ 257 h 146"/>
                <a:gd name="T34" fmla="*/ 61 w 144"/>
                <a:gd name="T35" fmla="*/ 264 h 146"/>
                <a:gd name="T36" fmla="*/ 51 w 144"/>
                <a:gd name="T37" fmla="*/ 245 h 146"/>
                <a:gd name="T38" fmla="*/ 41 w 144"/>
                <a:gd name="T39" fmla="*/ 245 h 146"/>
                <a:gd name="T40" fmla="*/ 37 w 144"/>
                <a:gd name="T41" fmla="*/ 270 h 146"/>
                <a:gd name="T42" fmla="*/ 28 w 144"/>
                <a:gd name="T43" fmla="*/ 293 h 146"/>
                <a:gd name="T44" fmla="*/ 12 w 144"/>
                <a:gd name="T45" fmla="*/ 293 h 146"/>
                <a:gd name="T46" fmla="*/ 12 w 144"/>
                <a:gd name="T47" fmla="*/ 254 h 146"/>
                <a:gd name="T48" fmla="*/ 0 w 144"/>
                <a:gd name="T49" fmla="*/ 230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3" name="Freeform 111">
              <a:extLst>
                <a:ext uri="{FF2B5EF4-FFF2-40B4-BE49-F238E27FC236}">
                  <a16:creationId xmlns:a16="http://schemas.microsoft.com/office/drawing/2014/main" id="{3BD05BBB-C9AE-4639-B1DC-34811AC6FBC2}"/>
                </a:ext>
              </a:extLst>
            </p:cNvPr>
            <p:cNvSpPr>
              <a:spLocks/>
            </p:cNvSpPr>
            <p:nvPr/>
          </p:nvSpPr>
          <p:spPr bwMode="auto">
            <a:xfrm>
              <a:off x="4512548" y="5443286"/>
              <a:ext cx="209904" cy="363710"/>
            </a:xfrm>
            <a:custGeom>
              <a:avLst/>
              <a:gdLst>
                <a:gd name="T0" fmla="*/ 0 w 142"/>
                <a:gd name="T1" fmla="*/ 0 h 192"/>
                <a:gd name="T2" fmla="*/ 93 w 142"/>
                <a:gd name="T3" fmla="*/ 0 h 192"/>
                <a:gd name="T4" fmla="*/ 101 w 142"/>
                <a:gd name="T5" fmla="*/ 12 h 192"/>
                <a:gd name="T6" fmla="*/ 129 w 142"/>
                <a:gd name="T7" fmla="*/ 16 h 192"/>
                <a:gd name="T8" fmla="*/ 137 w 142"/>
                <a:gd name="T9" fmla="*/ 29 h 192"/>
                <a:gd name="T10" fmla="*/ 135 w 142"/>
                <a:gd name="T11" fmla="*/ 157 h 192"/>
                <a:gd name="T12" fmla="*/ 121 w 142"/>
                <a:gd name="T13" fmla="*/ 157 h 192"/>
                <a:gd name="T14" fmla="*/ 121 w 142"/>
                <a:gd name="T15" fmla="*/ 376 h 192"/>
                <a:gd name="T16" fmla="*/ 105 w 142"/>
                <a:gd name="T17" fmla="*/ 397 h 192"/>
                <a:gd name="T18" fmla="*/ 89 w 142"/>
                <a:gd name="T19" fmla="*/ 397 h 192"/>
                <a:gd name="T20" fmla="*/ 81 w 142"/>
                <a:gd name="T21" fmla="*/ 387 h 192"/>
                <a:gd name="T22" fmla="*/ 75 w 142"/>
                <a:gd name="T23" fmla="*/ 373 h 192"/>
                <a:gd name="T24" fmla="*/ 71 w 142"/>
                <a:gd name="T25" fmla="*/ 385 h 192"/>
                <a:gd name="T26" fmla="*/ 52 w 142"/>
                <a:gd name="T27" fmla="*/ 340 h 192"/>
                <a:gd name="T28" fmla="*/ 44 w 142"/>
                <a:gd name="T29" fmla="*/ 260 h 192"/>
                <a:gd name="T30" fmla="*/ 38 w 142"/>
                <a:gd name="T31" fmla="*/ 237 h 192"/>
                <a:gd name="T32" fmla="*/ 38 w 142"/>
                <a:gd name="T33" fmla="*/ 170 h 192"/>
                <a:gd name="T34" fmla="*/ 12 w 142"/>
                <a:gd name="T35" fmla="*/ 76 h 192"/>
                <a:gd name="T36" fmla="*/ 0 w 142"/>
                <a:gd name="T37" fmla="*/ 34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4" name="Freeform 112">
              <a:extLst>
                <a:ext uri="{FF2B5EF4-FFF2-40B4-BE49-F238E27FC236}">
                  <a16:creationId xmlns:a16="http://schemas.microsoft.com/office/drawing/2014/main" id="{DC647F06-65C5-4703-97F0-458A1FD1C8B3}"/>
                </a:ext>
              </a:extLst>
            </p:cNvPr>
            <p:cNvSpPr>
              <a:spLocks/>
            </p:cNvSpPr>
            <p:nvPr/>
          </p:nvSpPr>
          <p:spPr bwMode="auto">
            <a:xfrm>
              <a:off x="4944264" y="5233578"/>
              <a:ext cx="238188" cy="509522"/>
            </a:xfrm>
            <a:custGeom>
              <a:avLst/>
              <a:gdLst>
                <a:gd name="T0" fmla="*/ 0 w 162"/>
                <a:gd name="T1" fmla="*/ 177 h 270"/>
                <a:gd name="T2" fmla="*/ 0 w 162"/>
                <a:gd name="T3" fmla="*/ 147 h 270"/>
                <a:gd name="T4" fmla="*/ 45 w 162"/>
                <a:gd name="T5" fmla="*/ 130 h 270"/>
                <a:gd name="T6" fmla="*/ 61 w 162"/>
                <a:gd name="T7" fmla="*/ 130 h 270"/>
                <a:gd name="T8" fmla="*/ 59 w 162"/>
                <a:gd name="T9" fmla="*/ 190 h 270"/>
                <a:gd name="T10" fmla="*/ 71 w 162"/>
                <a:gd name="T11" fmla="*/ 215 h 270"/>
                <a:gd name="T12" fmla="*/ 81 w 162"/>
                <a:gd name="T13" fmla="*/ 187 h 270"/>
                <a:gd name="T14" fmla="*/ 79 w 162"/>
                <a:gd name="T15" fmla="*/ 130 h 270"/>
                <a:gd name="T16" fmla="*/ 65 w 162"/>
                <a:gd name="T17" fmla="*/ 97 h 270"/>
                <a:gd name="T18" fmla="*/ 59 w 162"/>
                <a:gd name="T19" fmla="*/ 67 h 270"/>
                <a:gd name="T20" fmla="*/ 63 w 162"/>
                <a:gd name="T21" fmla="*/ 32 h 270"/>
                <a:gd name="T22" fmla="*/ 85 w 162"/>
                <a:gd name="T23" fmla="*/ 37 h 270"/>
                <a:gd name="T24" fmla="*/ 111 w 162"/>
                <a:gd name="T25" fmla="*/ 40 h 270"/>
                <a:gd name="T26" fmla="*/ 132 w 162"/>
                <a:gd name="T27" fmla="*/ 21 h 270"/>
                <a:gd name="T28" fmla="*/ 148 w 162"/>
                <a:gd name="T29" fmla="*/ 0 h 270"/>
                <a:gd name="T30" fmla="*/ 148 w 162"/>
                <a:gd name="T31" fmla="*/ 81 h 270"/>
                <a:gd name="T32" fmla="*/ 152 w 162"/>
                <a:gd name="T33" fmla="*/ 162 h 270"/>
                <a:gd name="T34" fmla="*/ 134 w 162"/>
                <a:gd name="T35" fmla="*/ 199 h 270"/>
                <a:gd name="T36" fmla="*/ 107 w 162"/>
                <a:gd name="T37" fmla="*/ 240 h 270"/>
                <a:gd name="T38" fmla="*/ 71 w 162"/>
                <a:gd name="T39" fmla="*/ 304 h 270"/>
                <a:gd name="T40" fmla="*/ 63 w 162"/>
                <a:gd name="T41" fmla="*/ 312 h 270"/>
                <a:gd name="T42" fmla="*/ 65 w 162"/>
                <a:gd name="T43" fmla="*/ 341 h 270"/>
                <a:gd name="T44" fmla="*/ 75 w 162"/>
                <a:gd name="T45" fmla="*/ 396 h 270"/>
                <a:gd name="T46" fmla="*/ 71 w 162"/>
                <a:gd name="T47" fmla="*/ 463 h 270"/>
                <a:gd name="T48" fmla="*/ 38 w 162"/>
                <a:gd name="T49" fmla="*/ 503 h 270"/>
                <a:gd name="T50" fmla="*/ 34 w 162"/>
                <a:gd name="T51" fmla="*/ 521 h 270"/>
                <a:gd name="T52" fmla="*/ 38 w 162"/>
                <a:gd name="T53" fmla="*/ 534 h 270"/>
                <a:gd name="T54" fmla="*/ 40 w 162"/>
                <a:gd name="T55" fmla="*/ 547 h 270"/>
                <a:gd name="T56" fmla="*/ 24 w 162"/>
                <a:gd name="T57" fmla="*/ 544 h 270"/>
                <a:gd name="T58" fmla="*/ 24 w 162"/>
                <a:gd name="T59" fmla="*/ 523 h 270"/>
                <a:gd name="T60" fmla="*/ 24 w 162"/>
                <a:gd name="T61" fmla="*/ 452 h 270"/>
                <a:gd name="T62" fmla="*/ 16 w 162"/>
                <a:gd name="T63" fmla="*/ 402 h 270"/>
                <a:gd name="T64" fmla="*/ 8 w 162"/>
                <a:gd name="T65" fmla="*/ 390 h 270"/>
                <a:gd name="T66" fmla="*/ 30 w 162"/>
                <a:gd name="T67" fmla="*/ 358 h 270"/>
                <a:gd name="T68" fmla="*/ 38 w 162"/>
                <a:gd name="T69" fmla="*/ 321 h 270"/>
                <a:gd name="T70" fmla="*/ 38 w 162"/>
                <a:gd name="T71" fmla="*/ 259 h 270"/>
                <a:gd name="T72" fmla="*/ 36 w 162"/>
                <a:gd name="T73" fmla="*/ 202 h 270"/>
                <a:gd name="T74" fmla="*/ 0 w 162"/>
                <a:gd name="T75" fmla="*/ 177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5" name="Freeform 113">
              <a:extLst>
                <a:ext uri="{FF2B5EF4-FFF2-40B4-BE49-F238E27FC236}">
                  <a16:creationId xmlns:a16="http://schemas.microsoft.com/office/drawing/2014/main" id="{A31E1466-4E63-40C5-9AA4-F680DF687A82}"/>
                </a:ext>
              </a:extLst>
            </p:cNvPr>
            <p:cNvSpPr>
              <a:spLocks/>
            </p:cNvSpPr>
            <p:nvPr/>
          </p:nvSpPr>
          <p:spPr bwMode="auto">
            <a:xfrm>
              <a:off x="4996368" y="5205727"/>
              <a:ext cx="75923" cy="226090"/>
            </a:xfrm>
            <a:custGeom>
              <a:avLst/>
              <a:gdLst>
                <a:gd name="T0" fmla="*/ 4 w 50"/>
                <a:gd name="T1" fmla="*/ 102 h 120"/>
                <a:gd name="T2" fmla="*/ 10 w 50"/>
                <a:gd name="T3" fmla="*/ 90 h 120"/>
                <a:gd name="T4" fmla="*/ 12 w 50"/>
                <a:gd name="T5" fmla="*/ 37 h 120"/>
                <a:gd name="T6" fmla="*/ 14 w 50"/>
                <a:gd name="T7" fmla="*/ 28 h 120"/>
                <a:gd name="T8" fmla="*/ 8 w 50"/>
                <a:gd name="T9" fmla="*/ 0 h 120"/>
                <a:gd name="T10" fmla="*/ 22 w 50"/>
                <a:gd name="T11" fmla="*/ 0 h 120"/>
                <a:gd name="T12" fmla="*/ 35 w 50"/>
                <a:gd name="T13" fmla="*/ 24 h 120"/>
                <a:gd name="T14" fmla="*/ 37 w 50"/>
                <a:gd name="T15" fmla="*/ 61 h 120"/>
                <a:gd name="T16" fmla="*/ 33 w 50"/>
                <a:gd name="T17" fmla="*/ 93 h 120"/>
                <a:gd name="T18" fmla="*/ 39 w 50"/>
                <a:gd name="T19" fmla="*/ 124 h 120"/>
                <a:gd name="T20" fmla="*/ 53 w 50"/>
                <a:gd name="T21" fmla="*/ 159 h 120"/>
                <a:gd name="T22" fmla="*/ 55 w 50"/>
                <a:gd name="T23" fmla="*/ 213 h 120"/>
                <a:gd name="T24" fmla="*/ 45 w 50"/>
                <a:gd name="T25" fmla="*/ 242 h 120"/>
                <a:gd name="T26" fmla="*/ 33 w 50"/>
                <a:gd name="T27" fmla="*/ 217 h 120"/>
                <a:gd name="T28" fmla="*/ 35 w 50"/>
                <a:gd name="T29" fmla="*/ 159 h 120"/>
                <a:gd name="T30" fmla="*/ 10 w 50"/>
                <a:gd name="T31" fmla="*/ 159 h 120"/>
                <a:gd name="T32" fmla="*/ 0 w 50"/>
                <a:gd name="T33" fmla="*/ 130 h 120"/>
                <a:gd name="T34" fmla="*/ 4 w 50"/>
                <a:gd name="T35" fmla="*/ 102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6" name="Freeform 114">
              <a:extLst>
                <a:ext uri="{FF2B5EF4-FFF2-40B4-BE49-F238E27FC236}">
                  <a16:creationId xmlns:a16="http://schemas.microsoft.com/office/drawing/2014/main" id="{F281F9F7-2A32-40A1-A24B-91A0BC9C69DE}"/>
                </a:ext>
              </a:extLst>
            </p:cNvPr>
            <p:cNvSpPr>
              <a:spLocks/>
            </p:cNvSpPr>
            <p:nvPr/>
          </p:nvSpPr>
          <p:spPr bwMode="auto">
            <a:xfrm>
              <a:off x="4744782" y="5166407"/>
              <a:ext cx="272428" cy="296538"/>
            </a:xfrm>
            <a:custGeom>
              <a:avLst/>
              <a:gdLst>
                <a:gd name="T0" fmla="*/ 52 w 184"/>
                <a:gd name="T1" fmla="*/ 328 h 156"/>
                <a:gd name="T2" fmla="*/ 46 w 184"/>
                <a:gd name="T3" fmla="*/ 316 h 156"/>
                <a:gd name="T4" fmla="*/ 20 w 184"/>
                <a:gd name="T5" fmla="*/ 312 h 156"/>
                <a:gd name="T6" fmla="*/ 2 w 184"/>
                <a:gd name="T7" fmla="*/ 270 h 156"/>
                <a:gd name="T8" fmla="*/ 0 w 184"/>
                <a:gd name="T9" fmla="*/ 159 h 156"/>
                <a:gd name="T10" fmla="*/ 30 w 184"/>
                <a:gd name="T11" fmla="*/ 159 h 156"/>
                <a:gd name="T12" fmla="*/ 30 w 184"/>
                <a:gd name="T13" fmla="*/ 89 h 156"/>
                <a:gd name="T14" fmla="*/ 48 w 184"/>
                <a:gd name="T15" fmla="*/ 106 h 156"/>
                <a:gd name="T16" fmla="*/ 68 w 184"/>
                <a:gd name="T17" fmla="*/ 123 h 156"/>
                <a:gd name="T18" fmla="*/ 82 w 184"/>
                <a:gd name="T19" fmla="*/ 109 h 156"/>
                <a:gd name="T20" fmla="*/ 90 w 184"/>
                <a:gd name="T21" fmla="*/ 135 h 156"/>
                <a:gd name="T22" fmla="*/ 97 w 184"/>
                <a:gd name="T23" fmla="*/ 146 h 156"/>
                <a:gd name="T24" fmla="*/ 105 w 184"/>
                <a:gd name="T25" fmla="*/ 173 h 156"/>
                <a:gd name="T26" fmla="*/ 119 w 184"/>
                <a:gd name="T27" fmla="*/ 173 h 156"/>
                <a:gd name="T28" fmla="*/ 119 w 184"/>
                <a:gd name="T29" fmla="*/ 135 h 156"/>
                <a:gd name="T30" fmla="*/ 105 w 184"/>
                <a:gd name="T31" fmla="*/ 123 h 156"/>
                <a:gd name="T32" fmla="*/ 95 w 184"/>
                <a:gd name="T33" fmla="*/ 101 h 156"/>
                <a:gd name="T34" fmla="*/ 99 w 184"/>
                <a:gd name="T35" fmla="*/ 56 h 156"/>
                <a:gd name="T36" fmla="*/ 97 w 184"/>
                <a:gd name="T37" fmla="*/ 16 h 156"/>
                <a:gd name="T38" fmla="*/ 113 w 184"/>
                <a:gd name="T39" fmla="*/ 0 h 156"/>
                <a:gd name="T40" fmla="*/ 131 w 184"/>
                <a:gd name="T41" fmla="*/ 0 h 156"/>
                <a:gd name="T42" fmla="*/ 173 w 184"/>
                <a:gd name="T43" fmla="*/ 42 h 156"/>
                <a:gd name="T44" fmla="*/ 179 w 184"/>
                <a:gd name="T45" fmla="*/ 70 h 156"/>
                <a:gd name="T46" fmla="*/ 175 w 184"/>
                <a:gd name="T47" fmla="*/ 82 h 156"/>
                <a:gd name="T48" fmla="*/ 175 w 184"/>
                <a:gd name="T49" fmla="*/ 135 h 156"/>
                <a:gd name="T50" fmla="*/ 169 w 184"/>
                <a:gd name="T51" fmla="*/ 146 h 156"/>
                <a:gd name="T52" fmla="*/ 165 w 184"/>
                <a:gd name="T53" fmla="*/ 176 h 156"/>
                <a:gd name="T54" fmla="*/ 175 w 184"/>
                <a:gd name="T55" fmla="*/ 207 h 156"/>
                <a:gd name="T56" fmla="*/ 129 w 184"/>
                <a:gd name="T57" fmla="*/ 224 h 156"/>
                <a:gd name="T58" fmla="*/ 129 w 184"/>
                <a:gd name="T59" fmla="*/ 258 h 156"/>
                <a:gd name="T60" fmla="*/ 109 w 184"/>
                <a:gd name="T61" fmla="*/ 252 h 156"/>
                <a:gd name="T62" fmla="*/ 101 w 184"/>
                <a:gd name="T63" fmla="*/ 281 h 156"/>
                <a:gd name="T64" fmla="*/ 92 w 184"/>
                <a:gd name="T65" fmla="*/ 285 h 156"/>
                <a:gd name="T66" fmla="*/ 80 w 184"/>
                <a:gd name="T67" fmla="*/ 325 h 156"/>
                <a:gd name="T68" fmla="*/ 52 w 184"/>
                <a:gd name="T69" fmla="*/ 328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7" name="Freeform 115">
              <a:extLst>
                <a:ext uri="{FF2B5EF4-FFF2-40B4-BE49-F238E27FC236}">
                  <a16:creationId xmlns:a16="http://schemas.microsoft.com/office/drawing/2014/main" id="{56D5AB0E-56D9-4AD5-8B1C-B40D6F0F7467}"/>
                </a:ext>
              </a:extLst>
            </p:cNvPr>
            <p:cNvSpPr>
              <a:spLocks/>
            </p:cNvSpPr>
            <p:nvPr/>
          </p:nvSpPr>
          <p:spPr bwMode="auto">
            <a:xfrm>
              <a:off x="4920445" y="4948509"/>
              <a:ext cx="257541" cy="321113"/>
            </a:xfrm>
            <a:custGeom>
              <a:avLst/>
              <a:gdLst>
                <a:gd name="T0" fmla="*/ 18 w 174"/>
                <a:gd name="T1" fmla="*/ 236 h 170"/>
                <a:gd name="T2" fmla="*/ 16 w 174"/>
                <a:gd name="T3" fmla="*/ 203 h 170"/>
                <a:gd name="T4" fmla="*/ 2 w 174"/>
                <a:gd name="T5" fmla="*/ 168 h 170"/>
                <a:gd name="T6" fmla="*/ 0 w 174"/>
                <a:gd name="T7" fmla="*/ 114 h 170"/>
                <a:gd name="T8" fmla="*/ 20 w 174"/>
                <a:gd name="T9" fmla="*/ 69 h 170"/>
                <a:gd name="T10" fmla="*/ 16 w 174"/>
                <a:gd name="T11" fmla="*/ 42 h 170"/>
                <a:gd name="T12" fmla="*/ 22 w 174"/>
                <a:gd name="T13" fmla="*/ 24 h 170"/>
                <a:gd name="T14" fmla="*/ 16 w 174"/>
                <a:gd name="T15" fmla="*/ 0 h 170"/>
                <a:gd name="T16" fmla="*/ 38 w 174"/>
                <a:gd name="T17" fmla="*/ 0 h 170"/>
                <a:gd name="T18" fmla="*/ 76 w 174"/>
                <a:gd name="T19" fmla="*/ 2 h 170"/>
                <a:gd name="T20" fmla="*/ 123 w 174"/>
                <a:gd name="T21" fmla="*/ 61 h 170"/>
                <a:gd name="T22" fmla="*/ 127 w 174"/>
                <a:gd name="T23" fmla="*/ 81 h 170"/>
                <a:gd name="T24" fmla="*/ 151 w 174"/>
                <a:gd name="T25" fmla="*/ 119 h 170"/>
                <a:gd name="T26" fmla="*/ 145 w 174"/>
                <a:gd name="T27" fmla="*/ 148 h 170"/>
                <a:gd name="T28" fmla="*/ 143 w 174"/>
                <a:gd name="T29" fmla="*/ 174 h 170"/>
                <a:gd name="T30" fmla="*/ 151 w 174"/>
                <a:gd name="T31" fmla="*/ 199 h 170"/>
                <a:gd name="T32" fmla="*/ 151 w 174"/>
                <a:gd name="T33" fmla="*/ 257 h 170"/>
                <a:gd name="T34" fmla="*/ 169 w 174"/>
                <a:gd name="T35" fmla="*/ 304 h 170"/>
                <a:gd name="T36" fmla="*/ 153 w 174"/>
                <a:gd name="T37" fmla="*/ 324 h 170"/>
                <a:gd name="T38" fmla="*/ 127 w 174"/>
                <a:gd name="T39" fmla="*/ 347 h 170"/>
                <a:gd name="T40" fmla="*/ 84 w 174"/>
                <a:gd name="T41" fmla="*/ 338 h 170"/>
                <a:gd name="T42" fmla="*/ 82 w 174"/>
                <a:gd name="T43" fmla="*/ 302 h 170"/>
                <a:gd name="T44" fmla="*/ 74 w 174"/>
                <a:gd name="T45" fmla="*/ 278 h 170"/>
                <a:gd name="T46" fmla="*/ 60 w 174"/>
                <a:gd name="T47" fmla="*/ 278 h 170"/>
                <a:gd name="T48" fmla="*/ 18 w 174"/>
                <a:gd name="T49" fmla="*/ 236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8" name="Freeform 116">
              <a:extLst>
                <a:ext uri="{FF2B5EF4-FFF2-40B4-BE49-F238E27FC236}">
                  <a16:creationId xmlns:a16="http://schemas.microsoft.com/office/drawing/2014/main" id="{5966074B-6BD2-4E23-B665-004DBA96E9CA}"/>
                </a:ext>
              </a:extLst>
            </p:cNvPr>
            <p:cNvSpPr>
              <a:spLocks/>
            </p:cNvSpPr>
            <p:nvPr/>
          </p:nvSpPr>
          <p:spPr bwMode="auto">
            <a:xfrm>
              <a:off x="4917468" y="4986191"/>
              <a:ext cx="34240" cy="68810"/>
            </a:xfrm>
            <a:custGeom>
              <a:avLst/>
              <a:gdLst>
                <a:gd name="T0" fmla="*/ 23 w 22"/>
                <a:gd name="T1" fmla="*/ 0 h 36"/>
                <a:gd name="T2" fmla="*/ 10 w 22"/>
                <a:gd name="T3" fmla="*/ 2 h 36"/>
                <a:gd name="T4" fmla="*/ 0 w 22"/>
                <a:gd name="T5" fmla="*/ 26 h 36"/>
                <a:gd name="T6" fmla="*/ 2 w 22"/>
                <a:gd name="T7" fmla="*/ 78 h 36"/>
                <a:gd name="T8" fmla="*/ 27 w 22"/>
                <a:gd name="T9" fmla="*/ 30 h 36"/>
                <a:gd name="T10" fmla="*/ 23 w 2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6">
                  <a:moveTo>
                    <a:pt x="18" y="0"/>
                  </a:moveTo>
                  <a:lnTo>
                    <a:pt x="10" y="2"/>
                  </a:lnTo>
                  <a:lnTo>
                    <a:pt x="0" y="12"/>
                  </a:lnTo>
                  <a:lnTo>
                    <a:pt x="2" y="36"/>
                  </a:lnTo>
                  <a:lnTo>
                    <a:pt x="22" y="14"/>
                  </a:lnTo>
                  <a:lnTo>
                    <a:pt x="1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49" name="Freeform 117">
              <a:extLst>
                <a:ext uri="{FF2B5EF4-FFF2-40B4-BE49-F238E27FC236}">
                  <a16:creationId xmlns:a16="http://schemas.microsoft.com/office/drawing/2014/main" id="{18ED041D-FDE4-4CCF-B1AD-0B2B7B1E5180}"/>
                </a:ext>
              </a:extLst>
            </p:cNvPr>
            <p:cNvSpPr>
              <a:spLocks/>
            </p:cNvSpPr>
            <p:nvPr/>
          </p:nvSpPr>
          <p:spPr bwMode="auto">
            <a:xfrm>
              <a:off x="4908536" y="4948509"/>
              <a:ext cx="43172" cy="60618"/>
            </a:xfrm>
            <a:custGeom>
              <a:avLst/>
              <a:gdLst>
                <a:gd name="T0" fmla="*/ 10 w 30"/>
                <a:gd name="T1" fmla="*/ 2 h 32"/>
                <a:gd name="T2" fmla="*/ 19 w 30"/>
                <a:gd name="T3" fmla="*/ 0 h 32"/>
                <a:gd name="T4" fmla="*/ 25 w 30"/>
                <a:gd name="T5" fmla="*/ 25 h 32"/>
                <a:gd name="T6" fmla="*/ 19 w 30"/>
                <a:gd name="T7" fmla="*/ 42 h 32"/>
                <a:gd name="T8" fmla="*/ 15 w 30"/>
                <a:gd name="T9" fmla="*/ 45 h 32"/>
                <a:gd name="T10" fmla="*/ 6 w 30"/>
                <a:gd name="T11" fmla="*/ 67 h 32"/>
                <a:gd name="T12" fmla="*/ 0 w 30"/>
                <a:gd name="T13" fmla="*/ 34 h 32"/>
                <a:gd name="T14" fmla="*/ 10 w 30"/>
                <a:gd name="T15" fmla="*/ 2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0" name="Freeform 118">
              <a:extLst>
                <a:ext uri="{FF2B5EF4-FFF2-40B4-BE49-F238E27FC236}">
                  <a16:creationId xmlns:a16="http://schemas.microsoft.com/office/drawing/2014/main" id="{9FF23F41-EE81-4798-825F-B1D99ABDCC5E}"/>
                </a:ext>
              </a:extLst>
            </p:cNvPr>
            <p:cNvSpPr>
              <a:spLocks/>
            </p:cNvSpPr>
            <p:nvPr/>
          </p:nvSpPr>
          <p:spPr bwMode="auto">
            <a:xfrm>
              <a:off x="4923423" y="4792867"/>
              <a:ext cx="126538" cy="160557"/>
            </a:xfrm>
            <a:custGeom>
              <a:avLst/>
              <a:gdLst>
                <a:gd name="T0" fmla="*/ 0 w 86"/>
                <a:gd name="T1" fmla="*/ 181 h 84"/>
                <a:gd name="T2" fmla="*/ 2 w 86"/>
                <a:gd name="T3" fmla="*/ 140 h 84"/>
                <a:gd name="T4" fmla="*/ 6 w 86"/>
                <a:gd name="T5" fmla="*/ 113 h 84"/>
                <a:gd name="T6" fmla="*/ 26 w 86"/>
                <a:gd name="T7" fmla="*/ 75 h 84"/>
                <a:gd name="T8" fmla="*/ 26 w 86"/>
                <a:gd name="T9" fmla="*/ 65 h 84"/>
                <a:gd name="T10" fmla="*/ 20 w 86"/>
                <a:gd name="T11" fmla="*/ 63 h 84"/>
                <a:gd name="T12" fmla="*/ 16 w 86"/>
                <a:gd name="T13" fmla="*/ 9 h 84"/>
                <a:gd name="T14" fmla="*/ 63 w 86"/>
                <a:gd name="T15" fmla="*/ 0 h 84"/>
                <a:gd name="T16" fmla="*/ 75 w 86"/>
                <a:gd name="T17" fmla="*/ 43 h 84"/>
                <a:gd name="T18" fmla="*/ 81 w 86"/>
                <a:gd name="T19" fmla="*/ 91 h 84"/>
                <a:gd name="T20" fmla="*/ 67 w 86"/>
                <a:gd name="T21" fmla="*/ 125 h 84"/>
                <a:gd name="T22" fmla="*/ 71 w 86"/>
                <a:gd name="T23" fmla="*/ 155 h 84"/>
                <a:gd name="T24" fmla="*/ 65 w 86"/>
                <a:gd name="T25" fmla="*/ 181 h 84"/>
                <a:gd name="T26" fmla="*/ 36 w 86"/>
                <a:gd name="T27" fmla="*/ 179 h 84"/>
                <a:gd name="T28" fmla="*/ 14 w 86"/>
                <a:gd name="T29" fmla="*/ 179 h 84"/>
                <a:gd name="T30" fmla="*/ 0 w 86"/>
                <a:gd name="T31" fmla="*/ 18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1" name="Freeform 119">
              <a:extLst>
                <a:ext uri="{FF2B5EF4-FFF2-40B4-BE49-F238E27FC236}">
                  <a16:creationId xmlns:a16="http://schemas.microsoft.com/office/drawing/2014/main" id="{4BB0E996-2FF1-4490-B2EA-C6E3A813505C}"/>
                </a:ext>
              </a:extLst>
            </p:cNvPr>
            <p:cNvSpPr>
              <a:spLocks/>
            </p:cNvSpPr>
            <p:nvPr/>
          </p:nvSpPr>
          <p:spPr bwMode="auto">
            <a:xfrm>
              <a:off x="4512548" y="5094321"/>
              <a:ext cx="311134" cy="383370"/>
            </a:xfrm>
            <a:custGeom>
              <a:avLst/>
              <a:gdLst>
                <a:gd name="T0" fmla="*/ 0 w 210"/>
                <a:gd name="T1" fmla="*/ 368 h 204"/>
                <a:gd name="T2" fmla="*/ 0 w 210"/>
                <a:gd name="T3" fmla="*/ 321 h 204"/>
                <a:gd name="T4" fmla="*/ 8 w 210"/>
                <a:gd name="T5" fmla="*/ 250 h 204"/>
                <a:gd name="T6" fmla="*/ 28 w 210"/>
                <a:gd name="T7" fmla="*/ 187 h 204"/>
                <a:gd name="T8" fmla="*/ 28 w 210"/>
                <a:gd name="T9" fmla="*/ 154 h 204"/>
                <a:gd name="T10" fmla="*/ 16 w 210"/>
                <a:gd name="T11" fmla="*/ 104 h 204"/>
                <a:gd name="T12" fmla="*/ 20 w 210"/>
                <a:gd name="T13" fmla="*/ 75 h 204"/>
                <a:gd name="T14" fmla="*/ 0 w 210"/>
                <a:gd name="T15" fmla="*/ 2 h 204"/>
                <a:gd name="T16" fmla="*/ 10 w 210"/>
                <a:gd name="T17" fmla="*/ 0 h 204"/>
                <a:gd name="T18" fmla="*/ 72 w 210"/>
                <a:gd name="T19" fmla="*/ 0 h 204"/>
                <a:gd name="T20" fmla="*/ 76 w 210"/>
                <a:gd name="T21" fmla="*/ 28 h 204"/>
                <a:gd name="T22" fmla="*/ 86 w 210"/>
                <a:gd name="T23" fmla="*/ 63 h 204"/>
                <a:gd name="T24" fmla="*/ 111 w 210"/>
                <a:gd name="T25" fmla="*/ 69 h 204"/>
                <a:gd name="T26" fmla="*/ 121 w 210"/>
                <a:gd name="T27" fmla="*/ 37 h 204"/>
                <a:gd name="T28" fmla="*/ 147 w 210"/>
                <a:gd name="T29" fmla="*/ 48 h 204"/>
                <a:gd name="T30" fmla="*/ 149 w 210"/>
                <a:gd name="T31" fmla="*/ 126 h 204"/>
                <a:gd name="T32" fmla="*/ 159 w 210"/>
                <a:gd name="T33" fmla="*/ 140 h 204"/>
                <a:gd name="T34" fmla="*/ 157 w 210"/>
                <a:gd name="T35" fmla="*/ 163 h 204"/>
                <a:gd name="T36" fmla="*/ 183 w 210"/>
                <a:gd name="T37" fmla="*/ 163 h 204"/>
                <a:gd name="T38" fmla="*/ 183 w 210"/>
                <a:gd name="T39" fmla="*/ 232 h 204"/>
                <a:gd name="T40" fmla="*/ 153 w 210"/>
                <a:gd name="T41" fmla="*/ 232 h 204"/>
                <a:gd name="T42" fmla="*/ 155 w 210"/>
                <a:gd name="T43" fmla="*/ 334 h 204"/>
                <a:gd name="T44" fmla="*/ 173 w 210"/>
                <a:gd name="T45" fmla="*/ 374 h 204"/>
                <a:gd name="T46" fmla="*/ 199 w 210"/>
                <a:gd name="T47" fmla="*/ 377 h 204"/>
                <a:gd name="T48" fmla="*/ 205 w 210"/>
                <a:gd name="T49" fmla="*/ 390 h 204"/>
                <a:gd name="T50" fmla="*/ 199 w 210"/>
                <a:gd name="T51" fmla="*/ 390 h 204"/>
                <a:gd name="T52" fmla="*/ 177 w 210"/>
                <a:gd name="T53" fmla="*/ 404 h 204"/>
                <a:gd name="T54" fmla="*/ 171 w 210"/>
                <a:gd name="T55" fmla="*/ 390 h 204"/>
                <a:gd name="T56" fmla="*/ 137 w 210"/>
                <a:gd name="T57" fmla="*/ 397 h 204"/>
                <a:gd name="T58" fmla="*/ 129 w 210"/>
                <a:gd name="T59" fmla="*/ 387 h 204"/>
                <a:gd name="T60" fmla="*/ 105 w 210"/>
                <a:gd name="T61" fmla="*/ 381 h 204"/>
                <a:gd name="T62" fmla="*/ 98 w 210"/>
                <a:gd name="T63" fmla="*/ 368 h 204"/>
                <a:gd name="T64" fmla="*/ 0 w 210"/>
                <a:gd name="T65" fmla="*/ 368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2" name="Freeform 120">
              <a:extLst>
                <a:ext uri="{FF2B5EF4-FFF2-40B4-BE49-F238E27FC236}">
                  <a16:creationId xmlns:a16="http://schemas.microsoft.com/office/drawing/2014/main" id="{D4AD23AB-219E-4BB6-BC8D-44AF8EC861C9}"/>
                </a:ext>
              </a:extLst>
            </p:cNvPr>
            <p:cNvSpPr>
              <a:spLocks/>
            </p:cNvSpPr>
            <p:nvPr/>
          </p:nvSpPr>
          <p:spPr bwMode="auto">
            <a:xfrm>
              <a:off x="4521480" y="4756824"/>
              <a:ext cx="440649" cy="565225"/>
            </a:xfrm>
            <a:custGeom>
              <a:avLst/>
              <a:gdLst>
                <a:gd name="T0" fmla="*/ 0 w 298"/>
                <a:gd name="T1" fmla="*/ 353 h 300"/>
                <a:gd name="T2" fmla="*/ 6 w 298"/>
                <a:gd name="T3" fmla="*/ 325 h 300"/>
                <a:gd name="T4" fmla="*/ 14 w 298"/>
                <a:gd name="T5" fmla="*/ 323 h 300"/>
                <a:gd name="T6" fmla="*/ 34 w 298"/>
                <a:gd name="T7" fmla="*/ 314 h 300"/>
                <a:gd name="T8" fmla="*/ 60 w 298"/>
                <a:gd name="T9" fmla="*/ 291 h 300"/>
                <a:gd name="T10" fmla="*/ 64 w 298"/>
                <a:gd name="T11" fmla="*/ 225 h 300"/>
                <a:gd name="T12" fmla="*/ 83 w 298"/>
                <a:gd name="T13" fmla="*/ 150 h 300"/>
                <a:gd name="T14" fmla="*/ 89 w 298"/>
                <a:gd name="T15" fmla="*/ 83 h 300"/>
                <a:gd name="T16" fmla="*/ 91 w 298"/>
                <a:gd name="T17" fmla="*/ 61 h 300"/>
                <a:gd name="T18" fmla="*/ 93 w 298"/>
                <a:gd name="T19" fmla="*/ 32 h 300"/>
                <a:gd name="T20" fmla="*/ 107 w 298"/>
                <a:gd name="T21" fmla="*/ 0 h 300"/>
                <a:gd name="T22" fmla="*/ 121 w 298"/>
                <a:gd name="T23" fmla="*/ 28 h 300"/>
                <a:gd name="T24" fmla="*/ 133 w 298"/>
                <a:gd name="T25" fmla="*/ 37 h 300"/>
                <a:gd name="T26" fmla="*/ 155 w 298"/>
                <a:gd name="T27" fmla="*/ 40 h 300"/>
                <a:gd name="T28" fmla="*/ 167 w 298"/>
                <a:gd name="T29" fmla="*/ 24 h 300"/>
                <a:gd name="T30" fmla="*/ 201 w 298"/>
                <a:gd name="T31" fmla="*/ 2 h 300"/>
                <a:gd name="T32" fmla="*/ 226 w 298"/>
                <a:gd name="T33" fmla="*/ 9 h 300"/>
                <a:gd name="T34" fmla="*/ 234 w 298"/>
                <a:gd name="T35" fmla="*/ 28 h 300"/>
                <a:gd name="T36" fmla="*/ 262 w 298"/>
                <a:gd name="T37" fmla="*/ 24 h 300"/>
                <a:gd name="T38" fmla="*/ 278 w 298"/>
                <a:gd name="T39" fmla="*/ 49 h 300"/>
                <a:gd name="T40" fmla="*/ 282 w 298"/>
                <a:gd name="T41" fmla="*/ 95 h 300"/>
                <a:gd name="T42" fmla="*/ 288 w 298"/>
                <a:gd name="T43" fmla="*/ 102 h 300"/>
                <a:gd name="T44" fmla="*/ 288 w 298"/>
                <a:gd name="T45" fmla="*/ 108 h 300"/>
                <a:gd name="T46" fmla="*/ 268 w 298"/>
                <a:gd name="T47" fmla="*/ 144 h 300"/>
                <a:gd name="T48" fmla="*/ 264 w 298"/>
                <a:gd name="T49" fmla="*/ 170 h 300"/>
                <a:gd name="T50" fmla="*/ 262 w 298"/>
                <a:gd name="T51" fmla="*/ 210 h 300"/>
                <a:gd name="T52" fmla="*/ 252 w 298"/>
                <a:gd name="T53" fmla="*/ 237 h 300"/>
                <a:gd name="T54" fmla="*/ 258 w 298"/>
                <a:gd name="T55" fmla="*/ 270 h 300"/>
                <a:gd name="T56" fmla="*/ 260 w 298"/>
                <a:gd name="T57" fmla="*/ 317 h 300"/>
                <a:gd name="T58" fmla="*/ 260 w 298"/>
                <a:gd name="T59" fmla="*/ 346 h 300"/>
                <a:gd name="T60" fmla="*/ 262 w 298"/>
                <a:gd name="T61" fmla="*/ 371 h 300"/>
                <a:gd name="T62" fmla="*/ 276 w 298"/>
                <a:gd name="T63" fmla="*/ 406 h 300"/>
                <a:gd name="T64" fmla="*/ 278 w 298"/>
                <a:gd name="T65" fmla="*/ 439 h 300"/>
                <a:gd name="T66" fmla="*/ 260 w 298"/>
                <a:gd name="T67" fmla="*/ 439 h 300"/>
                <a:gd name="T68" fmla="*/ 244 w 298"/>
                <a:gd name="T69" fmla="*/ 455 h 300"/>
                <a:gd name="T70" fmla="*/ 246 w 298"/>
                <a:gd name="T71" fmla="*/ 491 h 300"/>
                <a:gd name="T72" fmla="*/ 242 w 298"/>
                <a:gd name="T73" fmla="*/ 536 h 300"/>
                <a:gd name="T74" fmla="*/ 252 w 298"/>
                <a:gd name="T75" fmla="*/ 555 h 300"/>
                <a:gd name="T76" fmla="*/ 266 w 298"/>
                <a:gd name="T77" fmla="*/ 567 h 300"/>
                <a:gd name="T78" fmla="*/ 266 w 298"/>
                <a:gd name="T79" fmla="*/ 605 h 300"/>
                <a:gd name="T80" fmla="*/ 252 w 298"/>
                <a:gd name="T81" fmla="*/ 605 h 300"/>
                <a:gd name="T82" fmla="*/ 244 w 298"/>
                <a:gd name="T83" fmla="*/ 580 h 300"/>
                <a:gd name="T84" fmla="*/ 232 w 298"/>
                <a:gd name="T85" fmla="*/ 567 h 300"/>
                <a:gd name="T86" fmla="*/ 224 w 298"/>
                <a:gd name="T87" fmla="*/ 545 h 300"/>
                <a:gd name="T88" fmla="*/ 215 w 298"/>
                <a:gd name="T89" fmla="*/ 555 h 300"/>
                <a:gd name="T90" fmla="*/ 177 w 298"/>
                <a:gd name="T91" fmla="*/ 523 h 300"/>
                <a:gd name="T92" fmla="*/ 151 w 298"/>
                <a:gd name="T93" fmla="*/ 523 h 300"/>
                <a:gd name="T94" fmla="*/ 153 w 298"/>
                <a:gd name="T95" fmla="*/ 499 h 300"/>
                <a:gd name="T96" fmla="*/ 143 w 298"/>
                <a:gd name="T97" fmla="*/ 486 h 300"/>
                <a:gd name="T98" fmla="*/ 141 w 298"/>
                <a:gd name="T99" fmla="*/ 406 h 300"/>
                <a:gd name="T100" fmla="*/ 115 w 298"/>
                <a:gd name="T101" fmla="*/ 394 h 300"/>
                <a:gd name="T102" fmla="*/ 105 w 298"/>
                <a:gd name="T103" fmla="*/ 427 h 300"/>
                <a:gd name="T104" fmla="*/ 75 w 298"/>
                <a:gd name="T105" fmla="*/ 423 h 300"/>
                <a:gd name="T106" fmla="*/ 70 w 298"/>
                <a:gd name="T107" fmla="*/ 386 h 300"/>
                <a:gd name="T108" fmla="*/ 66 w 298"/>
                <a:gd name="T109" fmla="*/ 359 h 300"/>
                <a:gd name="T110" fmla="*/ 6 w 298"/>
                <a:gd name="T111" fmla="*/ 359 h 300"/>
                <a:gd name="T112" fmla="*/ 0 w 298"/>
                <a:gd name="T113" fmla="*/ 353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3" name="Freeform 121">
              <a:extLst>
                <a:ext uri="{FF2B5EF4-FFF2-40B4-BE49-F238E27FC236}">
                  <a16:creationId xmlns:a16="http://schemas.microsoft.com/office/drawing/2014/main" id="{2066E390-17A3-4832-86DC-7F5B87A0600D}"/>
                </a:ext>
              </a:extLst>
            </p:cNvPr>
            <p:cNvSpPr>
              <a:spLocks/>
            </p:cNvSpPr>
            <p:nvPr/>
          </p:nvSpPr>
          <p:spPr bwMode="auto">
            <a:xfrm>
              <a:off x="4512548" y="5050085"/>
              <a:ext cx="17864" cy="39320"/>
            </a:xfrm>
            <a:custGeom>
              <a:avLst/>
              <a:gdLst>
                <a:gd name="T0" fmla="*/ 0 w 12"/>
                <a:gd name="T1" fmla="*/ 10 h 20"/>
                <a:gd name="T2" fmla="*/ 10 w 12"/>
                <a:gd name="T3" fmla="*/ 0 h 20"/>
                <a:gd name="T4" fmla="*/ 12 w 12"/>
                <a:gd name="T5" fmla="*/ 10 h 20"/>
                <a:gd name="T6" fmla="*/ 10 w 12"/>
                <a:gd name="T7" fmla="*/ 29 h 20"/>
                <a:gd name="T8" fmla="*/ 0 w 12"/>
                <a:gd name="T9" fmla="*/ 50 h 20"/>
                <a:gd name="T10" fmla="*/ 0 w 12"/>
                <a:gd name="T11" fmla="*/ 1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0">
                  <a:moveTo>
                    <a:pt x="0" y="4"/>
                  </a:moveTo>
                  <a:lnTo>
                    <a:pt x="10" y="0"/>
                  </a:lnTo>
                  <a:lnTo>
                    <a:pt x="12" y="4"/>
                  </a:lnTo>
                  <a:lnTo>
                    <a:pt x="10" y="12"/>
                  </a:lnTo>
                  <a:lnTo>
                    <a:pt x="0" y="20"/>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4" name="Freeform 122">
              <a:extLst>
                <a:ext uri="{FF2B5EF4-FFF2-40B4-BE49-F238E27FC236}">
                  <a16:creationId xmlns:a16="http://schemas.microsoft.com/office/drawing/2014/main" id="{9003C9D9-FC99-4385-8499-013202829FD0}"/>
                </a:ext>
              </a:extLst>
            </p:cNvPr>
            <p:cNvSpPr>
              <a:spLocks/>
            </p:cNvSpPr>
            <p:nvPr/>
          </p:nvSpPr>
          <p:spPr bwMode="auto">
            <a:xfrm>
              <a:off x="4490218" y="4807612"/>
              <a:ext cx="171198" cy="250665"/>
            </a:xfrm>
            <a:custGeom>
              <a:avLst/>
              <a:gdLst>
                <a:gd name="T0" fmla="*/ 0 w 117"/>
                <a:gd name="T1" fmla="*/ 242 h 132"/>
                <a:gd name="T2" fmla="*/ 15 w 117"/>
                <a:gd name="T3" fmla="*/ 242 h 132"/>
                <a:gd name="T4" fmla="*/ 15 w 117"/>
                <a:gd name="T5" fmla="*/ 223 h 132"/>
                <a:gd name="T6" fmla="*/ 7 w 117"/>
                <a:gd name="T7" fmla="*/ 223 h 132"/>
                <a:gd name="T8" fmla="*/ 7 w 117"/>
                <a:gd name="T9" fmla="*/ 196 h 132"/>
                <a:gd name="T10" fmla="*/ 15 w 117"/>
                <a:gd name="T11" fmla="*/ 196 h 132"/>
                <a:gd name="T12" fmla="*/ 25 w 117"/>
                <a:gd name="T13" fmla="*/ 180 h 132"/>
                <a:gd name="T14" fmla="*/ 29 w 117"/>
                <a:gd name="T15" fmla="*/ 196 h 132"/>
                <a:gd name="T16" fmla="*/ 44 w 117"/>
                <a:gd name="T17" fmla="*/ 202 h 132"/>
                <a:gd name="T18" fmla="*/ 48 w 117"/>
                <a:gd name="T19" fmla="*/ 184 h 132"/>
                <a:gd name="T20" fmla="*/ 48 w 117"/>
                <a:gd name="T21" fmla="*/ 144 h 132"/>
                <a:gd name="T22" fmla="*/ 40 w 117"/>
                <a:gd name="T23" fmla="*/ 129 h 132"/>
                <a:gd name="T24" fmla="*/ 40 w 117"/>
                <a:gd name="T25" fmla="*/ 104 h 132"/>
                <a:gd name="T26" fmla="*/ 48 w 117"/>
                <a:gd name="T27" fmla="*/ 92 h 132"/>
                <a:gd name="T28" fmla="*/ 44 w 117"/>
                <a:gd name="T29" fmla="*/ 70 h 132"/>
                <a:gd name="T30" fmla="*/ 30 w 117"/>
                <a:gd name="T31" fmla="*/ 77 h 132"/>
                <a:gd name="T32" fmla="*/ 29 w 117"/>
                <a:gd name="T33" fmla="*/ 42 h 132"/>
                <a:gd name="T34" fmla="*/ 54 w 117"/>
                <a:gd name="T35" fmla="*/ 42 h 132"/>
                <a:gd name="T36" fmla="*/ 54 w 117"/>
                <a:gd name="T37" fmla="*/ 58 h 132"/>
                <a:gd name="T38" fmla="*/ 72 w 117"/>
                <a:gd name="T39" fmla="*/ 56 h 132"/>
                <a:gd name="T40" fmla="*/ 74 w 117"/>
                <a:gd name="T41" fmla="*/ 26 h 132"/>
                <a:gd name="T42" fmla="*/ 82 w 117"/>
                <a:gd name="T43" fmla="*/ 0 h 132"/>
                <a:gd name="T44" fmla="*/ 107 w 117"/>
                <a:gd name="T45" fmla="*/ 2 h 132"/>
                <a:gd name="T46" fmla="*/ 99 w 117"/>
                <a:gd name="T47" fmla="*/ 95 h 132"/>
                <a:gd name="T48" fmla="*/ 80 w 117"/>
                <a:gd name="T49" fmla="*/ 175 h 132"/>
                <a:gd name="T50" fmla="*/ 76 w 117"/>
                <a:gd name="T51" fmla="*/ 242 h 132"/>
                <a:gd name="T52" fmla="*/ 50 w 117"/>
                <a:gd name="T53" fmla="*/ 268 h 132"/>
                <a:gd name="T54" fmla="*/ 27 w 117"/>
                <a:gd name="T55" fmla="*/ 276 h 132"/>
                <a:gd name="T56" fmla="*/ 25 w 117"/>
                <a:gd name="T57" fmla="*/ 268 h 132"/>
                <a:gd name="T58" fmla="*/ 15 w 117"/>
                <a:gd name="T59" fmla="*/ 276 h 132"/>
                <a:gd name="T60" fmla="*/ 0 w 117"/>
                <a:gd name="T61" fmla="*/ 242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5" name="Freeform 123">
              <a:extLst>
                <a:ext uri="{FF2B5EF4-FFF2-40B4-BE49-F238E27FC236}">
                  <a16:creationId xmlns:a16="http://schemas.microsoft.com/office/drawing/2014/main" id="{FD257421-A81D-44B0-8EB8-8BBA8C80A593}"/>
                </a:ext>
              </a:extLst>
            </p:cNvPr>
            <p:cNvSpPr>
              <a:spLocks/>
            </p:cNvSpPr>
            <p:nvPr/>
          </p:nvSpPr>
          <p:spPr bwMode="auto">
            <a:xfrm>
              <a:off x="5024653" y="4776483"/>
              <a:ext cx="186085" cy="281792"/>
            </a:xfrm>
            <a:custGeom>
              <a:avLst/>
              <a:gdLst>
                <a:gd name="T0" fmla="*/ 8 w 126"/>
                <a:gd name="T1" fmla="*/ 0 h 148"/>
                <a:gd name="T2" fmla="*/ 28 w 126"/>
                <a:gd name="T3" fmla="*/ 0 h 148"/>
                <a:gd name="T4" fmla="*/ 63 w 126"/>
                <a:gd name="T5" fmla="*/ 35 h 148"/>
                <a:gd name="T6" fmla="*/ 83 w 126"/>
                <a:gd name="T7" fmla="*/ 38 h 148"/>
                <a:gd name="T8" fmla="*/ 103 w 126"/>
                <a:gd name="T9" fmla="*/ 12 h 148"/>
                <a:gd name="T10" fmla="*/ 109 w 126"/>
                <a:gd name="T11" fmla="*/ 30 h 148"/>
                <a:gd name="T12" fmla="*/ 121 w 126"/>
                <a:gd name="T13" fmla="*/ 22 h 148"/>
                <a:gd name="T14" fmla="*/ 121 w 126"/>
                <a:gd name="T15" fmla="*/ 42 h 148"/>
                <a:gd name="T16" fmla="*/ 105 w 126"/>
                <a:gd name="T17" fmla="*/ 65 h 148"/>
                <a:gd name="T18" fmla="*/ 107 w 126"/>
                <a:gd name="T19" fmla="*/ 182 h 148"/>
                <a:gd name="T20" fmla="*/ 117 w 126"/>
                <a:gd name="T21" fmla="*/ 207 h 148"/>
                <a:gd name="T22" fmla="*/ 107 w 126"/>
                <a:gd name="T23" fmla="*/ 224 h 148"/>
                <a:gd name="T24" fmla="*/ 95 w 126"/>
                <a:gd name="T25" fmla="*/ 250 h 148"/>
                <a:gd name="T26" fmla="*/ 87 w 126"/>
                <a:gd name="T27" fmla="*/ 289 h 148"/>
                <a:gd name="T28" fmla="*/ 81 w 126"/>
                <a:gd name="T29" fmla="*/ 314 h 148"/>
                <a:gd name="T30" fmla="*/ 62 w 126"/>
                <a:gd name="T31" fmla="*/ 274 h 148"/>
                <a:gd name="T32" fmla="*/ 58 w 126"/>
                <a:gd name="T33" fmla="*/ 253 h 148"/>
                <a:gd name="T34" fmla="*/ 6 w 126"/>
                <a:gd name="T35" fmla="*/ 194 h 148"/>
                <a:gd name="T36" fmla="*/ 2 w 126"/>
                <a:gd name="T37" fmla="*/ 194 h 148"/>
                <a:gd name="T38" fmla="*/ 6 w 126"/>
                <a:gd name="T39" fmla="*/ 166 h 148"/>
                <a:gd name="T40" fmla="*/ 4 w 126"/>
                <a:gd name="T41" fmla="*/ 139 h 148"/>
                <a:gd name="T42" fmla="*/ 18 w 126"/>
                <a:gd name="T43" fmla="*/ 106 h 148"/>
                <a:gd name="T44" fmla="*/ 12 w 126"/>
                <a:gd name="T45" fmla="*/ 59 h 148"/>
                <a:gd name="T46" fmla="*/ 0 w 126"/>
                <a:gd name="T47" fmla="*/ 16 h 148"/>
                <a:gd name="T48" fmla="*/ 8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6" name="Freeform 124">
              <a:extLst>
                <a:ext uri="{FF2B5EF4-FFF2-40B4-BE49-F238E27FC236}">
                  <a16:creationId xmlns:a16="http://schemas.microsoft.com/office/drawing/2014/main" id="{A0DDC17A-ABDD-4F18-ABB9-0DCE65A7EB4E}"/>
                </a:ext>
              </a:extLst>
            </p:cNvPr>
            <p:cNvSpPr>
              <a:spLocks/>
            </p:cNvSpPr>
            <p:nvPr/>
          </p:nvSpPr>
          <p:spPr bwMode="auto">
            <a:xfrm>
              <a:off x="4435137" y="4845295"/>
              <a:ext cx="132492" cy="185132"/>
            </a:xfrm>
            <a:custGeom>
              <a:avLst/>
              <a:gdLst>
                <a:gd name="T0" fmla="*/ 39 w 89"/>
                <a:gd name="T1" fmla="*/ 0 h 96"/>
                <a:gd name="T2" fmla="*/ 67 w 89"/>
                <a:gd name="T3" fmla="*/ 0 h 96"/>
                <a:gd name="T4" fmla="*/ 71 w 89"/>
                <a:gd name="T5" fmla="*/ 36 h 96"/>
                <a:gd name="T6" fmla="*/ 85 w 89"/>
                <a:gd name="T7" fmla="*/ 31 h 96"/>
                <a:gd name="T8" fmla="*/ 89 w 89"/>
                <a:gd name="T9" fmla="*/ 54 h 96"/>
                <a:gd name="T10" fmla="*/ 81 w 89"/>
                <a:gd name="T11" fmla="*/ 67 h 96"/>
                <a:gd name="T12" fmla="*/ 81 w 89"/>
                <a:gd name="T13" fmla="*/ 94 h 96"/>
                <a:gd name="T14" fmla="*/ 89 w 89"/>
                <a:gd name="T15" fmla="*/ 109 h 96"/>
                <a:gd name="T16" fmla="*/ 89 w 89"/>
                <a:gd name="T17" fmla="*/ 154 h 96"/>
                <a:gd name="T18" fmla="*/ 85 w 89"/>
                <a:gd name="T19" fmla="*/ 172 h 96"/>
                <a:gd name="T20" fmla="*/ 67 w 89"/>
                <a:gd name="T21" fmla="*/ 166 h 96"/>
                <a:gd name="T22" fmla="*/ 61 w 89"/>
                <a:gd name="T23" fmla="*/ 149 h 96"/>
                <a:gd name="T24" fmla="*/ 51 w 89"/>
                <a:gd name="T25" fmla="*/ 166 h 96"/>
                <a:gd name="T26" fmla="*/ 43 w 89"/>
                <a:gd name="T27" fmla="*/ 166 h 96"/>
                <a:gd name="T28" fmla="*/ 43 w 89"/>
                <a:gd name="T29" fmla="*/ 194 h 96"/>
                <a:gd name="T30" fmla="*/ 51 w 89"/>
                <a:gd name="T31" fmla="*/ 194 h 96"/>
                <a:gd name="T32" fmla="*/ 51 w 89"/>
                <a:gd name="T33" fmla="*/ 218 h 96"/>
                <a:gd name="T34" fmla="*/ 36 w 89"/>
                <a:gd name="T35" fmla="*/ 218 h 96"/>
                <a:gd name="T36" fmla="*/ 18 w 89"/>
                <a:gd name="T37" fmla="*/ 186 h 96"/>
                <a:gd name="T38" fmla="*/ 10 w 89"/>
                <a:gd name="T39" fmla="*/ 154 h 96"/>
                <a:gd name="T40" fmla="*/ 0 w 89"/>
                <a:gd name="T41" fmla="*/ 109 h 96"/>
                <a:gd name="T42" fmla="*/ 10 w 89"/>
                <a:gd name="T43" fmla="*/ 73 h 96"/>
                <a:gd name="T44" fmla="*/ 12 w 89"/>
                <a:gd name="T45" fmla="*/ 54 h 96"/>
                <a:gd name="T46" fmla="*/ 36 w 89"/>
                <a:gd name="T47" fmla="*/ 49 h 96"/>
                <a:gd name="T48" fmla="*/ 39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7" name="Freeform 125">
              <a:extLst>
                <a:ext uri="{FF2B5EF4-FFF2-40B4-BE49-F238E27FC236}">
                  <a16:creationId xmlns:a16="http://schemas.microsoft.com/office/drawing/2014/main" id="{71B62B55-1571-4D72-8941-426B4E732CD5}"/>
                </a:ext>
              </a:extLst>
            </p:cNvPr>
            <p:cNvSpPr>
              <a:spLocks/>
            </p:cNvSpPr>
            <p:nvPr/>
          </p:nvSpPr>
          <p:spPr bwMode="auto">
            <a:xfrm>
              <a:off x="3830733" y="4502883"/>
              <a:ext cx="72945" cy="21298"/>
            </a:xfrm>
            <a:custGeom>
              <a:avLst/>
              <a:gdLst>
                <a:gd name="T0" fmla="*/ 8 w 50"/>
                <a:gd name="T1" fmla="*/ 0 h 12"/>
                <a:gd name="T2" fmla="*/ 20 w 50"/>
                <a:gd name="T3" fmla="*/ 0 h 12"/>
                <a:gd name="T4" fmla="*/ 27 w 50"/>
                <a:gd name="T5" fmla="*/ 2 h 12"/>
                <a:gd name="T6" fmla="*/ 37 w 50"/>
                <a:gd name="T7" fmla="*/ 4 h 12"/>
                <a:gd name="T8" fmla="*/ 45 w 50"/>
                <a:gd name="T9" fmla="*/ 11 h 12"/>
                <a:gd name="T10" fmla="*/ 41 w 50"/>
                <a:gd name="T11" fmla="*/ 13 h 12"/>
                <a:gd name="T12" fmla="*/ 29 w 50"/>
                <a:gd name="T13" fmla="*/ 13 h 12"/>
                <a:gd name="T14" fmla="*/ 25 w 50"/>
                <a:gd name="T15" fmla="*/ 13 h 12"/>
                <a:gd name="T16" fmla="*/ 16 w 50"/>
                <a:gd name="T17" fmla="*/ 13 h 12"/>
                <a:gd name="T18" fmla="*/ 6 w 50"/>
                <a:gd name="T19" fmla="*/ 17 h 12"/>
                <a:gd name="T20" fmla="*/ 0 w 50"/>
                <a:gd name="T21" fmla="*/ 15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mpd="sng">
              <a:solidFill>
                <a:schemeClr val="accent1">
                  <a:lumMod val="75000"/>
                </a:schemeClr>
              </a:solidFill>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8" name="Freeform 126">
              <a:extLst>
                <a:ext uri="{FF2B5EF4-FFF2-40B4-BE49-F238E27FC236}">
                  <a16:creationId xmlns:a16="http://schemas.microsoft.com/office/drawing/2014/main" id="{B814D475-24B4-4BE9-AC64-49D03DC46B1D}"/>
                </a:ext>
              </a:extLst>
            </p:cNvPr>
            <p:cNvSpPr>
              <a:spLocks/>
            </p:cNvSpPr>
            <p:nvPr/>
          </p:nvSpPr>
          <p:spPr bwMode="auto">
            <a:xfrm>
              <a:off x="3830733" y="4502883"/>
              <a:ext cx="72945" cy="21298"/>
            </a:xfrm>
            <a:custGeom>
              <a:avLst/>
              <a:gdLst>
                <a:gd name="T0" fmla="*/ 8 w 50"/>
                <a:gd name="T1" fmla="*/ 0 h 12"/>
                <a:gd name="T2" fmla="*/ 20 w 50"/>
                <a:gd name="T3" fmla="*/ 0 h 12"/>
                <a:gd name="T4" fmla="*/ 27 w 50"/>
                <a:gd name="T5" fmla="*/ 2 h 12"/>
                <a:gd name="T6" fmla="*/ 37 w 50"/>
                <a:gd name="T7" fmla="*/ 4 h 12"/>
                <a:gd name="T8" fmla="*/ 45 w 50"/>
                <a:gd name="T9" fmla="*/ 11 h 12"/>
                <a:gd name="T10" fmla="*/ 41 w 50"/>
                <a:gd name="T11" fmla="*/ 13 h 12"/>
                <a:gd name="T12" fmla="*/ 29 w 50"/>
                <a:gd name="T13" fmla="*/ 13 h 12"/>
                <a:gd name="T14" fmla="*/ 25 w 50"/>
                <a:gd name="T15" fmla="*/ 13 h 12"/>
                <a:gd name="T16" fmla="*/ 16 w 50"/>
                <a:gd name="T17" fmla="*/ 13 h 12"/>
                <a:gd name="T18" fmla="*/ 6 w 50"/>
                <a:gd name="T19" fmla="*/ 17 h 12"/>
                <a:gd name="T20" fmla="*/ 0 w 50"/>
                <a:gd name="T21" fmla="*/ 15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59" name="Freeform 127">
              <a:extLst>
                <a:ext uri="{FF2B5EF4-FFF2-40B4-BE49-F238E27FC236}">
                  <a16:creationId xmlns:a16="http://schemas.microsoft.com/office/drawing/2014/main" id="{BCC13918-98D1-4AC4-935B-9E0496F367D0}"/>
                </a:ext>
              </a:extLst>
            </p:cNvPr>
            <p:cNvSpPr>
              <a:spLocks/>
            </p:cNvSpPr>
            <p:nvPr/>
          </p:nvSpPr>
          <p:spPr bwMode="auto">
            <a:xfrm>
              <a:off x="4527435" y="3719759"/>
              <a:ext cx="61036" cy="47512"/>
            </a:xfrm>
            <a:custGeom>
              <a:avLst/>
              <a:gdLst>
                <a:gd name="T0" fmla="*/ 2 w 42"/>
                <a:gd name="T1" fmla="*/ 0 h 24"/>
                <a:gd name="T2" fmla="*/ 16 w 42"/>
                <a:gd name="T3" fmla="*/ 0 h 24"/>
                <a:gd name="T4" fmla="*/ 21 w 42"/>
                <a:gd name="T5" fmla="*/ 0 h 24"/>
                <a:gd name="T6" fmla="*/ 37 w 42"/>
                <a:gd name="T7" fmla="*/ 0 h 24"/>
                <a:gd name="T8" fmla="*/ 37 w 42"/>
                <a:gd name="T9" fmla="*/ 10 h 24"/>
                <a:gd name="T10" fmla="*/ 31 w 42"/>
                <a:gd name="T11" fmla="*/ 27 h 24"/>
                <a:gd name="T12" fmla="*/ 33 w 42"/>
                <a:gd name="T13" fmla="*/ 48 h 24"/>
                <a:gd name="T14" fmla="*/ 29 w 42"/>
                <a:gd name="T15" fmla="*/ 62 h 24"/>
                <a:gd name="T16" fmla="*/ 21 w 42"/>
                <a:gd name="T17" fmla="*/ 41 h 24"/>
                <a:gd name="T18" fmla="*/ 16 w 42"/>
                <a:gd name="T19" fmla="*/ 41 h 24"/>
                <a:gd name="T20" fmla="*/ 10 w 42"/>
                <a:gd name="T21" fmla="*/ 27 h 24"/>
                <a:gd name="T22" fmla="*/ 0 w 42"/>
                <a:gd name="T23" fmla="*/ 22 h 24"/>
                <a:gd name="T24" fmla="*/ 2 w 42"/>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0" name="Freeform 128">
              <a:extLst>
                <a:ext uri="{FF2B5EF4-FFF2-40B4-BE49-F238E27FC236}">
                  <a16:creationId xmlns:a16="http://schemas.microsoft.com/office/drawing/2014/main" id="{364E8AA6-C2B3-4707-8672-4667BF2DD290}"/>
                </a:ext>
              </a:extLst>
            </p:cNvPr>
            <p:cNvSpPr>
              <a:spLocks/>
            </p:cNvSpPr>
            <p:nvPr/>
          </p:nvSpPr>
          <p:spPr bwMode="auto">
            <a:xfrm>
              <a:off x="4780510" y="3806590"/>
              <a:ext cx="65502" cy="21298"/>
            </a:xfrm>
            <a:custGeom>
              <a:avLst/>
              <a:gdLst>
                <a:gd name="T0" fmla="*/ 4 w 44"/>
                <a:gd name="T1" fmla="*/ 0 h 10"/>
                <a:gd name="T2" fmla="*/ 10 w 44"/>
                <a:gd name="T3" fmla="*/ 0 h 10"/>
                <a:gd name="T4" fmla="*/ 16 w 44"/>
                <a:gd name="T5" fmla="*/ 9 h 10"/>
                <a:gd name="T6" fmla="*/ 22 w 44"/>
                <a:gd name="T7" fmla="*/ 9 h 10"/>
                <a:gd name="T8" fmla="*/ 30 w 44"/>
                <a:gd name="T9" fmla="*/ 9 h 10"/>
                <a:gd name="T10" fmla="*/ 34 w 44"/>
                <a:gd name="T11" fmla="*/ 9 h 10"/>
                <a:gd name="T12" fmla="*/ 42 w 44"/>
                <a:gd name="T13" fmla="*/ 16 h 10"/>
                <a:gd name="T14" fmla="*/ 44 w 44"/>
                <a:gd name="T15" fmla="*/ 29 h 10"/>
                <a:gd name="T16" fmla="*/ 40 w 44"/>
                <a:gd name="T17" fmla="*/ 38 h 10"/>
                <a:gd name="T18" fmla="*/ 32 w 44"/>
                <a:gd name="T19" fmla="*/ 29 h 10"/>
                <a:gd name="T20" fmla="*/ 24 w 44"/>
                <a:gd name="T21" fmla="*/ 29 h 10"/>
                <a:gd name="T22" fmla="*/ 18 w 44"/>
                <a:gd name="T23" fmla="*/ 38 h 10"/>
                <a:gd name="T24" fmla="*/ 16 w 44"/>
                <a:gd name="T25" fmla="*/ 22 h 10"/>
                <a:gd name="T26" fmla="*/ 8 w 44"/>
                <a:gd name="T27" fmla="*/ 22 h 10"/>
                <a:gd name="T28" fmla="*/ 0 w 44"/>
                <a:gd name="T29" fmla="*/ 16 h 10"/>
                <a:gd name="T30" fmla="*/ 4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1" name="Freeform 129">
              <a:extLst>
                <a:ext uri="{FF2B5EF4-FFF2-40B4-BE49-F238E27FC236}">
                  <a16:creationId xmlns:a16="http://schemas.microsoft.com/office/drawing/2014/main" id="{BF78838D-C059-4372-9A99-822EAA4C6AFD}"/>
                </a:ext>
              </a:extLst>
            </p:cNvPr>
            <p:cNvSpPr>
              <a:spLocks/>
            </p:cNvSpPr>
            <p:nvPr/>
          </p:nvSpPr>
          <p:spPr bwMode="auto">
            <a:xfrm>
              <a:off x="4701610" y="3590331"/>
              <a:ext cx="138447" cy="186770"/>
            </a:xfrm>
            <a:custGeom>
              <a:avLst/>
              <a:gdLst>
                <a:gd name="T0" fmla="*/ 46 w 94"/>
                <a:gd name="T1" fmla="*/ 135 h 98"/>
                <a:gd name="T2" fmla="*/ 38 w 94"/>
                <a:gd name="T3" fmla="*/ 144 h 98"/>
                <a:gd name="T4" fmla="*/ 24 w 94"/>
                <a:gd name="T5" fmla="*/ 142 h 98"/>
                <a:gd name="T6" fmla="*/ 20 w 94"/>
                <a:gd name="T7" fmla="*/ 166 h 98"/>
                <a:gd name="T8" fmla="*/ 26 w 94"/>
                <a:gd name="T9" fmla="*/ 187 h 98"/>
                <a:gd name="T10" fmla="*/ 32 w 94"/>
                <a:gd name="T11" fmla="*/ 183 h 98"/>
                <a:gd name="T12" fmla="*/ 36 w 94"/>
                <a:gd name="T13" fmla="*/ 209 h 98"/>
                <a:gd name="T14" fmla="*/ 42 w 94"/>
                <a:gd name="T15" fmla="*/ 195 h 98"/>
                <a:gd name="T16" fmla="*/ 47 w 94"/>
                <a:gd name="T17" fmla="*/ 200 h 98"/>
                <a:gd name="T18" fmla="*/ 44 w 94"/>
                <a:gd name="T19" fmla="*/ 183 h 98"/>
                <a:gd name="T20" fmla="*/ 42 w 94"/>
                <a:gd name="T21" fmla="*/ 161 h 98"/>
                <a:gd name="T22" fmla="*/ 47 w 94"/>
                <a:gd name="T23" fmla="*/ 157 h 98"/>
                <a:gd name="T24" fmla="*/ 47 w 94"/>
                <a:gd name="T25" fmla="*/ 135 h 98"/>
                <a:gd name="T26" fmla="*/ 53 w 94"/>
                <a:gd name="T27" fmla="*/ 148 h 98"/>
                <a:gd name="T28" fmla="*/ 57 w 94"/>
                <a:gd name="T29" fmla="*/ 127 h 98"/>
                <a:gd name="T30" fmla="*/ 47 w 94"/>
                <a:gd name="T31" fmla="*/ 115 h 98"/>
                <a:gd name="T32" fmla="*/ 44 w 94"/>
                <a:gd name="T33" fmla="*/ 93 h 98"/>
                <a:gd name="T34" fmla="*/ 38 w 94"/>
                <a:gd name="T35" fmla="*/ 67 h 98"/>
                <a:gd name="T36" fmla="*/ 38 w 94"/>
                <a:gd name="T37" fmla="*/ 48 h 98"/>
                <a:gd name="T38" fmla="*/ 47 w 94"/>
                <a:gd name="T39" fmla="*/ 56 h 98"/>
                <a:gd name="T40" fmla="*/ 53 w 94"/>
                <a:gd name="T41" fmla="*/ 56 h 98"/>
                <a:gd name="T42" fmla="*/ 53 w 94"/>
                <a:gd name="T43" fmla="*/ 35 h 98"/>
                <a:gd name="T44" fmla="*/ 65 w 94"/>
                <a:gd name="T45" fmla="*/ 30 h 98"/>
                <a:gd name="T46" fmla="*/ 79 w 94"/>
                <a:gd name="T47" fmla="*/ 30 h 98"/>
                <a:gd name="T48" fmla="*/ 89 w 94"/>
                <a:gd name="T49" fmla="*/ 26 h 98"/>
                <a:gd name="T50" fmla="*/ 81 w 94"/>
                <a:gd name="T51" fmla="*/ 12 h 98"/>
                <a:gd name="T52" fmla="*/ 65 w 94"/>
                <a:gd name="T53" fmla="*/ 9 h 98"/>
                <a:gd name="T54" fmla="*/ 53 w 94"/>
                <a:gd name="T55" fmla="*/ 0 h 98"/>
                <a:gd name="T56" fmla="*/ 40 w 94"/>
                <a:gd name="T57" fmla="*/ 22 h 98"/>
                <a:gd name="T58" fmla="*/ 26 w 94"/>
                <a:gd name="T59" fmla="*/ 26 h 98"/>
                <a:gd name="T60" fmla="*/ 14 w 94"/>
                <a:gd name="T61" fmla="*/ 35 h 98"/>
                <a:gd name="T62" fmla="*/ 10 w 94"/>
                <a:gd name="T63" fmla="*/ 56 h 98"/>
                <a:gd name="T64" fmla="*/ 0 w 94"/>
                <a:gd name="T65" fmla="*/ 80 h 98"/>
                <a:gd name="T66" fmla="*/ 10 w 94"/>
                <a:gd name="T67" fmla="*/ 99 h 98"/>
                <a:gd name="T68" fmla="*/ 20 w 94"/>
                <a:gd name="T69" fmla="*/ 102 h 98"/>
                <a:gd name="T70" fmla="*/ 14 w 94"/>
                <a:gd name="T71" fmla="*/ 123 h 98"/>
                <a:gd name="T72" fmla="*/ 26 w 94"/>
                <a:gd name="T73" fmla="*/ 123 h 98"/>
                <a:gd name="T74" fmla="*/ 42 w 94"/>
                <a:gd name="T75" fmla="*/ 133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2" name="Freeform 130">
              <a:extLst>
                <a:ext uri="{FF2B5EF4-FFF2-40B4-BE49-F238E27FC236}">
                  <a16:creationId xmlns:a16="http://schemas.microsoft.com/office/drawing/2014/main" id="{8348DF0C-CCDC-4CA5-9C33-4C9F6FFFFC3A}"/>
                </a:ext>
              </a:extLst>
            </p:cNvPr>
            <p:cNvSpPr>
              <a:spLocks/>
            </p:cNvSpPr>
            <p:nvPr/>
          </p:nvSpPr>
          <p:spPr bwMode="auto">
            <a:xfrm>
              <a:off x="5249443" y="3603437"/>
              <a:ext cx="77411" cy="83555"/>
            </a:xfrm>
            <a:custGeom>
              <a:avLst/>
              <a:gdLst>
                <a:gd name="T0" fmla="*/ 0 w 52"/>
                <a:gd name="T1" fmla="*/ 12 h 44"/>
                <a:gd name="T2" fmla="*/ 6 w 52"/>
                <a:gd name="T3" fmla="*/ 9 h 44"/>
                <a:gd name="T4" fmla="*/ 16 w 52"/>
                <a:gd name="T5" fmla="*/ 0 h 44"/>
                <a:gd name="T6" fmla="*/ 24 w 52"/>
                <a:gd name="T7" fmla="*/ 0 h 44"/>
                <a:gd name="T8" fmla="*/ 28 w 52"/>
                <a:gd name="T9" fmla="*/ 9 h 44"/>
                <a:gd name="T10" fmla="*/ 30 w 52"/>
                <a:gd name="T11" fmla="*/ 22 h 44"/>
                <a:gd name="T12" fmla="*/ 32 w 52"/>
                <a:gd name="T13" fmla="*/ 37 h 44"/>
                <a:gd name="T14" fmla="*/ 36 w 52"/>
                <a:gd name="T15" fmla="*/ 50 h 44"/>
                <a:gd name="T16" fmla="*/ 40 w 52"/>
                <a:gd name="T17" fmla="*/ 58 h 44"/>
                <a:gd name="T18" fmla="*/ 46 w 52"/>
                <a:gd name="T19" fmla="*/ 65 h 44"/>
                <a:gd name="T20" fmla="*/ 50 w 52"/>
                <a:gd name="T21" fmla="*/ 70 h 44"/>
                <a:gd name="T22" fmla="*/ 52 w 52"/>
                <a:gd name="T23" fmla="*/ 79 h 44"/>
                <a:gd name="T24" fmla="*/ 50 w 52"/>
                <a:gd name="T25" fmla="*/ 92 h 44"/>
                <a:gd name="T26" fmla="*/ 42 w 52"/>
                <a:gd name="T27" fmla="*/ 89 h 44"/>
                <a:gd name="T28" fmla="*/ 40 w 52"/>
                <a:gd name="T29" fmla="*/ 70 h 44"/>
                <a:gd name="T30" fmla="*/ 34 w 52"/>
                <a:gd name="T31" fmla="*/ 67 h 44"/>
                <a:gd name="T32" fmla="*/ 28 w 52"/>
                <a:gd name="T33" fmla="*/ 58 h 44"/>
                <a:gd name="T34" fmla="*/ 20 w 52"/>
                <a:gd name="T35" fmla="*/ 58 h 44"/>
                <a:gd name="T36" fmla="*/ 18 w 52"/>
                <a:gd name="T37" fmla="*/ 67 h 44"/>
                <a:gd name="T38" fmla="*/ 12 w 52"/>
                <a:gd name="T39" fmla="*/ 58 h 44"/>
                <a:gd name="T40" fmla="*/ 0 w 52"/>
                <a:gd name="T41" fmla="*/ 58 h 44"/>
                <a:gd name="T42" fmla="*/ 0 w 52"/>
                <a:gd name="T43" fmla="*/ 35 h 44"/>
                <a:gd name="T44" fmla="*/ 0 w 52"/>
                <a:gd name="T45" fmla="*/ 1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3" name="Freeform 131">
              <a:extLst>
                <a:ext uri="{FF2B5EF4-FFF2-40B4-BE49-F238E27FC236}">
                  <a16:creationId xmlns:a16="http://schemas.microsoft.com/office/drawing/2014/main" id="{4869AD5E-2020-4099-AE5B-5968B8628A03}"/>
                </a:ext>
              </a:extLst>
            </p:cNvPr>
            <p:cNvSpPr>
              <a:spLocks/>
            </p:cNvSpPr>
            <p:nvPr/>
          </p:nvSpPr>
          <p:spPr bwMode="auto">
            <a:xfrm>
              <a:off x="5286660" y="3580500"/>
              <a:ext cx="123560" cy="124512"/>
            </a:xfrm>
            <a:custGeom>
              <a:avLst/>
              <a:gdLst>
                <a:gd name="T0" fmla="*/ 20 w 84"/>
                <a:gd name="T1" fmla="*/ 0 h 66"/>
                <a:gd name="T2" fmla="*/ 26 w 84"/>
                <a:gd name="T3" fmla="*/ 2 h 66"/>
                <a:gd name="T4" fmla="*/ 32 w 84"/>
                <a:gd name="T5" fmla="*/ 16 h 66"/>
                <a:gd name="T6" fmla="*/ 42 w 84"/>
                <a:gd name="T7" fmla="*/ 28 h 66"/>
                <a:gd name="T8" fmla="*/ 42 w 84"/>
                <a:gd name="T9" fmla="*/ 24 h 66"/>
                <a:gd name="T10" fmla="*/ 47 w 84"/>
                <a:gd name="T11" fmla="*/ 12 h 66"/>
                <a:gd name="T12" fmla="*/ 51 w 84"/>
                <a:gd name="T13" fmla="*/ 2 h 66"/>
                <a:gd name="T14" fmla="*/ 55 w 84"/>
                <a:gd name="T15" fmla="*/ 16 h 66"/>
                <a:gd name="T16" fmla="*/ 61 w 84"/>
                <a:gd name="T17" fmla="*/ 40 h 66"/>
                <a:gd name="T18" fmla="*/ 65 w 84"/>
                <a:gd name="T19" fmla="*/ 50 h 66"/>
                <a:gd name="T20" fmla="*/ 75 w 84"/>
                <a:gd name="T21" fmla="*/ 58 h 66"/>
                <a:gd name="T22" fmla="*/ 79 w 84"/>
                <a:gd name="T23" fmla="*/ 61 h 66"/>
                <a:gd name="T24" fmla="*/ 79 w 84"/>
                <a:gd name="T25" fmla="*/ 71 h 66"/>
                <a:gd name="T26" fmla="*/ 67 w 84"/>
                <a:gd name="T27" fmla="*/ 71 h 66"/>
                <a:gd name="T28" fmla="*/ 63 w 84"/>
                <a:gd name="T29" fmla="*/ 78 h 66"/>
                <a:gd name="T30" fmla="*/ 61 w 84"/>
                <a:gd name="T31" fmla="*/ 90 h 66"/>
                <a:gd name="T32" fmla="*/ 63 w 84"/>
                <a:gd name="T33" fmla="*/ 97 h 66"/>
                <a:gd name="T34" fmla="*/ 63 w 84"/>
                <a:gd name="T35" fmla="*/ 102 h 66"/>
                <a:gd name="T36" fmla="*/ 63 w 84"/>
                <a:gd name="T37" fmla="*/ 105 h 66"/>
                <a:gd name="T38" fmla="*/ 63 w 84"/>
                <a:gd name="T39" fmla="*/ 108 h 66"/>
                <a:gd name="T40" fmla="*/ 55 w 84"/>
                <a:gd name="T41" fmla="*/ 108 h 66"/>
                <a:gd name="T42" fmla="*/ 55 w 84"/>
                <a:gd name="T43" fmla="*/ 117 h 66"/>
                <a:gd name="T44" fmla="*/ 55 w 84"/>
                <a:gd name="T45" fmla="*/ 124 h 66"/>
                <a:gd name="T46" fmla="*/ 55 w 84"/>
                <a:gd name="T47" fmla="*/ 134 h 66"/>
                <a:gd name="T48" fmla="*/ 47 w 84"/>
                <a:gd name="T49" fmla="*/ 134 h 66"/>
                <a:gd name="T50" fmla="*/ 42 w 84"/>
                <a:gd name="T51" fmla="*/ 124 h 66"/>
                <a:gd name="T52" fmla="*/ 47 w 84"/>
                <a:gd name="T53" fmla="*/ 117 h 66"/>
                <a:gd name="T54" fmla="*/ 43 w 84"/>
                <a:gd name="T55" fmla="*/ 105 h 66"/>
                <a:gd name="T56" fmla="*/ 43 w 84"/>
                <a:gd name="T57" fmla="*/ 90 h 66"/>
                <a:gd name="T58" fmla="*/ 42 w 84"/>
                <a:gd name="T59" fmla="*/ 84 h 66"/>
                <a:gd name="T60" fmla="*/ 42 w 84"/>
                <a:gd name="T61" fmla="*/ 90 h 66"/>
                <a:gd name="T62" fmla="*/ 38 w 84"/>
                <a:gd name="T63" fmla="*/ 97 h 66"/>
                <a:gd name="T64" fmla="*/ 32 w 84"/>
                <a:gd name="T65" fmla="*/ 105 h 66"/>
                <a:gd name="T66" fmla="*/ 26 w 84"/>
                <a:gd name="T67" fmla="*/ 113 h 66"/>
                <a:gd name="T68" fmla="*/ 28 w 84"/>
                <a:gd name="T69" fmla="*/ 102 h 66"/>
                <a:gd name="T70" fmla="*/ 26 w 84"/>
                <a:gd name="T71" fmla="*/ 93 h 66"/>
                <a:gd name="T72" fmla="*/ 12 w 84"/>
                <a:gd name="T73" fmla="*/ 71 h 66"/>
                <a:gd name="T74" fmla="*/ 6 w 84"/>
                <a:gd name="T75" fmla="*/ 40 h 66"/>
                <a:gd name="T76" fmla="*/ 4 w 84"/>
                <a:gd name="T77" fmla="*/ 32 h 66"/>
                <a:gd name="T78" fmla="*/ 0 w 84"/>
                <a:gd name="T79" fmla="*/ 24 h 66"/>
                <a:gd name="T80" fmla="*/ 6 w 84"/>
                <a:gd name="T81" fmla="*/ 16 h 66"/>
                <a:gd name="T82" fmla="*/ 12 w 84"/>
                <a:gd name="T83" fmla="*/ 24 h 66"/>
                <a:gd name="T84" fmla="*/ 18 w 84"/>
                <a:gd name="T85" fmla="*/ 37 h 66"/>
                <a:gd name="T86" fmla="*/ 24 w 84"/>
                <a:gd name="T87" fmla="*/ 37 h 66"/>
                <a:gd name="T88" fmla="*/ 26 w 84"/>
                <a:gd name="T89" fmla="*/ 28 h 66"/>
                <a:gd name="T90" fmla="*/ 22 w 84"/>
                <a:gd name="T91" fmla="*/ 16 h 66"/>
                <a:gd name="T92" fmla="*/ 16 w 84"/>
                <a:gd name="T93" fmla="*/ 2 h 66"/>
                <a:gd name="T94" fmla="*/ 20 w 84"/>
                <a:gd name="T95" fmla="*/ 0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4" name="Freeform 132">
              <a:extLst>
                <a:ext uri="{FF2B5EF4-FFF2-40B4-BE49-F238E27FC236}">
                  <a16:creationId xmlns:a16="http://schemas.microsoft.com/office/drawing/2014/main" id="{4713AC6D-C458-447C-BE87-98D8FB535A90}"/>
                </a:ext>
              </a:extLst>
            </p:cNvPr>
            <p:cNvSpPr>
              <a:spLocks/>
            </p:cNvSpPr>
            <p:nvPr/>
          </p:nvSpPr>
          <p:spPr bwMode="auto">
            <a:xfrm>
              <a:off x="5166077" y="3519883"/>
              <a:ext cx="157800" cy="93385"/>
            </a:xfrm>
            <a:custGeom>
              <a:avLst/>
              <a:gdLst>
                <a:gd name="T0" fmla="*/ 0 w 108"/>
                <a:gd name="T1" fmla="*/ 2 h 50"/>
                <a:gd name="T2" fmla="*/ 12 w 108"/>
                <a:gd name="T3" fmla="*/ 0 h 50"/>
                <a:gd name="T4" fmla="*/ 18 w 108"/>
                <a:gd name="T5" fmla="*/ 9 h 50"/>
                <a:gd name="T6" fmla="*/ 24 w 108"/>
                <a:gd name="T7" fmla="*/ 15 h 50"/>
                <a:gd name="T8" fmla="*/ 29 w 108"/>
                <a:gd name="T9" fmla="*/ 11 h 50"/>
                <a:gd name="T10" fmla="*/ 37 w 108"/>
                <a:gd name="T11" fmla="*/ 11 h 50"/>
                <a:gd name="T12" fmla="*/ 47 w 108"/>
                <a:gd name="T13" fmla="*/ 24 h 50"/>
                <a:gd name="T14" fmla="*/ 51 w 108"/>
                <a:gd name="T15" fmla="*/ 27 h 50"/>
                <a:gd name="T16" fmla="*/ 61 w 108"/>
                <a:gd name="T17" fmla="*/ 35 h 50"/>
                <a:gd name="T18" fmla="*/ 67 w 108"/>
                <a:gd name="T19" fmla="*/ 35 h 50"/>
                <a:gd name="T20" fmla="*/ 76 w 108"/>
                <a:gd name="T21" fmla="*/ 31 h 50"/>
                <a:gd name="T22" fmla="*/ 82 w 108"/>
                <a:gd name="T23" fmla="*/ 43 h 50"/>
                <a:gd name="T24" fmla="*/ 84 w 108"/>
                <a:gd name="T25" fmla="*/ 46 h 50"/>
                <a:gd name="T26" fmla="*/ 92 w 108"/>
                <a:gd name="T27" fmla="*/ 62 h 50"/>
                <a:gd name="T28" fmla="*/ 88 w 108"/>
                <a:gd name="T29" fmla="*/ 65 h 50"/>
                <a:gd name="T30" fmla="*/ 94 w 108"/>
                <a:gd name="T31" fmla="*/ 76 h 50"/>
                <a:gd name="T32" fmla="*/ 98 w 108"/>
                <a:gd name="T33" fmla="*/ 87 h 50"/>
                <a:gd name="T34" fmla="*/ 96 w 108"/>
                <a:gd name="T35" fmla="*/ 96 h 50"/>
                <a:gd name="T36" fmla="*/ 90 w 108"/>
                <a:gd name="T37" fmla="*/ 96 h 50"/>
                <a:gd name="T38" fmla="*/ 79 w 108"/>
                <a:gd name="T39" fmla="*/ 76 h 50"/>
                <a:gd name="T40" fmla="*/ 76 w 108"/>
                <a:gd name="T41" fmla="*/ 84 h 50"/>
                <a:gd name="T42" fmla="*/ 69 w 108"/>
                <a:gd name="T43" fmla="*/ 84 h 50"/>
                <a:gd name="T44" fmla="*/ 61 w 108"/>
                <a:gd name="T45" fmla="*/ 87 h 50"/>
                <a:gd name="T46" fmla="*/ 53 w 108"/>
                <a:gd name="T47" fmla="*/ 96 h 50"/>
                <a:gd name="T48" fmla="*/ 47 w 108"/>
                <a:gd name="T49" fmla="*/ 87 h 50"/>
                <a:gd name="T50" fmla="*/ 41 w 108"/>
                <a:gd name="T51" fmla="*/ 76 h 50"/>
                <a:gd name="T52" fmla="*/ 33 w 108"/>
                <a:gd name="T53" fmla="*/ 73 h 50"/>
                <a:gd name="T54" fmla="*/ 31 w 108"/>
                <a:gd name="T55" fmla="*/ 84 h 50"/>
                <a:gd name="T56" fmla="*/ 26 w 108"/>
                <a:gd name="T57" fmla="*/ 76 h 50"/>
                <a:gd name="T58" fmla="*/ 27 w 108"/>
                <a:gd name="T59" fmla="*/ 62 h 50"/>
                <a:gd name="T60" fmla="*/ 26 w 108"/>
                <a:gd name="T61" fmla="*/ 43 h 50"/>
                <a:gd name="T62" fmla="*/ 20 w 108"/>
                <a:gd name="T63" fmla="*/ 27 h 50"/>
                <a:gd name="T64" fmla="*/ 12 w 108"/>
                <a:gd name="T65" fmla="*/ 19 h 50"/>
                <a:gd name="T66" fmla="*/ 6 w 108"/>
                <a:gd name="T67" fmla="*/ 11 h 50"/>
                <a:gd name="T68" fmla="*/ 0 w 108"/>
                <a:gd name="T69" fmla="*/ 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5" name="Freeform 133">
              <a:extLst>
                <a:ext uri="{FF2B5EF4-FFF2-40B4-BE49-F238E27FC236}">
                  <a16:creationId xmlns:a16="http://schemas.microsoft.com/office/drawing/2014/main" id="{7F72B953-DE92-41F5-8B05-4321EC48B0F0}"/>
                </a:ext>
              </a:extLst>
            </p:cNvPr>
            <p:cNvSpPr>
              <a:spLocks/>
            </p:cNvSpPr>
            <p:nvPr/>
          </p:nvSpPr>
          <p:spPr bwMode="auto">
            <a:xfrm>
              <a:off x="5465302" y="3554287"/>
              <a:ext cx="326020" cy="260494"/>
            </a:xfrm>
            <a:custGeom>
              <a:avLst/>
              <a:gdLst>
                <a:gd name="T0" fmla="*/ 20 w 222"/>
                <a:gd name="T1" fmla="*/ 211 h 138"/>
                <a:gd name="T2" fmla="*/ 18 w 222"/>
                <a:gd name="T3" fmla="*/ 162 h 138"/>
                <a:gd name="T4" fmla="*/ 24 w 222"/>
                <a:gd name="T5" fmla="*/ 147 h 138"/>
                <a:gd name="T6" fmla="*/ 12 w 222"/>
                <a:gd name="T7" fmla="*/ 114 h 138"/>
                <a:gd name="T8" fmla="*/ 8 w 222"/>
                <a:gd name="T9" fmla="*/ 103 h 138"/>
                <a:gd name="T10" fmla="*/ 0 w 222"/>
                <a:gd name="T11" fmla="*/ 106 h 138"/>
                <a:gd name="T12" fmla="*/ 0 w 222"/>
                <a:gd name="T13" fmla="*/ 90 h 138"/>
                <a:gd name="T14" fmla="*/ 6 w 222"/>
                <a:gd name="T15" fmla="*/ 71 h 138"/>
                <a:gd name="T16" fmla="*/ 12 w 222"/>
                <a:gd name="T17" fmla="*/ 81 h 138"/>
                <a:gd name="T18" fmla="*/ 28 w 222"/>
                <a:gd name="T19" fmla="*/ 81 h 138"/>
                <a:gd name="T20" fmla="*/ 34 w 222"/>
                <a:gd name="T21" fmla="*/ 67 h 138"/>
                <a:gd name="T22" fmla="*/ 26 w 222"/>
                <a:gd name="T23" fmla="*/ 50 h 138"/>
                <a:gd name="T24" fmla="*/ 20 w 222"/>
                <a:gd name="T25" fmla="*/ 32 h 138"/>
                <a:gd name="T26" fmla="*/ 14 w 222"/>
                <a:gd name="T27" fmla="*/ 21 h 138"/>
                <a:gd name="T28" fmla="*/ 4 w 222"/>
                <a:gd name="T29" fmla="*/ 28 h 138"/>
                <a:gd name="T30" fmla="*/ 2 w 222"/>
                <a:gd name="T31" fmla="*/ 58 h 138"/>
                <a:gd name="T32" fmla="*/ 0 w 222"/>
                <a:gd name="T33" fmla="*/ 44 h 138"/>
                <a:gd name="T34" fmla="*/ 0 w 222"/>
                <a:gd name="T35" fmla="*/ 24 h 138"/>
                <a:gd name="T36" fmla="*/ 10 w 222"/>
                <a:gd name="T37" fmla="*/ 12 h 138"/>
                <a:gd name="T38" fmla="*/ 24 w 222"/>
                <a:gd name="T39" fmla="*/ 9 h 138"/>
                <a:gd name="T40" fmla="*/ 36 w 222"/>
                <a:gd name="T41" fmla="*/ 24 h 138"/>
                <a:gd name="T42" fmla="*/ 39 w 222"/>
                <a:gd name="T43" fmla="*/ 53 h 138"/>
                <a:gd name="T44" fmla="*/ 49 w 222"/>
                <a:gd name="T45" fmla="*/ 58 h 138"/>
                <a:gd name="T46" fmla="*/ 63 w 222"/>
                <a:gd name="T47" fmla="*/ 53 h 138"/>
                <a:gd name="T48" fmla="*/ 63 w 222"/>
                <a:gd name="T49" fmla="*/ 28 h 138"/>
                <a:gd name="T50" fmla="*/ 91 w 222"/>
                <a:gd name="T51" fmla="*/ 0 h 138"/>
                <a:gd name="T52" fmla="*/ 97 w 222"/>
                <a:gd name="T53" fmla="*/ 12 h 138"/>
                <a:gd name="T54" fmla="*/ 108 w 222"/>
                <a:gd name="T55" fmla="*/ 16 h 138"/>
                <a:gd name="T56" fmla="*/ 109 w 222"/>
                <a:gd name="T57" fmla="*/ 24 h 138"/>
                <a:gd name="T58" fmla="*/ 109 w 222"/>
                <a:gd name="T59" fmla="*/ 58 h 138"/>
                <a:gd name="T60" fmla="*/ 134 w 222"/>
                <a:gd name="T61" fmla="*/ 58 h 138"/>
                <a:gd name="T62" fmla="*/ 148 w 222"/>
                <a:gd name="T63" fmla="*/ 108 h 138"/>
                <a:gd name="T64" fmla="*/ 168 w 222"/>
                <a:gd name="T65" fmla="*/ 134 h 138"/>
                <a:gd name="T66" fmla="*/ 185 w 222"/>
                <a:gd name="T67" fmla="*/ 165 h 138"/>
                <a:gd name="T68" fmla="*/ 197 w 222"/>
                <a:gd name="T69" fmla="*/ 172 h 138"/>
                <a:gd name="T70" fmla="*/ 207 w 222"/>
                <a:gd name="T71" fmla="*/ 183 h 138"/>
                <a:gd name="T72" fmla="*/ 207 w 222"/>
                <a:gd name="T73" fmla="*/ 199 h 138"/>
                <a:gd name="T74" fmla="*/ 195 w 222"/>
                <a:gd name="T75" fmla="*/ 199 h 138"/>
                <a:gd name="T76" fmla="*/ 181 w 222"/>
                <a:gd name="T77" fmla="*/ 211 h 138"/>
                <a:gd name="T78" fmla="*/ 172 w 222"/>
                <a:gd name="T79" fmla="*/ 248 h 138"/>
                <a:gd name="T80" fmla="*/ 160 w 222"/>
                <a:gd name="T81" fmla="*/ 255 h 138"/>
                <a:gd name="T82" fmla="*/ 150 w 222"/>
                <a:gd name="T83" fmla="*/ 280 h 138"/>
                <a:gd name="T84" fmla="*/ 140 w 222"/>
                <a:gd name="T85" fmla="*/ 271 h 138"/>
                <a:gd name="T86" fmla="*/ 128 w 222"/>
                <a:gd name="T87" fmla="*/ 271 h 138"/>
                <a:gd name="T88" fmla="*/ 126 w 222"/>
                <a:gd name="T89" fmla="*/ 228 h 138"/>
                <a:gd name="T90" fmla="*/ 116 w 222"/>
                <a:gd name="T91" fmla="*/ 224 h 138"/>
                <a:gd name="T92" fmla="*/ 63 w 222"/>
                <a:gd name="T93" fmla="*/ 172 h 138"/>
                <a:gd name="T94" fmla="*/ 37 w 222"/>
                <a:gd name="T95" fmla="*/ 177 h 138"/>
                <a:gd name="T96" fmla="*/ 20 w 222"/>
                <a:gd name="T97" fmla="*/ 211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6" name="Freeform 134">
              <a:extLst>
                <a:ext uri="{FF2B5EF4-FFF2-40B4-BE49-F238E27FC236}">
                  <a16:creationId xmlns:a16="http://schemas.microsoft.com/office/drawing/2014/main" id="{C73F2BDB-DDA0-4C26-8D8F-0F0A5232D6A9}"/>
                </a:ext>
              </a:extLst>
            </p:cNvPr>
            <p:cNvSpPr>
              <a:spLocks/>
            </p:cNvSpPr>
            <p:nvPr/>
          </p:nvSpPr>
          <p:spPr bwMode="auto">
            <a:xfrm>
              <a:off x="5810675" y="3618182"/>
              <a:ext cx="175664" cy="145812"/>
            </a:xfrm>
            <a:custGeom>
              <a:avLst/>
              <a:gdLst>
                <a:gd name="T0" fmla="*/ 24 w 118"/>
                <a:gd name="T1" fmla="*/ 30 h 76"/>
                <a:gd name="T2" fmla="*/ 32 w 118"/>
                <a:gd name="T3" fmla="*/ 22 h 76"/>
                <a:gd name="T4" fmla="*/ 36 w 118"/>
                <a:gd name="T5" fmla="*/ 2 h 76"/>
                <a:gd name="T6" fmla="*/ 48 w 118"/>
                <a:gd name="T7" fmla="*/ 0 h 76"/>
                <a:gd name="T8" fmla="*/ 54 w 118"/>
                <a:gd name="T9" fmla="*/ 2 h 76"/>
                <a:gd name="T10" fmla="*/ 52 w 118"/>
                <a:gd name="T11" fmla="*/ 18 h 76"/>
                <a:gd name="T12" fmla="*/ 50 w 118"/>
                <a:gd name="T13" fmla="*/ 30 h 76"/>
                <a:gd name="T14" fmla="*/ 52 w 118"/>
                <a:gd name="T15" fmla="*/ 43 h 76"/>
                <a:gd name="T16" fmla="*/ 54 w 118"/>
                <a:gd name="T17" fmla="*/ 63 h 76"/>
                <a:gd name="T18" fmla="*/ 66 w 118"/>
                <a:gd name="T19" fmla="*/ 63 h 76"/>
                <a:gd name="T20" fmla="*/ 80 w 118"/>
                <a:gd name="T21" fmla="*/ 66 h 76"/>
                <a:gd name="T22" fmla="*/ 100 w 118"/>
                <a:gd name="T23" fmla="*/ 66 h 76"/>
                <a:gd name="T24" fmla="*/ 98 w 118"/>
                <a:gd name="T25" fmla="*/ 78 h 76"/>
                <a:gd name="T26" fmla="*/ 100 w 118"/>
                <a:gd name="T27" fmla="*/ 97 h 76"/>
                <a:gd name="T28" fmla="*/ 106 w 118"/>
                <a:gd name="T29" fmla="*/ 102 h 76"/>
                <a:gd name="T30" fmla="*/ 118 w 118"/>
                <a:gd name="T31" fmla="*/ 97 h 76"/>
                <a:gd name="T32" fmla="*/ 118 w 118"/>
                <a:gd name="T33" fmla="*/ 142 h 76"/>
                <a:gd name="T34" fmla="*/ 90 w 118"/>
                <a:gd name="T35" fmla="*/ 142 h 76"/>
                <a:gd name="T36" fmla="*/ 80 w 118"/>
                <a:gd name="T37" fmla="*/ 153 h 76"/>
                <a:gd name="T38" fmla="*/ 64 w 118"/>
                <a:gd name="T39" fmla="*/ 167 h 76"/>
                <a:gd name="T40" fmla="*/ 64 w 118"/>
                <a:gd name="T41" fmla="*/ 153 h 76"/>
                <a:gd name="T42" fmla="*/ 66 w 118"/>
                <a:gd name="T43" fmla="*/ 137 h 76"/>
                <a:gd name="T44" fmla="*/ 64 w 118"/>
                <a:gd name="T45" fmla="*/ 111 h 76"/>
                <a:gd name="T46" fmla="*/ 56 w 118"/>
                <a:gd name="T47" fmla="*/ 97 h 76"/>
                <a:gd name="T48" fmla="*/ 46 w 118"/>
                <a:gd name="T49" fmla="*/ 131 h 76"/>
                <a:gd name="T50" fmla="*/ 38 w 118"/>
                <a:gd name="T51" fmla="*/ 137 h 76"/>
                <a:gd name="T52" fmla="*/ 18 w 118"/>
                <a:gd name="T53" fmla="*/ 163 h 76"/>
                <a:gd name="T54" fmla="*/ 8 w 118"/>
                <a:gd name="T55" fmla="*/ 153 h 76"/>
                <a:gd name="T56" fmla="*/ 8 w 118"/>
                <a:gd name="T57" fmla="*/ 137 h 76"/>
                <a:gd name="T58" fmla="*/ 16 w 118"/>
                <a:gd name="T59" fmla="*/ 114 h 76"/>
                <a:gd name="T60" fmla="*/ 10 w 118"/>
                <a:gd name="T61" fmla="*/ 111 h 76"/>
                <a:gd name="T62" fmla="*/ 12 w 118"/>
                <a:gd name="T63" fmla="*/ 78 h 76"/>
                <a:gd name="T64" fmla="*/ 0 w 118"/>
                <a:gd name="T65" fmla="*/ 78 h 76"/>
                <a:gd name="T66" fmla="*/ 0 w 118"/>
                <a:gd name="T67" fmla="*/ 56 h 76"/>
                <a:gd name="T68" fmla="*/ 20 w 118"/>
                <a:gd name="T69" fmla="*/ 56 h 76"/>
                <a:gd name="T70" fmla="*/ 18 w 118"/>
                <a:gd name="T71" fmla="*/ 26 h 76"/>
                <a:gd name="T72" fmla="*/ 24 w 118"/>
                <a:gd name="T73" fmla="*/ 3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7" name="Freeform 135">
              <a:extLst>
                <a:ext uri="{FF2B5EF4-FFF2-40B4-BE49-F238E27FC236}">
                  <a16:creationId xmlns:a16="http://schemas.microsoft.com/office/drawing/2014/main" id="{536B9EE3-E374-482A-8DEB-AA0DD1EC9E20}"/>
                </a:ext>
              </a:extLst>
            </p:cNvPr>
            <p:cNvSpPr>
              <a:spLocks/>
            </p:cNvSpPr>
            <p:nvPr/>
          </p:nvSpPr>
          <p:spPr bwMode="auto">
            <a:xfrm>
              <a:off x="5542713" y="3452711"/>
              <a:ext cx="393011" cy="298177"/>
            </a:xfrm>
            <a:custGeom>
              <a:avLst/>
              <a:gdLst>
                <a:gd name="T0" fmla="*/ 0 w 266"/>
                <a:gd name="T1" fmla="*/ 165 h 158"/>
                <a:gd name="T2" fmla="*/ 0 w 266"/>
                <a:gd name="T3" fmla="*/ 16 h 158"/>
                <a:gd name="T4" fmla="*/ 18 w 266"/>
                <a:gd name="T5" fmla="*/ 9 h 158"/>
                <a:gd name="T6" fmla="*/ 46 w 266"/>
                <a:gd name="T7" fmla="*/ 0 h 158"/>
                <a:gd name="T8" fmla="*/ 54 w 266"/>
                <a:gd name="T9" fmla="*/ 12 h 158"/>
                <a:gd name="T10" fmla="*/ 66 w 266"/>
                <a:gd name="T11" fmla="*/ 32 h 158"/>
                <a:gd name="T12" fmla="*/ 75 w 266"/>
                <a:gd name="T13" fmla="*/ 40 h 158"/>
                <a:gd name="T14" fmla="*/ 89 w 266"/>
                <a:gd name="T15" fmla="*/ 78 h 158"/>
                <a:gd name="T16" fmla="*/ 127 w 266"/>
                <a:gd name="T17" fmla="*/ 71 h 158"/>
                <a:gd name="T18" fmla="*/ 135 w 266"/>
                <a:gd name="T19" fmla="*/ 69 h 158"/>
                <a:gd name="T20" fmla="*/ 153 w 266"/>
                <a:gd name="T21" fmla="*/ 105 h 158"/>
                <a:gd name="T22" fmla="*/ 153 w 266"/>
                <a:gd name="T23" fmla="*/ 121 h 158"/>
                <a:gd name="T24" fmla="*/ 163 w 266"/>
                <a:gd name="T25" fmla="*/ 138 h 158"/>
                <a:gd name="T26" fmla="*/ 165 w 266"/>
                <a:gd name="T27" fmla="*/ 172 h 158"/>
                <a:gd name="T28" fmla="*/ 183 w 266"/>
                <a:gd name="T29" fmla="*/ 165 h 158"/>
                <a:gd name="T30" fmla="*/ 187 w 266"/>
                <a:gd name="T31" fmla="*/ 172 h 158"/>
                <a:gd name="T32" fmla="*/ 187 w 266"/>
                <a:gd name="T33" fmla="*/ 190 h 158"/>
                <a:gd name="T34" fmla="*/ 194 w 266"/>
                <a:gd name="T35" fmla="*/ 190 h 158"/>
                <a:gd name="T36" fmla="*/ 195 w 266"/>
                <a:gd name="T37" fmla="*/ 172 h 158"/>
                <a:gd name="T38" fmla="*/ 204 w 266"/>
                <a:gd name="T39" fmla="*/ 150 h 158"/>
                <a:gd name="T40" fmla="*/ 224 w 266"/>
                <a:gd name="T41" fmla="*/ 124 h 158"/>
                <a:gd name="T42" fmla="*/ 220 w 266"/>
                <a:gd name="T43" fmla="*/ 147 h 158"/>
                <a:gd name="T44" fmla="*/ 218 w 266"/>
                <a:gd name="T45" fmla="*/ 154 h 158"/>
                <a:gd name="T46" fmla="*/ 226 w 266"/>
                <a:gd name="T47" fmla="*/ 162 h 158"/>
                <a:gd name="T48" fmla="*/ 238 w 266"/>
                <a:gd name="T49" fmla="*/ 154 h 158"/>
                <a:gd name="T50" fmla="*/ 248 w 266"/>
                <a:gd name="T51" fmla="*/ 165 h 158"/>
                <a:gd name="T52" fmla="*/ 256 w 266"/>
                <a:gd name="T53" fmla="*/ 183 h 158"/>
                <a:gd name="T54" fmla="*/ 248 w 266"/>
                <a:gd name="T55" fmla="*/ 199 h 158"/>
                <a:gd name="T56" fmla="*/ 238 w 266"/>
                <a:gd name="T57" fmla="*/ 207 h 158"/>
                <a:gd name="T58" fmla="*/ 226 w 266"/>
                <a:gd name="T59" fmla="*/ 207 h 158"/>
                <a:gd name="T60" fmla="*/ 222 w 266"/>
                <a:gd name="T61" fmla="*/ 199 h 158"/>
                <a:gd name="T62" fmla="*/ 224 w 266"/>
                <a:gd name="T63" fmla="*/ 183 h 158"/>
                <a:gd name="T64" fmla="*/ 218 w 266"/>
                <a:gd name="T65" fmla="*/ 177 h 158"/>
                <a:gd name="T66" fmla="*/ 206 w 266"/>
                <a:gd name="T67" fmla="*/ 183 h 158"/>
                <a:gd name="T68" fmla="*/ 202 w 266"/>
                <a:gd name="T69" fmla="*/ 199 h 158"/>
                <a:gd name="T70" fmla="*/ 196 w 266"/>
                <a:gd name="T71" fmla="*/ 207 h 158"/>
                <a:gd name="T72" fmla="*/ 193 w 266"/>
                <a:gd name="T73" fmla="*/ 202 h 158"/>
                <a:gd name="T74" fmla="*/ 194 w 266"/>
                <a:gd name="T75" fmla="*/ 230 h 158"/>
                <a:gd name="T76" fmla="*/ 175 w 266"/>
                <a:gd name="T77" fmla="*/ 230 h 158"/>
                <a:gd name="T78" fmla="*/ 175 w 266"/>
                <a:gd name="T79" fmla="*/ 252 h 158"/>
                <a:gd name="T80" fmla="*/ 187 w 266"/>
                <a:gd name="T81" fmla="*/ 252 h 158"/>
                <a:gd name="T82" fmla="*/ 185 w 266"/>
                <a:gd name="T83" fmla="*/ 280 h 158"/>
                <a:gd name="T84" fmla="*/ 191 w 266"/>
                <a:gd name="T85" fmla="*/ 282 h 158"/>
                <a:gd name="T86" fmla="*/ 183 w 266"/>
                <a:gd name="T87" fmla="*/ 304 h 158"/>
                <a:gd name="T88" fmla="*/ 183 w 266"/>
                <a:gd name="T89" fmla="*/ 321 h 158"/>
                <a:gd name="T90" fmla="*/ 163 w 266"/>
                <a:gd name="T91" fmla="*/ 309 h 158"/>
                <a:gd name="T92" fmla="*/ 163 w 266"/>
                <a:gd name="T93" fmla="*/ 291 h 158"/>
                <a:gd name="T94" fmla="*/ 153 w 266"/>
                <a:gd name="T95" fmla="*/ 280 h 158"/>
                <a:gd name="T96" fmla="*/ 141 w 266"/>
                <a:gd name="T97" fmla="*/ 276 h 158"/>
                <a:gd name="T98" fmla="*/ 99 w 266"/>
                <a:gd name="T99" fmla="*/ 219 h 158"/>
                <a:gd name="T100" fmla="*/ 85 w 266"/>
                <a:gd name="T101" fmla="*/ 165 h 158"/>
                <a:gd name="T102" fmla="*/ 64 w 266"/>
                <a:gd name="T103" fmla="*/ 165 h 158"/>
                <a:gd name="T104" fmla="*/ 64 w 266"/>
                <a:gd name="T105" fmla="*/ 134 h 158"/>
                <a:gd name="T106" fmla="*/ 62 w 266"/>
                <a:gd name="T107" fmla="*/ 124 h 158"/>
                <a:gd name="T108" fmla="*/ 48 w 266"/>
                <a:gd name="T109" fmla="*/ 121 h 158"/>
                <a:gd name="T110" fmla="*/ 42 w 266"/>
                <a:gd name="T111" fmla="*/ 108 h 158"/>
                <a:gd name="T112" fmla="*/ 14 w 266"/>
                <a:gd name="T113" fmla="*/ 138 h 158"/>
                <a:gd name="T114" fmla="*/ 14 w 266"/>
                <a:gd name="T115" fmla="*/ 162 h 158"/>
                <a:gd name="T116" fmla="*/ 0 w 266"/>
                <a:gd name="T117" fmla="*/ 165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8" name="Freeform 136">
              <a:extLst>
                <a:ext uri="{FF2B5EF4-FFF2-40B4-BE49-F238E27FC236}">
                  <a16:creationId xmlns:a16="http://schemas.microsoft.com/office/drawing/2014/main" id="{C2322121-E906-4165-9B33-A5380C848492}"/>
                </a:ext>
              </a:extLst>
            </p:cNvPr>
            <p:cNvSpPr>
              <a:spLocks/>
            </p:cNvSpPr>
            <p:nvPr/>
          </p:nvSpPr>
          <p:spPr bwMode="auto">
            <a:xfrm>
              <a:off x="5882131" y="3531350"/>
              <a:ext cx="230745" cy="142535"/>
            </a:xfrm>
            <a:custGeom>
              <a:avLst/>
              <a:gdLst>
                <a:gd name="T0" fmla="*/ 6 w 158"/>
                <a:gd name="T1" fmla="*/ 39 h 76"/>
                <a:gd name="T2" fmla="*/ 16 w 158"/>
                <a:gd name="T3" fmla="*/ 15 h 76"/>
                <a:gd name="T4" fmla="*/ 26 w 158"/>
                <a:gd name="T5" fmla="*/ 15 h 76"/>
                <a:gd name="T6" fmla="*/ 27 w 158"/>
                <a:gd name="T7" fmla="*/ 24 h 76"/>
                <a:gd name="T8" fmla="*/ 45 w 158"/>
                <a:gd name="T9" fmla="*/ 19 h 76"/>
                <a:gd name="T10" fmla="*/ 47 w 158"/>
                <a:gd name="T11" fmla="*/ 9 h 76"/>
                <a:gd name="T12" fmla="*/ 55 w 158"/>
                <a:gd name="T13" fmla="*/ 0 h 76"/>
                <a:gd name="T14" fmla="*/ 67 w 158"/>
                <a:gd name="T15" fmla="*/ 2 h 76"/>
                <a:gd name="T16" fmla="*/ 69 w 158"/>
                <a:gd name="T17" fmla="*/ 19 h 76"/>
                <a:gd name="T18" fmla="*/ 123 w 158"/>
                <a:gd name="T19" fmla="*/ 15 h 76"/>
                <a:gd name="T20" fmla="*/ 127 w 158"/>
                <a:gd name="T21" fmla="*/ 27 h 76"/>
                <a:gd name="T22" fmla="*/ 133 w 158"/>
                <a:gd name="T23" fmla="*/ 31 h 76"/>
                <a:gd name="T24" fmla="*/ 143 w 158"/>
                <a:gd name="T25" fmla="*/ 39 h 76"/>
                <a:gd name="T26" fmla="*/ 137 w 158"/>
                <a:gd name="T27" fmla="*/ 46 h 76"/>
                <a:gd name="T28" fmla="*/ 125 w 158"/>
                <a:gd name="T29" fmla="*/ 63 h 76"/>
                <a:gd name="T30" fmla="*/ 116 w 158"/>
                <a:gd name="T31" fmla="*/ 71 h 76"/>
                <a:gd name="T32" fmla="*/ 112 w 158"/>
                <a:gd name="T33" fmla="*/ 85 h 76"/>
                <a:gd name="T34" fmla="*/ 92 w 158"/>
                <a:gd name="T35" fmla="*/ 85 h 76"/>
                <a:gd name="T36" fmla="*/ 88 w 158"/>
                <a:gd name="T37" fmla="*/ 106 h 76"/>
                <a:gd name="T38" fmla="*/ 75 w 158"/>
                <a:gd name="T39" fmla="*/ 114 h 76"/>
                <a:gd name="T40" fmla="*/ 75 w 158"/>
                <a:gd name="T41" fmla="*/ 103 h 76"/>
                <a:gd name="T42" fmla="*/ 63 w 158"/>
                <a:gd name="T43" fmla="*/ 103 h 76"/>
                <a:gd name="T44" fmla="*/ 61 w 158"/>
                <a:gd name="T45" fmla="*/ 114 h 76"/>
                <a:gd name="T46" fmla="*/ 53 w 158"/>
                <a:gd name="T47" fmla="*/ 121 h 76"/>
                <a:gd name="T48" fmla="*/ 49 w 158"/>
                <a:gd name="T49" fmla="*/ 131 h 76"/>
                <a:gd name="T50" fmla="*/ 47 w 158"/>
                <a:gd name="T51" fmla="*/ 150 h 76"/>
                <a:gd name="T52" fmla="*/ 27 w 158"/>
                <a:gd name="T53" fmla="*/ 150 h 76"/>
                <a:gd name="T54" fmla="*/ 18 w 158"/>
                <a:gd name="T55" fmla="*/ 145 h 76"/>
                <a:gd name="T56" fmla="*/ 6 w 158"/>
                <a:gd name="T57" fmla="*/ 145 h 76"/>
                <a:gd name="T58" fmla="*/ 4 w 158"/>
                <a:gd name="T59" fmla="*/ 131 h 76"/>
                <a:gd name="T60" fmla="*/ 2 w 158"/>
                <a:gd name="T61" fmla="*/ 118 h 76"/>
                <a:gd name="T62" fmla="*/ 4 w 158"/>
                <a:gd name="T63" fmla="*/ 110 h 76"/>
                <a:gd name="T64" fmla="*/ 8 w 158"/>
                <a:gd name="T65" fmla="*/ 118 h 76"/>
                <a:gd name="T66" fmla="*/ 20 w 158"/>
                <a:gd name="T67" fmla="*/ 118 h 76"/>
                <a:gd name="T68" fmla="*/ 26 w 158"/>
                <a:gd name="T69" fmla="*/ 110 h 76"/>
                <a:gd name="T70" fmla="*/ 33 w 158"/>
                <a:gd name="T71" fmla="*/ 94 h 76"/>
                <a:gd name="T72" fmla="*/ 26 w 158"/>
                <a:gd name="T73" fmla="*/ 80 h 76"/>
                <a:gd name="T74" fmla="*/ 20 w 158"/>
                <a:gd name="T75" fmla="*/ 69 h 76"/>
                <a:gd name="T76" fmla="*/ 8 w 158"/>
                <a:gd name="T77" fmla="*/ 74 h 76"/>
                <a:gd name="T78" fmla="*/ 0 w 158"/>
                <a:gd name="T79" fmla="*/ 69 h 76"/>
                <a:gd name="T80" fmla="*/ 2 w 158"/>
                <a:gd name="T81" fmla="*/ 60 h 76"/>
                <a:gd name="T82" fmla="*/ 6 w 158"/>
                <a:gd name="T83" fmla="*/ 39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69" name="Freeform 137">
              <a:extLst>
                <a:ext uri="{FF2B5EF4-FFF2-40B4-BE49-F238E27FC236}">
                  <a16:creationId xmlns:a16="http://schemas.microsoft.com/office/drawing/2014/main" id="{2972AD64-4B69-4F75-B47B-63481711D0EA}"/>
                </a:ext>
              </a:extLst>
            </p:cNvPr>
            <p:cNvSpPr>
              <a:spLocks/>
            </p:cNvSpPr>
            <p:nvPr/>
          </p:nvSpPr>
          <p:spPr bwMode="auto">
            <a:xfrm>
              <a:off x="7553916" y="3103746"/>
              <a:ext cx="62524" cy="329304"/>
            </a:xfrm>
            <a:custGeom>
              <a:avLst/>
              <a:gdLst>
                <a:gd name="T0" fmla="*/ 0 w 42"/>
                <a:gd name="T1" fmla="*/ 342 h 174"/>
                <a:gd name="T2" fmla="*/ 6 w 42"/>
                <a:gd name="T3" fmla="*/ 358 h 174"/>
                <a:gd name="T4" fmla="*/ 10 w 42"/>
                <a:gd name="T5" fmla="*/ 329 h 174"/>
                <a:gd name="T6" fmla="*/ 18 w 42"/>
                <a:gd name="T7" fmla="*/ 334 h 174"/>
                <a:gd name="T8" fmla="*/ 24 w 42"/>
                <a:gd name="T9" fmla="*/ 349 h 174"/>
                <a:gd name="T10" fmla="*/ 26 w 42"/>
                <a:gd name="T11" fmla="*/ 334 h 174"/>
                <a:gd name="T12" fmla="*/ 22 w 42"/>
                <a:gd name="T13" fmla="*/ 318 h 174"/>
                <a:gd name="T14" fmla="*/ 14 w 42"/>
                <a:gd name="T15" fmla="*/ 296 h 174"/>
                <a:gd name="T16" fmla="*/ 10 w 42"/>
                <a:gd name="T17" fmla="*/ 276 h 174"/>
                <a:gd name="T18" fmla="*/ 14 w 42"/>
                <a:gd name="T19" fmla="*/ 260 h 174"/>
                <a:gd name="T20" fmla="*/ 18 w 42"/>
                <a:gd name="T21" fmla="*/ 235 h 174"/>
                <a:gd name="T22" fmla="*/ 22 w 42"/>
                <a:gd name="T23" fmla="*/ 222 h 174"/>
                <a:gd name="T24" fmla="*/ 30 w 42"/>
                <a:gd name="T25" fmla="*/ 217 h 174"/>
                <a:gd name="T26" fmla="*/ 42 w 42"/>
                <a:gd name="T27" fmla="*/ 239 h 174"/>
                <a:gd name="T28" fmla="*/ 42 w 42"/>
                <a:gd name="T29" fmla="*/ 215 h 174"/>
                <a:gd name="T30" fmla="*/ 32 w 42"/>
                <a:gd name="T31" fmla="*/ 181 h 174"/>
                <a:gd name="T32" fmla="*/ 28 w 42"/>
                <a:gd name="T33" fmla="*/ 128 h 174"/>
                <a:gd name="T34" fmla="*/ 24 w 42"/>
                <a:gd name="T35" fmla="*/ 88 h 174"/>
                <a:gd name="T36" fmla="*/ 22 w 42"/>
                <a:gd name="T37" fmla="*/ 53 h 174"/>
                <a:gd name="T38" fmla="*/ 20 w 42"/>
                <a:gd name="T39" fmla="*/ 24 h 174"/>
                <a:gd name="T40" fmla="*/ 16 w 42"/>
                <a:gd name="T41" fmla="*/ 0 h 174"/>
                <a:gd name="T42" fmla="*/ 12 w 42"/>
                <a:gd name="T43" fmla="*/ 12 h 174"/>
                <a:gd name="T44" fmla="*/ 12 w 42"/>
                <a:gd name="T45" fmla="*/ 32 h 174"/>
                <a:gd name="T46" fmla="*/ 2 w 42"/>
                <a:gd name="T47" fmla="*/ 42 h 174"/>
                <a:gd name="T48" fmla="*/ 2 w 42"/>
                <a:gd name="T49" fmla="*/ 76 h 174"/>
                <a:gd name="T50" fmla="*/ 2 w 42"/>
                <a:gd name="T51" fmla="*/ 103 h 174"/>
                <a:gd name="T52" fmla="*/ 2 w 42"/>
                <a:gd name="T53" fmla="*/ 128 h 174"/>
                <a:gd name="T54" fmla="*/ 8 w 42"/>
                <a:gd name="T55" fmla="*/ 146 h 174"/>
                <a:gd name="T56" fmla="*/ 6 w 42"/>
                <a:gd name="T57" fmla="*/ 170 h 174"/>
                <a:gd name="T58" fmla="*/ 6 w 42"/>
                <a:gd name="T59" fmla="*/ 209 h 174"/>
                <a:gd name="T60" fmla="*/ 6 w 42"/>
                <a:gd name="T61" fmla="*/ 260 h 174"/>
                <a:gd name="T62" fmla="*/ 6 w 42"/>
                <a:gd name="T63" fmla="*/ 300 h 174"/>
                <a:gd name="T64" fmla="*/ 6 w 42"/>
                <a:gd name="T65" fmla="*/ 326 h 174"/>
                <a:gd name="T66" fmla="*/ 0 w 42"/>
                <a:gd name="T67" fmla="*/ 342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0" name="Freeform 138">
              <a:extLst>
                <a:ext uri="{FF2B5EF4-FFF2-40B4-BE49-F238E27FC236}">
                  <a16:creationId xmlns:a16="http://schemas.microsoft.com/office/drawing/2014/main" id="{2AC51463-240A-4150-9774-1C827D3ACF7B}"/>
                </a:ext>
              </a:extLst>
            </p:cNvPr>
            <p:cNvSpPr>
              <a:spLocks/>
            </p:cNvSpPr>
            <p:nvPr/>
          </p:nvSpPr>
          <p:spPr bwMode="auto">
            <a:xfrm>
              <a:off x="5277728" y="3655865"/>
              <a:ext cx="35728" cy="39320"/>
            </a:xfrm>
            <a:custGeom>
              <a:avLst/>
              <a:gdLst>
                <a:gd name="T0" fmla="*/ 22 w 24"/>
                <a:gd name="T1" fmla="*/ 50 h 20"/>
                <a:gd name="T2" fmla="*/ 14 w 24"/>
                <a:gd name="T3" fmla="*/ 41 h 20"/>
                <a:gd name="T4" fmla="*/ 8 w 24"/>
                <a:gd name="T5" fmla="*/ 29 h 20"/>
                <a:gd name="T6" fmla="*/ 0 w 24"/>
                <a:gd name="T7" fmla="*/ 10 h 20"/>
                <a:gd name="T8" fmla="*/ 2 w 24"/>
                <a:gd name="T9" fmla="*/ 0 h 20"/>
                <a:gd name="T10" fmla="*/ 10 w 24"/>
                <a:gd name="T11" fmla="*/ 0 h 20"/>
                <a:gd name="T12" fmla="*/ 16 w 24"/>
                <a:gd name="T13" fmla="*/ 10 h 20"/>
                <a:gd name="T14" fmla="*/ 22 w 24"/>
                <a:gd name="T15" fmla="*/ 14 h 20"/>
                <a:gd name="T16" fmla="*/ 24 w 24"/>
                <a:gd name="T17" fmla="*/ 35 h 20"/>
                <a:gd name="T18" fmla="*/ 22 w 24"/>
                <a:gd name="T19" fmla="*/ 5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1" name="Freeform 139">
              <a:extLst>
                <a:ext uri="{FF2B5EF4-FFF2-40B4-BE49-F238E27FC236}">
                  <a16:creationId xmlns:a16="http://schemas.microsoft.com/office/drawing/2014/main" id="{60E2C1CD-86B2-4DFE-AFD3-811E280FA9D2}"/>
                </a:ext>
              </a:extLst>
            </p:cNvPr>
            <p:cNvSpPr>
              <a:spLocks/>
            </p:cNvSpPr>
            <p:nvPr/>
          </p:nvSpPr>
          <p:spPr bwMode="auto">
            <a:xfrm>
              <a:off x="4991902" y="3806590"/>
              <a:ext cx="43172" cy="31128"/>
            </a:xfrm>
            <a:custGeom>
              <a:avLst/>
              <a:gdLst>
                <a:gd name="T0" fmla="*/ 8 w 30"/>
                <a:gd name="T1" fmla="*/ 14 h 16"/>
                <a:gd name="T2" fmla="*/ 15 w 30"/>
                <a:gd name="T3" fmla="*/ 10 h 16"/>
                <a:gd name="T4" fmla="*/ 19 w 30"/>
                <a:gd name="T5" fmla="*/ 10 h 16"/>
                <a:gd name="T6" fmla="*/ 25 w 30"/>
                <a:gd name="T7" fmla="*/ 0 h 16"/>
                <a:gd name="T8" fmla="*/ 17 w 30"/>
                <a:gd name="T9" fmla="*/ 20 h 16"/>
                <a:gd name="T10" fmla="*/ 15 w 30"/>
                <a:gd name="T11" fmla="*/ 29 h 16"/>
                <a:gd name="T12" fmla="*/ 12 w 30"/>
                <a:gd name="T13" fmla="*/ 38 h 16"/>
                <a:gd name="T14" fmla="*/ 4 w 30"/>
                <a:gd name="T15" fmla="*/ 38 h 16"/>
                <a:gd name="T16" fmla="*/ 0 w 30"/>
                <a:gd name="T17" fmla="*/ 29 h 16"/>
                <a:gd name="T18" fmla="*/ 0 w 30"/>
                <a:gd name="T19" fmla="*/ 14 h 16"/>
                <a:gd name="T20" fmla="*/ 8 w 30"/>
                <a:gd name="T21" fmla="*/ 14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2" name="Freeform 140">
              <a:extLst>
                <a:ext uri="{FF2B5EF4-FFF2-40B4-BE49-F238E27FC236}">
                  <a16:creationId xmlns:a16="http://schemas.microsoft.com/office/drawing/2014/main" id="{71E8393F-1673-4BDC-BF4F-297B40A43C39}"/>
                </a:ext>
              </a:extLst>
            </p:cNvPr>
            <p:cNvSpPr>
              <a:spLocks/>
            </p:cNvSpPr>
            <p:nvPr/>
          </p:nvSpPr>
          <p:spPr bwMode="auto">
            <a:xfrm>
              <a:off x="4846012" y="3578862"/>
              <a:ext cx="431717" cy="209707"/>
            </a:xfrm>
            <a:custGeom>
              <a:avLst/>
              <a:gdLst>
                <a:gd name="T0" fmla="*/ 0 w 292"/>
                <a:gd name="T1" fmla="*/ 91 h 112"/>
                <a:gd name="T2" fmla="*/ 6 w 292"/>
                <a:gd name="T3" fmla="*/ 66 h 112"/>
                <a:gd name="T4" fmla="*/ 26 w 292"/>
                <a:gd name="T5" fmla="*/ 66 h 112"/>
                <a:gd name="T6" fmla="*/ 46 w 292"/>
                <a:gd name="T7" fmla="*/ 66 h 112"/>
                <a:gd name="T8" fmla="*/ 52 w 292"/>
                <a:gd name="T9" fmla="*/ 51 h 112"/>
                <a:gd name="T10" fmla="*/ 52 w 292"/>
                <a:gd name="T11" fmla="*/ 43 h 112"/>
                <a:gd name="T12" fmla="*/ 46 w 292"/>
                <a:gd name="T13" fmla="*/ 31 h 112"/>
                <a:gd name="T14" fmla="*/ 77 w 292"/>
                <a:gd name="T15" fmla="*/ 35 h 112"/>
                <a:gd name="T16" fmla="*/ 105 w 292"/>
                <a:gd name="T17" fmla="*/ 0 h 112"/>
                <a:gd name="T18" fmla="*/ 141 w 292"/>
                <a:gd name="T19" fmla="*/ 24 h 112"/>
                <a:gd name="T20" fmla="*/ 155 w 292"/>
                <a:gd name="T21" fmla="*/ 31 h 112"/>
                <a:gd name="T22" fmla="*/ 177 w 292"/>
                <a:gd name="T23" fmla="*/ 43 h 112"/>
                <a:gd name="T24" fmla="*/ 213 w 292"/>
                <a:gd name="T25" fmla="*/ 43 h 112"/>
                <a:gd name="T26" fmla="*/ 232 w 292"/>
                <a:gd name="T27" fmla="*/ 19 h 112"/>
                <a:gd name="T28" fmla="*/ 242 w 292"/>
                <a:gd name="T29" fmla="*/ 27 h 112"/>
                <a:gd name="T30" fmla="*/ 252 w 292"/>
                <a:gd name="T31" fmla="*/ 19 h 112"/>
                <a:gd name="T32" fmla="*/ 264 w 292"/>
                <a:gd name="T33" fmla="*/ 39 h 112"/>
                <a:gd name="T34" fmla="*/ 264 w 292"/>
                <a:gd name="T35" fmla="*/ 82 h 112"/>
                <a:gd name="T36" fmla="*/ 282 w 292"/>
                <a:gd name="T37" fmla="*/ 91 h 112"/>
                <a:gd name="T38" fmla="*/ 272 w 292"/>
                <a:gd name="T39" fmla="*/ 101 h 112"/>
                <a:gd name="T40" fmla="*/ 276 w 292"/>
                <a:gd name="T41" fmla="*/ 134 h 112"/>
                <a:gd name="T42" fmla="*/ 282 w 292"/>
                <a:gd name="T43" fmla="*/ 171 h 112"/>
                <a:gd name="T44" fmla="*/ 272 w 292"/>
                <a:gd name="T45" fmla="*/ 176 h 112"/>
                <a:gd name="T46" fmla="*/ 242 w 292"/>
                <a:gd name="T47" fmla="*/ 179 h 112"/>
                <a:gd name="T48" fmla="*/ 209 w 292"/>
                <a:gd name="T49" fmla="*/ 194 h 112"/>
                <a:gd name="T50" fmla="*/ 185 w 292"/>
                <a:gd name="T51" fmla="*/ 189 h 112"/>
                <a:gd name="T52" fmla="*/ 177 w 292"/>
                <a:gd name="T53" fmla="*/ 194 h 112"/>
                <a:gd name="T54" fmla="*/ 159 w 292"/>
                <a:gd name="T55" fmla="*/ 189 h 112"/>
                <a:gd name="T56" fmla="*/ 149 w 292"/>
                <a:gd name="T57" fmla="*/ 218 h 112"/>
                <a:gd name="T58" fmla="*/ 151 w 292"/>
                <a:gd name="T59" fmla="*/ 189 h 112"/>
                <a:gd name="T60" fmla="*/ 141 w 292"/>
                <a:gd name="T61" fmla="*/ 194 h 112"/>
                <a:gd name="T62" fmla="*/ 123 w 292"/>
                <a:gd name="T63" fmla="*/ 194 h 112"/>
                <a:gd name="T64" fmla="*/ 105 w 292"/>
                <a:gd name="T65" fmla="*/ 216 h 112"/>
                <a:gd name="T66" fmla="*/ 87 w 292"/>
                <a:gd name="T67" fmla="*/ 202 h 112"/>
                <a:gd name="T68" fmla="*/ 72 w 292"/>
                <a:gd name="T69" fmla="*/ 189 h 112"/>
                <a:gd name="T70" fmla="*/ 68 w 292"/>
                <a:gd name="T71" fmla="*/ 202 h 112"/>
                <a:gd name="T72" fmla="*/ 50 w 292"/>
                <a:gd name="T73" fmla="*/ 210 h 112"/>
                <a:gd name="T74" fmla="*/ 34 w 292"/>
                <a:gd name="T75" fmla="*/ 189 h 112"/>
                <a:gd name="T76" fmla="*/ 16 w 292"/>
                <a:gd name="T77" fmla="*/ 165 h 112"/>
                <a:gd name="T78" fmla="*/ 6 w 292"/>
                <a:gd name="T79" fmla="*/ 145 h 112"/>
                <a:gd name="T80" fmla="*/ 14 w 292"/>
                <a:gd name="T81" fmla="*/ 121 h 112"/>
                <a:gd name="T82" fmla="*/ 10 w 292"/>
                <a:gd name="T83" fmla="*/ 94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3" name="Freeform 141">
              <a:extLst>
                <a:ext uri="{FF2B5EF4-FFF2-40B4-BE49-F238E27FC236}">
                  <a16:creationId xmlns:a16="http://schemas.microsoft.com/office/drawing/2014/main" id="{00F05F14-BD11-4C37-8DB3-A93E53375AD6}"/>
                </a:ext>
              </a:extLst>
            </p:cNvPr>
            <p:cNvSpPr>
              <a:spLocks/>
            </p:cNvSpPr>
            <p:nvPr/>
          </p:nvSpPr>
          <p:spPr bwMode="auto">
            <a:xfrm>
              <a:off x="5058893" y="3750888"/>
              <a:ext cx="162266" cy="163833"/>
            </a:xfrm>
            <a:custGeom>
              <a:avLst/>
              <a:gdLst>
                <a:gd name="T0" fmla="*/ 10 w 108"/>
                <a:gd name="T1" fmla="*/ 102 h 86"/>
                <a:gd name="T2" fmla="*/ 8 w 108"/>
                <a:gd name="T3" fmla="*/ 67 h 86"/>
                <a:gd name="T4" fmla="*/ 8 w 108"/>
                <a:gd name="T5" fmla="*/ 51 h 86"/>
                <a:gd name="T6" fmla="*/ 10 w 108"/>
                <a:gd name="T7" fmla="*/ 42 h 86"/>
                <a:gd name="T8" fmla="*/ 18 w 108"/>
                <a:gd name="T9" fmla="*/ 26 h 86"/>
                <a:gd name="T10" fmla="*/ 20 w 108"/>
                <a:gd name="T11" fmla="*/ 9 h 86"/>
                <a:gd name="T12" fmla="*/ 26 w 108"/>
                <a:gd name="T13" fmla="*/ 16 h 86"/>
                <a:gd name="T14" fmla="*/ 38 w 108"/>
                <a:gd name="T15" fmla="*/ 16 h 86"/>
                <a:gd name="T16" fmla="*/ 40 w 108"/>
                <a:gd name="T17" fmla="*/ 9 h 86"/>
                <a:gd name="T18" fmla="*/ 46 w 108"/>
                <a:gd name="T19" fmla="*/ 9 h 86"/>
                <a:gd name="T20" fmla="*/ 52 w 108"/>
                <a:gd name="T21" fmla="*/ 22 h 86"/>
                <a:gd name="T22" fmla="*/ 75 w 108"/>
                <a:gd name="T23" fmla="*/ 16 h 86"/>
                <a:gd name="T24" fmla="*/ 87 w 108"/>
                <a:gd name="T25" fmla="*/ 0 h 86"/>
                <a:gd name="T26" fmla="*/ 113 w 108"/>
                <a:gd name="T27" fmla="*/ 0 h 86"/>
                <a:gd name="T28" fmla="*/ 113 w 108"/>
                <a:gd name="T29" fmla="*/ 9 h 86"/>
                <a:gd name="T30" fmla="*/ 99 w 108"/>
                <a:gd name="T31" fmla="*/ 30 h 86"/>
                <a:gd name="T32" fmla="*/ 95 w 108"/>
                <a:gd name="T33" fmla="*/ 98 h 86"/>
                <a:gd name="T34" fmla="*/ 59 w 108"/>
                <a:gd name="T35" fmla="*/ 144 h 86"/>
                <a:gd name="T36" fmla="*/ 28 w 108"/>
                <a:gd name="T37" fmla="*/ 180 h 86"/>
                <a:gd name="T38" fmla="*/ 20 w 108"/>
                <a:gd name="T39" fmla="*/ 183 h 86"/>
                <a:gd name="T40" fmla="*/ 12 w 108"/>
                <a:gd name="T41" fmla="*/ 173 h 86"/>
                <a:gd name="T42" fmla="*/ 6 w 108"/>
                <a:gd name="T43" fmla="*/ 171 h 86"/>
                <a:gd name="T44" fmla="*/ 2 w 108"/>
                <a:gd name="T45" fmla="*/ 166 h 86"/>
                <a:gd name="T46" fmla="*/ 0 w 108"/>
                <a:gd name="T47" fmla="*/ 157 h 86"/>
                <a:gd name="T48" fmla="*/ 10 w 108"/>
                <a:gd name="T49" fmla="*/ 142 h 86"/>
                <a:gd name="T50" fmla="*/ 12 w 108"/>
                <a:gd name="T51" fmla="*/ 127 h 86"/>
                <a:gd name="T52" fmla="*/ 18 w 108"/>
                <a:gd name="T53" fmla="*/ 119 h 86"/>
                <a:gd name="T54" fmla="*/ 22 w 108"/>
                <a:gd name="T55" fmla="*/ 106 h 86"/>
                <a:gd name="T56" fmla="*/ 18 w 108"/>
                <a:gd name="T57" fmla="*/ 98 h 86"/>
                <a:gd name="T58" fmla="*/ 10 w 108"/>
                <a:gd name="T59" fmla="*/ 102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4" name="Freeform 142">
              <a:extLst>
                <a:ext uri="{FF2B5EF4-FFF2-40B4-BE49-F238E27FC236}">
                  <a16:creationId xmlns:a16="http://schemas.microsoft.com/office/drawing/2014/main" id="{7828EAEF-A439-4CF8-8AD9-83C33CB0C898}"/>
                </a:ext>
              </a:extLst>
            </p:cNvPr>
            <p:cNvSpPr>
              <a:spLocks/>
            </p:cNvSpPr>
            <p:nvPr/>
          </p:nvSpPr>
          <p:spPr bwMode="auto">
            <a:xfrm>
              <a:off x="5049960" y="3837720"/>
              <a:ext cx="43172" cy="54065"/>
            </a:xfrm>
            <a:custGeom>
              <a:avLst/>
              <a:gdLst>
                <a:gd name="T0" fmla="*/ 21 w 28"/>
                <a:gd name="T1" fmla="*/ 2 h 28"/>
                <a:gd name="T2" fmla="*/ 29 w 28"/>
                <a:gd name="T3" fmla="*/ 0 h 28"/>
                <a:gd name="T4" fmla="*/ 33 w 28"/>
                <a:gd name="T5" fmla="*/ 9 h 28"/>
                <a:gd name="T6" fmla="*/ 29 w 28"/>
                <a:gd name="T7" fmla="*/ 24 h 28"/>
                <a:gd name="T8" fmla="*/ 23 w 28"/>
                <a:gd name="T9" fmla="*/ 33 h 28"/>
                <a:gd name="T10" fmla="*/ 21 w 28"/>
                <a:gd name="T11" fmla="*/ 46 h 28"/>
                <a:gd name="T12" fmla="*/ 10 w 28"/>
                <a:gd name="T13" fmla="*/ 54 h 28"/>
                <a:gd name="T14" fmla="*/ 6 w 28"/>
                <a:gd name="T15" fmla="*/ 64 h 28"/>
                <a:gd name="T16" fmla="*/ 0 w 28"/>
                <a:gd name="T17" fmla="*/ 61 h 28"/>
                <a:gd name="T18" fmla="*/ 6 w 28"/>
                <a:gd name="T19" fmla="*/ 40 h 28"/>
                <a:gd name="T20" fmla="*/ 12 w 28"/>
                <a:gd name="T21" fmla="*/ 18 h 28"/>
                <a:gd name="T22" fmla="*/ 21 w 28"/>
                <a:gd name="T23" fmla="*/ 2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5" name="Freeform 143">
              <a:extLst>
                <a:ext uri="{FF2B5EF4-FFF2-40B4-BE49-F238E27FC236}">
                  <a16:creationId xmlns:a16="http://schemas.microsoft.com/office/drawing/2014/main" id="{5FD0E9D4-2B65-4414-A1B2-F1365EE5E768}"/>
                </a:ext>
              </a:extLst>
            </p:cNvPr>
            <p:cNvSpPr>
              <a:spLocks/>
            </p:cNvSpPr>
            <p:nvPr/>
          </p:nvSpPr>
          <p:spPr bwMode="auto">
            <a:xfrm>
              <a:off x="5029119" y="3886870"/>
              <a:ext cx="35728" cy="121237"/>
            </a:xfrm>
            <a:custGeom>
              <a:avLst/>
              <a:gdLst>
                <a:gd name="T0" fmla="*/ 16 w 24"/>
                <a:gd name="T1" fmla="*/ 29 h 64"/>
                <a:gd name="T2" fmla="*/ 22 w 24"/>
                <a:gd name="T3" fmla="*/ 29 h 64"/>
                <a:gd name="T4" fmla="*/ 24 w 24"/>
                <a:gd name="T5" fmla="*/ 16 h 64"/>
                <a:gd name="T6" fmla="*/ 22 w 24"/>
                <a:gd name="T7" fmla="*/ 12 h 64"/>
                <a:gd name="T8" fmla="*/ 20 w 24"/>
                <a:gd name="T9" fmla="*/ 2 h 64"/>
                <a:gd name="T10" fmla="*/ 14 w 24"/>
                <a:gd name="T11" fmla="*/ 0 h 64"/>
                <a:gd name="T12" fmla="*/ 14 w 24"/>
                <a:gd name="T13" fmla="*/ 12 h 64"/>
                <a:gd name="T14" fmla="*/ 12 w 24"/>
                <a:gd name="T15" fmla="*/ 29 h 64"/>
                <a:gd name="T16" fmla="*/ 10 w 24"/>
                <a:gd name="T17" fmla="*/ 42 h 64"/>
                <a:gd name="T18" fmla="*/ 6 w 24"/>
                <a:gd name="T19" fmla="*/ 53 h 64"/>
                <a:gd name="T20" fmla="*/ 4 w 24"/>
                <a:gd name="T21" fmla="*/ 61 h 64"/>
                <a:gd name="T22" fmla="*/ 0 w 24"/>
                <a:gd name="T23" fmla="*/ 76 h 64"/>
                <a:gd name="T24" fmla="*/ 2 w 24"/>
                <a:gd name="T25" fmla="*/ 82 h 64"/>
                <a:gd name="T26" fmla="*/ 6 w 24"/>
                <a:gd name="T27" fmla="*/ 101 h 64"/>
                <a:gd name="T28" fmla="*/ 10 w 24"/>
                <a:gd name="T29" fmla="*/ 119 h 64"/>
                <a:gd name="T30" fmla="*/ 12 w 24"/>
                <a:gd name="T31" fmla="*/ 132 h 64"/>
                <a:gd name="T32" fmla="*/ 18 w 24"/>
                <a:gd name="T33" fmla="*/ 108 h 64"/>
                <a:gd name="T34" fmla="*/ 20 w 24"/>
                <a:gd name="T35" fmla="*/ 88 h 64"/>
                <a:gd name="T36" fmla="*/ 20 w 24"/>
                <a:gd name="T37" fmla="*/ 61 h 64"/>
                <a:gd name="T38" fmla="*/ 16 w 24"/>
                <a:gd name="T39" fmla="*/ 61 h 64"/>
                <a:gd name="T40" fmla="*/ 14 w 24"/>
                <a:gd name="T41" fmla="*/ 37 h 64"/>
                <a:gd name="T42" fmla="*/ 16 w 24"/>
                <a:gd name="T43" fmla="*/ 29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6" name="Freeform 144">
              <a:extLst>
                <a:ext uri="{FF2B5EF4-FFF2-40B4-BE49-F238E27FC236}">
                  <a16:creationId xmlns:a16="http://schemas.microsoft.com/office/drawing/2014/main" id="{9ABBE3D2-1B56-4A57-8D48-57ABA3F1EE75}"/>
                </a:ext>
              </a:extLst>
            </p:cNvPr>
            <p:cNvSpPr>
              <a:spLocks/>
            </p:cNvSpPr>
            <p:nvPr/>
          </p:nvSpPr>
          <p:spPr bwMode="auto">
            <a:xfrm>
              <a:off x="5145236" y="3737780"/>
              <a:ext cx="209904" cy="281792"/>
            </a:xfrm>
            <a:custGeom>
              <a:avLst/>
              <a:gdLst>
                <a:gd name="T0" fmla="*/ 85 w 142"/>
                <a:gd name="T1" fmla="*/ 2 h 148"/>
                <a:gd name="T2" fmla="*/ 89 w 142"/>
                <a:gd name="T3" fmla="*/ 22 h 148"/>
                <a:gd name="T4" fmla="*/ 101 w 142"/>
                <a:gd name="T5" fmla="*/ 59 h 148"/>
                <a:gd name="T6" fmla="*/ 109 w 142"/>
                <a:gd name="T7" fmla="*/ 65 h 148"/>
                <a:gd name="T8" fmla="*/ 105 w 142"/>
                <a:gd name="T9" fmla="*/ 77 h 148"/>
                <a:gd name="T10" fmla="*/ 107 w 142"/>
                <a:gd name="T11" fmla="*/ 93 h 148"/>
                <a:gd name="T12" fmla="*/ 101 w 142"/>
                <a:gd name="T13" fmla="*/ 102 h 148"/>
                <a:gd name="T14" fmla="*/ 95 w 142"/>
                <a:gd name="T15" fmla="*/ 132 h 148"/>
                <a:gd name="T16" fmla="*/ 107 w 142"/>
                <a:gd name="T17" fmla="*/ 157 h 148"/>
                <a:gd name="T18" fmla="*/ 113 w 142"/>
                <a:gd name="T19" fmla="*/ 178 h 148"/>
                <a:gd name="T20" fmla="*/ 127 w 142"/>
                <a:gd name="T21" fmla="*/ 192 h 148"/>
                <a:gd name="T22" fmla="*/ 135 w 142"/>
                <a:gd name="T23" fmla="*/ 207 h 148"/>
                <a:gd name="T24" fmla="*/ 131 w 142"/>
                <a:gd name="T25" fmla="*/ 236 h 148"/>
                <a:gd name="T26" fmla="*/ 137 w 142"/>
                <a:gd name="T27" fmla="*/ 261 h 148"/>
                <a:gd name="T28" fmla="*/ 135 w 142"/>
                <a:gd name="T29" fmla="*/ 274 h 148"/>
                <a:gd name="T30" fmla="*/ 127 w 142"/>
                <a:gd name="T31" fmla="*/ 280 h 148"/>
                <a:gd name="T32" fmla="*/ 117 w 142"/>
                <a:gd name="T33" fmla="*/ 298 h 148"/>
                <a:gd name="T34" fmla="*/ 117 w 142"/>
                <a:gd name="T35" fmla="*/ 314 h 148"/>
                <a:gd name="T36" fmla="*/ 85 w 142"/>
                <a:gd name="T37" fmla="*/ 314 h 148"/>
                <a:gd name="T38" fmla="*/ 71 w 142"/>
                <a:gd name="T39" fmla="*/ 289 h 148"/>
                <a:gd name="T40" fmla="*/ 68 w 142"/>
                <a:gd name="T41" fmla="*/ 289 h 148"/>
                <a:gd name="T42" fmla="*/ 58 w 142"/>
                <a:gd name="T43" fmla="*/ 253 h 148"/>
                <a:gd name="T44" fmla="*/ 22 w 142"/>
                <a:gd name="T45" fmla="*/ 212 h 148"/>
                <a:gd name="T46" fmla="*/ 2 w 142"/>
                <a:gd name="T47" fmla="*/ 203 h 148"/>
                <a:gd name="T48" fmla="*/ 0 w 142"/>
                <a:gd name="T49" fmla="*/ 153 h 148"/>
                <a:gd name="T50" fmla="*/ 32 w 142"/>
                <a:gd name="T51" fmla="*/ 109 h 148"/>
                <a:gd name="T52" fmla="*/ 36 w 142"/>
                <a:gd name="T53" fmla="*/ 42 h 148"/>
                <a:gd name="T54" fmla="*/ 50 w 142"/>
                <a:gd name="T55" fmla="*/ 22 h 148"/>
                <a:gd name="T56" fmla="*/ 50 w 142"/>
                <a:gd name="T57" fmla="*/ 12 h 148"/>
                <a:gd name="T58" fmla="*/ 60 w 142"/>
                <a:gd name="T59" fmla="*/ 0 h 148"/>
                <a:gd name="T60" fmla="*/ 83 w 142"/>
                <a:gd name="T61" fmla="*/ 12 h 148"/>
                <a:gd name="T62" fmla="*/ 85 w 142"/>
                <a:gd name="T63" fmla="*/ 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7" name="Freeform 145">
              <a:extLst>
                <a:ext uri="{FF2B5EF4-FFF2-40B4-BE49-F238E27FC236}">
                  <a16:creationId xmlns:a16="http://schemas.microsoft.com/office/drawing/2014/main" id="{55D06828-11E3-4268-B422-D73D8559B98F}"/>
                </a:ext>
              </a:extLst>
            </p:cNvPr>
            <p:cNvSpPr>
              <a:spLocks/>
            </p:cNvSpPr>
            <p:nvPr/>
          </p:nvSpPr>
          <p:spPr bwMode="auto">
            <a:xfrm>
              <a:off x="5323877" y="3985169"/>
              <a:ext cx="43172" cy="54065"/>
            </a:xfrm>
            <a:custGeom>
              <a:avLst/>
              <a:gdLst>
                <a:gd name="T0" fmla="*/ 33 w 28"/>
                <a:gd name="T1" fmla="*/ 9 h 28"/>
                <a:gd name="T2" fmla="*/ 23 w 28"/>
                <a:gd name="T3" fmla="*/ 0 h 28"/>
                <a:gd name="T4" fmla="*/ 19 w 28"/>
                <a:gd name="T5" fmla="*/ 0 h 28"/>
                <a:gd name="T6" fmla="*/ 10 w 28"/>
                <a:gd name="T7" fmla="*/ 2 h 28"/>
                <a:gd name="T8" fmla="*/ 0 w 28"/>
                <a:gd name="T9" fmla="*/ 24 h 28"/>
                <a:gd name="T10" fmla="*/ 0 w 28"/>
                <a:gd name="T11" fmla="*/ 40 h 28"/>
                <a:gd name="T12" fmla="*/ 10 w 28"/>
                <a:gd name="T13" fmla="*/ 46 h 28"/>
                <a:gd name="T14" fmla="*/ 23 w 28"/>
                <a:gd name="T15" fmla="*/ 64 h 28"/>
                <a:gd name="T16" fmla="*/ 31 w 28"/>
                <a:gd name="T17" fmla="*/ 64 h 28"/>
                <a:gd name="T18" fmla="*/ 27 w 28"/>
                <a:gd name="T19" fmla="*/ 40 h 28"/>
                <a:gd name="T20" fmla="*/ 27 w 28"/>
                <a:gd name="T21" fmla="*/ 28 h 28"/>
                <a:gd name="T22" fmla="*/ 33 w 28"/>
                <a:gd name="T23" fmla="*/ 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8" name="Freeform 146">
              <a:extLst>
                <a:ext uri="{FF2B5EF4-FFF2-40B4-BE49-F238E27FC236}">
                  <a16:creationId xmlns:a16="http://schemas.microsoft.com/office/drawing/2014/main" id="{50550DCA-2049-4779-B6B4-D8BCB228F034}"/>
                </a:ext>
              </a:extLst>
            </p:cNvPr>
            <p:cNvSpPr>
              <a:spLocks/>
            </p:cNvSpPr>
            <p:nvPr/>
          </p:nvSpPr>
          <p:spPr bwMode="auto">
            <a:xfrm>
              <a:off x="5428085" y="4124427"/>
              <a:ext cx="123560" cy="108130"/>
            </a:xfrm>
            <a:custGeom>
              <a:avLst/>
              <a:gdLst>
                <a:gd name="T0" fmla="*/ 0 w 84"/>
                <a:gd name="T1" fmla="*/ 54 h 56"/>
                <a:gd name="T2" fmla="*/ 8 w 84"/>
                <a:gd name="T3" fmla="*/ 77 h 56"/>
                <a:gd name="T4" fmla="*/ 22 w 84"/>
                <a:gd name="T5" fmla="*/ 116 h 56"/>
                <a:gd name="T6" fmla="*/ 43 w 84"/>
                <a:gd name="T7" fmla="*/ 127 h 56"/>
                <a:gd name="T8" fmla="*/ 61 w 84"/>
                <a:gd name="T9" fmla="*/ 127 h 56"/>
                <a:gd name="T10" fmla="*/ 79 w 84"/>
                <a:gd name="T11" fmla="*/ 54 h 56"/>
                <a:gd name="T12" fmla="*/ 77 w 84"/>
                <a:gd name="T13" fmla="*/ 24 h 56"/>
                <a:gd name="T14" fmla="*/ 75 w 84"/>
                <a:gd name="T15" fmla="*/ 2 h 56"/>
                <a:gd name="T16" fmla="*/ 71 w 84"/>
                <a:gd name="T17" fmla="*/ 0 h 56"/>
                <a:gd name="T18" fmla="*/ 63 w 84"/>
                <a:gd name="T19" fmla="*/ 24 h 56"/>
                <a:gd name="T20" fmla="*/ 53 w 84"/>
                <a:gd name="T21" fmla="*/ 40 h 56"/>
                <a:gd name="T22" fmla="*/ 45 w 84"/>
                <a:gd name="T23" fmla="*/ 64 h 56"/>
                <a:gd name="T24" fmla="*/ 42 w 84"/>
                <a:gd name="T25" fmla="*/ 67 h 56"/>
                <a:gd name="T26" fmla="*/ 32 w 84"/>
                <a:gd name="T27" fmla="*/ 61 h 56"/>
                <a:gd name="T28" fmla="*/ 26 w 84"/>
                <a:gd name="T29" fmla="*/ 67 h 56"/>
                <a:gd name="T30" fmla="*/ 22 w 84"/>
                <a:gd name="T31" fmla="*/ 73 h 56"/>
                <a:gd name="T32" fmla="*/ 14 w 84"/>
                <a:gd name="T33" fmla="*/ 67 h 56"/>
                <a:gd name="T34" fmla="*/ 8 w 84"/>
                <a:gd name="T35" fmla="*/ 54 h 56"/>
                <a:gd name="T36" fmla="*/ 4 w 84"/>
                <a:gd name="T37" fmla="*/ 46 h 56"/>
                <a:gd name="T38" fmla="*/ 0 w 84"/>
                <a:gd name="T39" fmla="*/ 54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79" name="Freeform 147">
              <a:extLst>
                <a:ext uri="{FF2B5EF4-FFF2-40B4-BE49-F238E27FC236}">
                  <a16:creationId xmlns:a16="http://schemas.microsoft.com/office/drawing/2014/main" id="{BAC6278C-061C-4C4E-9833-133DD4E07C59}"/>
                </a:ext>
              </a:extLst>
            </p:cNvPr>
            <p:cNvSpPr>
              <a:spLocks/>
            </p:cNvSpPr>
            <p:nvPr/>
          </p:nvSpPr>
          <p:spPr bwMode="auto">
            <a:xfrm>
              <a:off x="5447437" y="4171939"/>
              <a:ext cx="186085" cy="244112"/>
            </a:xfrm>
            <a:custGeom>
              <a:avLst/>
              <a:gdLst>
                <a:gd name="T0" fmla="*/ 52 w 124"/>
                <a:gd name="T1" fmla="*/ 60 h 130"/>
                <a:gd name="T2" fmla="*/ 75 w 124"/>
                <a:gd name="T3" fmla="*/ 0 h 130"/>
                <a:gd name="T4" fmla="*/ 87 w 124"/>
                <a:gd name="T5" fmla="*/ 15 h 130"/>
                <a:gd name="T6" fmla="*/ 95 w 124"/>
                <a:gd name="T7" fmla="*/ 28 h 130"/>
                <a:gd name="T8" fmla="*/ 107 w 124"/>
                <a:gd name="T9" fmla="*/ 32 h 130"/>
                <a:gd name="T10" fmla="*/ 129 w 124"/>
                <a:gd name="T11" fmla="*/ 71 h 130"/>
                <a:gd name="T12" fmla="*/ 121 w 124"/>
                <a:gd name="T13" fmla="*/ 99 h 130"/>
                <a:gd name="T14" fmla="*/ 109 w 124"/>
                <a:gd name="T15" fmla="*/ 126 h 130"/>
                <a:gd name="T16" fmla="*/ 103 w 124"/>
                <a:gd name="T17" fmla="*/ 132 h 130"/>
                <a:gd name="T18" fmla="*/ 91 w 124"/>
                <a:gd name="T19" fmla="*/ 138 h 130"/>
                <a:gd name="T20" fmla="*/ 93 w 124"/>
                <a:gd name="T21" fmla="*/ 158 h 130"/>
                <a:gd name="T22" fmla="*/ 95 w 124"/>
                <a:gd name="T23" fmla="*/ 178 h 130"/>
                <a:gd name="T24" fmla="*/ 85 w 124"/>
                <a:gd name="T25" fmla="*/ 181 h 130"/>
                <a:gd name="T26" fmla="*/ 77 w 124"/>
                <a:gd name="T27" fmla="*/ 193 h 130"/>
                <a:gd name="T28" fmla="*/ 73 w 124"/>
                <a:gd name="T29" fmla="*/ 205 h 130"/>
                <a:gd name="T30" fmla="*/ 73 w 124"/>
                <a:gd name="T31" fmla="*/ 217 h 130"/>
                <a:gd name="T32" fmla="*/ 54 w 124"/>
                <a:gd name="T33" fmla="*/ 221 h 130"/>
                <a:gd name="T34" fmla="*/ 52 w 124"/>
                <a:gd name="T35" fmla="*/ 234 h 130"/>
                <a:gd name="T36" fmla="*/ 46 w 124"/>
                <a:gd name="T37" fmla="*/ 253 h 130"/>
                <a:gd name="T38" fmla="*/ 26 w 124"/>
                <a:gd name="T39" fmla="*/ 249 h 130"/>
                <a:gd name="T40" fmla="*/ 16 w 124"/>
                <a:gd name="T41" fmla="*/ 258 h 130"/>
                <a:gd name="T42" fmla="*/ 0 w 124"/>
                <a:gd name="T43" fmla="*/ 187 h 130"/>
                <a:gd name="T44" fmla="*/ 12 w 124"/>
                <a:gd name="T45" fmla="*/ 165 h 130"/>
                <a:gd name="T46" fmla="*/ 48 w 124"/>
                <a:gd name="T47" fmla="*/ 143 h 130"/>
                <a:gd name="T48" fmla="*/ 56 w 124"/>
                <a:gd name="T49" fmla="*/ 107 h 130"/>
                <a:gd name="T50" fmla="*/ 56 w 124"/>
                <a:gd name="T51" fmla="*/ 80 h 130"/>
                <a:gd name="T52" fmla="*/ 52 w 124"/>
                <a:gd name="T53" fmla="*/ 6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0" name="Freeform 148">
              <a:extLst>
                <a:ext uri="{FF2B5EF4-FFF2-40B4-BE49-F238E27FC236}">
                  <a16:creationId xmlns:a16="http://schemas.microsoft.com/office/drawing/2014/main" id="{87CAC11D-133E-47D3-9D98-C8109B4F4D50}"/>
                </a:ext>
              </a:extLst>
            </p:cNvPr>
            <p:cNvSpPr>
              <a:spLocks/>
            </p:cNvSpPr>
            <p:nvPr/>
          </p:nvSpPr>
          <p:spPr bwMode="auto">
            <a:xfrm>
              <a:off x="5234556" y="4347242"/>
              <a:ext cx="238188" cy="190047"/>
            </a:xfrm>
            <a:custGeom>
              <a:avLst/>
              <a:gdLst>
                <a:gd name="T0" fmla="*/ 45 w 162"/>
                <a:gd name="T1" fmla="*/ 182 h 100"/>
                <a:gd name="T2" fmla="*/ 40 w 162"/>
                <a:gd name="T3" fmla="*/ 194 h 100"/>
                <a:gd name="T4" fmla="*/ 36 w 162"/>
                <a:gd name="T5" fmla="*/ 211 h 100"/>
                <a:gd name="T6" fmla="*/ 16 w 162"/>
                <a:gd name="T7" fmla="*/ 211 h 100"/>
                <a:gd name="T8" fmla="*/ 8 w 162"/>
                <a:gd name="T9" fmla="*/ 202 h 100"/>
                <a:gd name="T10" fmla="*/ 0 w 162"/>
                <a:gd name="T11" fmla="*/ 138 h 100"/>
                <a:gd name="T12" fmla="*/ 0 w 162"/>
                <a:gd name="T13" fmla="*/ 89 h 100"/>
                <a:gd name="T14" fmla="*/ 8 w 162"/>
                <a:gd name="T15" fmla="*/ 50 h 100"/>
                <a:gd name="T16" fmla="*/ 40 w 162"/>
                <a:gd name="T17" fmla="*/ 48 h 100"/>
                <a:gd name="T18" fmla="*/ 67 w 162"/>
                <a:gd name="T19" fmla="*/ 58 h 100"/>
                <a:gd name="T20" fmla="*/ 93 w 162"/>
                <a:gd name="T21" fmla="*/ 9 h 100"/>
                <a:gd name="T22" fmla="*/ 119 w 162"/>
                <a:gd name="T23" fmla="*/ 0 h 100"/>
                <a:gd name="T24" fmla="*/ 136 w 162"/>
                <a:gd name="T25" fmla="*/ 0 h 100"/>
                <a:gd name="T26" fmla="*/ 152 w 162"/>
                <a:gd name="T27" fmla="*/ 77 h 100"/>
                <a:gd name="T28" fmla="*/ 140 w 162"/>
                <a:gd name="T29" fmla="*/ 89 h 100"/>
                <a:gd name="T30" fmla="*/ 132 w 162"/>
                <a:gd name="T31" fmla="*/ 101 h 100"/>
                <a:gd name="T32" fmla="*/ 132 w 162"/>
                <a:gd name="T33" fmla="*/ 117 h 100"/>
                <a:gd name="T34" fmla="*/ 126 w 162"/>
                <a:gd name="T35" fmla="*/ 126 h 100"/>
                <a:gd name="T36" fmla="*/ 109 w 162"/>
                <a:gd name="T37" fmla="*/ 138 h 100"/>
                <a:gd name="T38" fmla="*/ 99 w 162"/>
                <a:gd name="T39" fmla="*/ 144 h 100"/>
                <a:gd name="T40" fmla="*/ 91 w 162"/>
                <a:gd name="T41" fmla="*/ 168 h 100"/>
                <a:gd name="T42" fmla="*/ 73 w 162"/>
                <a:gd name="T43" fmla="*/ 162 h 100"/>
                <a:gd name="T44" fmla="*/ 65 w 162"/>
                <a:gd name="T45" fmla="*/ 184 h 100"/>
                <a:gd name="T46" fmla="*/ 51 w 162"/>
                <a:gd name="T47" fmla="*/ 184 h 100"/>
                <a:gd name="T48" fmla="*/ 45 w 162"/>
                <a:gd name="T49" fmla="*/ 182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1" name="Freeform 149">
              <a:extLst>
                <a:ext uri="{FF2B5EF4-FFF2-40B4-BE49-F238E27FC236}">
                  <a16:creationId xmlns:a16="http://schemas.microsoft.com/office/drawing/2014/main" id="{F8E2C8D4-BE32-4904-821A-F23FB0A428D7}"/>
                </a:ext>
              </a:extLst>
            </p:cNvPr>
            <p:cNvSpPr>
              <a:spLocks/>
            </p:cNvSpPr>
            <p:nvPr/>
          </p:nvSpPr>
          <p:spPr bwMode="auto">
            <a:xfrm>
              <a:off x="5261353" y="3659141"/>
              <a:ext cx="454047" cy="488222"/>
            </a:xfrm>
            <a:custGeom>
              <a:avLst/>
              <a:gdLst>
                <a:gd name="T0" fmla="*/ 80 w 306"/>
                <a:gd name="T1" fmla="*/ 79 h 258"/>
                <a:gd name="T2" fmla="*/ 112 w 306"/>
                <a:gd name="T3" fmla="*/ 116 h 258"/>
                <a:gd name="T4" fmla="*/ 153 w 306"/>
                <a:gd name="T5" fmla="*/ 98 h 258"/>
                <a:gd name="T6" fmla="*/ 199 w 306"/>
                <a:gd name="T7" fmla="*/ 58 h 258"/>
                <a:gd name="T8" fmla="*/ 251 w 306"/>
                <a:gd name="T9" fmla="*/ 106 h 258"/>
                <a:gd name="T10" fmla="*/ 269 w 306"/>
                <a:gd name="T11" fmla="*/ 161 h 258"/>
                <a:gd name="T12" fmla="*/ 257 w 306"/>
                <a:gd name="T13" fmla="*/ 260 h 258"/>
                <a:gd name="T14" fmla="*/ 277 w 306"/>
                <a:gd name="T15" fmla="*/ 308 h 258"/>
                <a:gd name="T16" fmla="*/ 261 w 306"/>
                <a:gd name="T17" fmla="*/ 360 h 258"/>
                <a:gd name="T18" fmla="*/ 281 w 306"/>
                <a:gd name="T19" fmla="*/ 415 h 258"/>
                <a:gd name="T20" fmla="*/ 293 w 306"/>
                <a:gd name="T21" fmla="*/ 460 h 258"/>
                <a:gd name="T22" fmla="*/ 301 w 306"/>
                <a:gd name="T23" fmla="*/ 478 h 258"/>
                <a:gd name="T24" fmla="*/ 273 w 306"/>
                <a:gd name="T25" fmla="*/ 498 h 258"/>
                <a:gd name="T26" fmla="*/ 231 w 306"/>
                <a:gd name="T27" fmla="*/ 520 h 258"/>
                <a:gd name="T28" fmla="*/ 201 w 306"/>
                <a:gd name="T29" fmla="*/ 474 h 258"/>
                <a:gd name="T30" fmla="*/ 183 w 306"/>
                <a:gd name="T31" fmla="*/ 460 h 258"/>
                <a:gd name="T32" fmla="*/ 159 w 306"/>
                <a:gd name="T33" fmla="*/ 480 h 258"/>
                <a:gd name="T34" fmla="*/ 118 w 306"/>
                <a:gd name="T35" fmla="*/ 424 h 258"/>
                <a:gd name="T36" fmla="*/ 98 w 306"/>
                <a:gd name="T37" fmla="*/ 360 h 258"/>
                <a:gd name="T38" fmla="*/ 70 w 306"/>
                <a:gd name="T39" fmla="*/ 360 h 258"/>
                <a:gd name="T40" fmla="*/ 62 w 306"/>
                <a:gd name="T41" fmla="*/ 342 h 258"/>
                <a:gd name="T42" fmla="*/ 60 w 306"/>
                <a:gd name="T43" fmla="*/ 288 h 258"/>
                <a:gd name="T44" fmla="*/ 38 w 306"/>
                <a:gd name="T45" fmla="*/ 260 h 258"/>
                <a:gd name="T46" fmla="*/ 26 w 306"/>
                <a:gd name="T47" fmla="*/ 186 h 258"/>
                <a:gd name="T48" fmla="*/ 30 w 306"/>
                <a:gd name="T49" fmla="*/ 161 h 258"/>
                <a:gd name="T50" fmla="*/ 26 w 306"/>
                <a:gd name="T51" fmla="*/ 146 h 258"/>
                <a:gd name="T52" fmla="*/ 10 w 306"/>
                <a:gd name="T53" fmla="*/ 91 h 258"/>
                <a:gd name="T54" fmla="*/ 4 w 306"/>
                <a:gd name="T55" fmla="*/ 50 h 258"/>
                <a:gd name="T56" fmla="*/ 0 w 306"/>
                <a:gd name="T57" fmla="*/ 16 h 258"/>
                <a:gd name="T58" fmla="*/ 10 w 306"/>
                <a:gd name="T59" fmla="*/ 2 h 258"/>
                <a:gd name="T60" fmla="*/ 32 w 306"/>
                <a:gd name="T61" fmla="*/ 37 h 258"/>
                <a:gd name="T62" fmla="*/ 42 w 306"/>
                <a:gd name="T63" fmla="*/ 28 h 258"/>
                <a:gd name="T64" fmla="*/ 60 w 306"/>
                <a:gd name="T65" fmla="*/ 0 h 258"/>
                <a:gd name="T66" fmla="*/ 64 w 306"/>
                <a:gd name="T67" fmla="*/ 21 h 258"/>
                <a:gd name="T68" fmla="*/ 62 w 306"/>
                <a:gd name="T69" fmla="*/ 37 h 258"/>
                <a:gd name="T70" fmla="*/ 76 w 306"/>
                <a:gd name="T71" fmla="*/ 50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2" name="Freeform 150">
              <a:extLst>
                <a:ext uri="{FF2B5EF4-FFF2-40B4-BE49-F238E27FC236}">
                  <a16:creationId xmlns:a16="http://schemas.microsoft.com/office/drawing/2014/main" id="{4C585C4D-1B5A-4CED-AC94-08A98777A993}"/>
                </a:ext>
              </a:extLst>
            </p:cNvPr>
            <p:cNvSpPr>
              <a:spLocks/>
            </p:cNvSpPr>
            <p:nvPr/>
          </p:nvSpPr>
          <p:spPr bwMode="auto">
            <a:xfrm>
              <a:off x="5649898" y="3703376"/>
              <a:ext cx="336441" cy="304730"/>
            </a:xfrm>
            <a:custGeom>
              <a:avLst/>
              <a:gdLst>
                <a:gd name="T0" fmla="*/ 12 w 226"/>
                <a:gd name="T1" fmla="*/ 110 h 162"/>
                <a:gd name="T2" fmla="*/ 24 w 226"/>
                <a:gd name="T3" fmla="*/ 110 h 162"/>
                <a:gd name="T4" fmla="*/ 34 w 226"/>
                <a:gd name="T5" fmla="*/ 119 h 162"/>
                <a:gd name="T6" fmla="*/ 44 w 226"/>
                <a:gd name="T7" fmla="*/ 95 h 162"/>
                <a:gd name="T8" fmla="*/ 56 w 226"/>
                <a:gd name="T9" fmla="*/ 90 h 162"/>
                <a:gd name="T10" fmla="*/ 68 w 226"/>
                <a:gd name="T11" fmla="*/ 52 h 162"/>
                <a:gd name="T12" fmla="*/ 84 w 226"/>
                <a:gd name="T13" fmla="*/ 39 h 162"/>
                <a:gd name="T14" fmla="*/ 96 w 226"/>
                <a:gd name="T15" fmla="*/ 39 h 162"/>
                <a:gd name="T16" fmla="*/ 116 w 226"/>
                <a:gd name="T17" fmla="*/ 52 h 162"/>
                <a:gd name="T18" fmla="*/ 126 w 226"/>
                <a:gd name="T19" fmla="*/ 60 h 162"/>
                <a:gd name="T20" fmla="*/ 146 w 226"/>
                <a:gd name="T21" fmla="*/ 37 h 162"/>
                <a:gd name="T22" fmla="*/ 154 w 226"/>
                <a:gd name="T23" fmla="*/ 32 h 162"/>
                <a:gd name="T24" fmla="*/ 164 w 226"/>
                <a:gd name="T25" fmla="*/ 0 h 162"/>
                <a:gd name="T26" fmla="*/ 172 w 226"/>
                <a:gd name="T27" fmla="*/ 11 h 162"/>
                <a:gd name="T28" fmla="*/ 174 w 226"/>
                <a:gd name="T29" fmla="*/ 37 h 162"/>
                <a:gd name="T30" fmla="*/ 172 w 226"/>
                <a:gd name="T31" fmla="*/ 52 h 162"/>
                <a:gd name="T32" fmla="*/ 172 w 226"/>
                <a:gd name="T33" fmla="*/ 63 h 162"/>
                <a:gd name="T34" fmla="*/ 182 w 226"/>
                <a:gd name="T35" fmla="*/ 60 h 162"/>
                <a:gd name="T36" fmla="*/ 190 w 226"/>
                <a:gd name="T37" fmla="*/ 52 h 162"/>
                <a:gd name="T38" fmla="*/ 198 w 226"/>
                <a:gd name="T39" fmla="*/ 39 h 162"/>
                <a:gd name="T40" fmla="*/ 226 w 226"/>
                <a:gd name="T41" fmla="*/ 39 h 162"/>
                <a:gd name="T42" fmla="*/ 226 w 226"/>
                <a:gd name="T43" fmla="*/ 55 h 162"/>
                <a:gd name="T44" fmla="*/ 214 w 226"/>
                <a:gd name="T45" fmla="*/ 60 h 162"/>
                <a:gd name="T46" fmla="*/ 198 w 226"/>
                <a:gd name="T47" fmla="*/ 60 h 162"/>
                <a:gd name="T48" fmla="*/ 190 w 226"/>
                <a:gd name="T49" fmla="*/ 60 h 162"/>
                <a:gd name="T50" fmla="*/ 186 w 226"/>
                <a:gd name="T51" fmla="*/ 63 h 162"/>
                <a:gd name="T52" fmla="*/ 174 w 226"/>
                <a:gd name="T53" fmla="*/ 80 h 162"/>
                <a:gd name="T54" fmla="*/ 168 w 226"/>
                <a:gd name="T55" fmla="*/ 92 h 162"/>
                <a:gd name="T56" fmla="*/ 172 w 226"/>
                <a:gd name="T57" fmla="*/ 104 h 162"/>
                <a:gd name="T58" fmla="*/ 174 w 226"/>
                <a:gd name="T59" fmla="*/ 116 h 162"/>
                <a:gd name="T60" fmla="*/ 172 w 226"/>
                <a:gd name="T61" fmla="*/ 135 h 162"/>
                <a:gd name="T62" fmla="*/ 168 w 226"/>
                <a:gd name="T63" fmla="*/ 155 h 162"/>
                <a:gd name="T64" fmla="*/ 152 w 226"/>
                <a:gd name="T65" fmla="*/ 166 h 162"/>
                <a:gd name="T66" fmla="*/ 148 w 226"/>
                <a:gd name="T67" fmla="*/ 191 h 162"/>
                <a:gd name="T68" fmla="*/ 142 w 226"/>
                <a:gd name="T69" fmla="*/ 201 h 162"/>
                <a:gd name="T70" fmla="*/ 138 w 226"/>
                <a:gd name="T71" fmla="*/ 219 h 162"/>
                <a:gd name="T72" fmla="*/ 138 w 226"/>
                <a:gd name="T73" fmla="*/ 247 h 162"/>
                <a:gd name="T74" fmla="*/ 114 w 226"/>
                <a:gd name="T75" fmla="*/ 247 h 162"/>
                <a:gd name="T76" fmla="*/ 110 w 226"/>
                <a:gd name="T77" fmla="*/ 265 h 162"/>
                <a:gd name="T78" fmla="*/ 94 w 226"/>
                <a:gd name="T79" fmla="*/ 265 h 162"/>
                <a:gd name="T80" fmla="*/ 90 w 226"/>
                <a:gd name="T81" fmla="*/ 274 h 162"/>
                <a:gd name="T82" fmla="*/ 88 w 226"/>
                <a:gd name="T83" fmla="*/ 312 h 162"/>
                <a:gd name="T84" fmla="*/ 78 w 226"/>
                <a:gd name="T85" fmla="*/ 315 h 162"/>
                <a:gd name="T86" fmla="*/ 42 w 226"/>
                <a:gd name="T87" fmla="*/ 324 h 162"/>
                <a:gd name="T88" fmla="*/ 24 w 226"/>
                <a:gd name="T89" fmla="*/ 324 h 162"/>
                <a:gd name="T90" fmla="*/ 18 w 226"/>
                <a:gd name="T91" fmla="*/ 312 h 162"/>
                <a:gd name="T92" fmla="*/ 8 w 226"/>
                <a:gd name="T93" fmla="*/ 319 h 162"/>
                <a:gd name="T94" fmla="*/ 4 w 226"/>
                <a:gd name="T95" fmla="*/ 308 h 162"/>
                <a:gd name="T96" fmla="*/ 18 w 226"/>
                <a:gd name="T97" fmla="*/ 279 h 162"/>
                <a:gd name="T98" fmla="*/ 20 w 226"/>
                <a:gd name="T99" fmla="*/ 256 h 162"/>
                <a:gd name="T100" fmla="*/ 6 w 226"/>
                <a:gd name="T101" fmla="*/ 256 h 162"/>
                <a:gd name="T102" fmla="*/ 4 w 226"/>
                <a:gd name="T103" fmla="*/ 226 h 162"/>
                <a:gd name="T104" fmla="*/ 0 w 226"/>
                <a:gd name="T105" fmla="*/ 207 h 162"/>
                <a:gd name="T106" fmla="*/ 2 w 226"/>
                <a:gd name="T107" fmla="*/ 152 h 162"/>
                <a:gd name="T108" fmla="*/ 12 w 226"/>
                <a:gd name="T109" fmla="*/ 110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3" name="Freeform 151">
              <a:extLst>
                <a:ext uri="{FF2B5EF4-FFF2-40B4-BE49-F238E27FC236}">
                  <a16:creationId xmlns:a16="http://schemas.microsoft.com/office/drawing/2014/main" id="{BD39E6BF-60DD-4F87-8DC6-F10FC4443D56}"/>
                </a:ext>
              </a:extLst>
            </p:cNvPr>
            <p:cNvSpPr>
              <a:spLocks/>
            </p:cNvSpPr>
            <p:nvPr/>
          </p:nvSpPr>
          <p:spPr bwMode="auto">
            <a:xfrm>
              <a:off x="5661807" y="3754165"/>
              <a:ext cx="379613" cy="437435"/>
            </a:xfrm>
            <a:custGeom>
              <a:avLst/>
              <a:gdLst>
                <a:gd name="T0" fmla="*/ 8 w 256"/>
                <a:gd name="T1" fmla="*/ 387 h 232"/>
                <a:gd name="T2" fmla="*/ 36 w 256"/>
                <a:gd name="T3" fmla="*/ 367 h 232"/>
                <a:gd name="T4" fmla="*/ 28 w 256"/>
                <a:gd name="T5" fmla="*/ 351 h 232"/>
                <a:gd name="T6" fmla="*/ 16 w 256"/>
                <a:gd name="T7" fmla="*/ 306 h 232"/>
                <a:gd name="T8" fmla="*/ 10 w 256"/>
                <a:gd name="T9" fmla="*/ 257 h 232"/>
                <a:gd name="T10" fmla="*/ 34 w 256"/>
                <a:gd name="T11" fmla="*/ 270 h 232"/>
                <a:gd name="T12" fmla="*/ 70 w 256"/>
                <a:gd name="T13" fmla="*/ 264 h 232"/>
                <a:gd name="T14" fmla="*/ 82 w 256"/>
                <a:gd name="T15" fmla="*/ 222 h 232"/>
                <a:gd name="T16" fmla="*/ 102 w 256"/>
                <a:gd name="T17" fmla="*/ 211 h 232"/>
                <a:gd name="T18" fmla="*/ 128 w 256"/>
                <a:gd name="T19" fmla="*/ 193 h 232"/>
                <a:gd name="T20" fmla="*/ 129 w 256"/>
                <a:gd name="T21" fmla="*/ 146 h 232"/>
                <a:gd name="T22" fmla="*/ 139 w 256"/>
                <a:gd name="T23" fmla="*/ 113 h 232"/>
                <a:gd name="T24" fmla="*/ 161 w 256"/>
                <a:gd name="T25" fmla="*/ 61 h 232"/>
                <a:gd name="T26" fmla="*/ 161 w 256"/>
                <a:gd name="T27" fmla="*/ 24 h 232"/>
                <a:gd name="T28" fmla="*/ 185 w 256"/>
                <a:gd name="T29" fmla="*/ 2 h 232"/>
                <a:gd name="T30" fmla="*/ 213 w 256"/>
                <a:gd name="T31" fmla="*/ 0 h 232"/>
                <a:gd name="T32" fmla="*/ 231 w 256"/>
                <a:gd name="T33" fmla="*/ 12 h 232"/>
                <a:gd name="T34" fmla="*/ 251 w 256"/>
                <a:gd name="T35" fmla="*/ 49 h 232"/>
                <a:gd name="T36" fmla="*/ 245 w 256"/>
                <a:gd name="T37" fmla="*/ 84 h 232"/>
                <a:gd name="T38" fmla="*/ 199 w 256"/>
                <a:gd name="T39" fmla="*/ 84 h 232"/>
                <a:gd name="T40" fmla="*/ 209 w 256"/>
                <a:gd name="T41" fmla="*/ 159 h 232"/>
                <a:gd name="T42" fmla="*/ 211 w 256"/>
                <a:gd name="T43" fmla="*/ 185 h 232"/>
                <a:gd name="T44" fmla="*/ 167 w 256"/>
                <a:gd name="T45" fmla="*/ 323 h 232"/>
                <a:gd name="T46" fmla="*/ 145 w 256"/>
                <a:gd name="T47" fmla="*/ 323 h 232"/>
                <a:gd name="T48" fmla="*/ 128 w 256"/>
                <a:gd name="T49" fmla="*/ 348 h 232"/>
                <a:gd name="T50" fmla="*/ 135 w 256"/>
                <a:gd name="T51" fmla="*/ 367 h 232"/>
                <a:gd name="T52" fmla="*/ 145 w 256"/>
                <a:gd name="T53" fmla="*/ 406 h 232"/>
                <a:gd name="T54" fmla="*/ 151 w 256"/>
                <a:gd name="T55" fmla="*/ 444 h 232"/>
                <a:gd name="T56" fmla="*/ 133 w 256"/>
                <a:gd name="T57" fmla="*/ 456 h 232"/>
                <a:gd name="T58" fmla="*/ 122 w 256"/>
                <a:gd name="T59" fmla="*/ 444 h 232"/>
                <a:gd name="T60" fmla="*/ 104 w 256"/>
                <a:gd name="T61" fmla="*/ 461 h 232"/>
                <a:gd name="T62" fmla="*/ 86 w 256"/>
                <a:gd name="T63" fmla="*/ 404 h 232"/>
                <a:gd name="T64" fmla="*/ 34 w 256"/>
                <a:gd name="T65" fmla="*/ 425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4" name="Freeform 152">
              <a:extLst>
                <a:ext uri="{FF2B5EF4-FFF2-40B4-BE49-F238E27FC236}">
                  <a16:creationId xmlns:a16="http://schemas.microsoft.com/office/drawing/2014/main" id="{E477D7AA-F4AE-415B-9EB2-AF9F84C2E344}"/>
                </a:ext>
              </a:extLst>
            </p:cNvPr>
            <p:cNvSpPr>
              <a:spLocks/>
            </p:cNvSpPr>
            <p:nvPr/>
          </p:nvSpPr>
          <p:spPr bwMode="auto">
            <a:xfrm>
              <a:off x="5048472" y="3875400"/>
              <a:ext cx="98253" cy="144173"/>
            </a:xfrm>
            <a:custGeom>
              <a:avLst/>
              <a:gdLst>
                <a:gd name="T0" fmla="*/ 56 w 68"/>
                <a:gd name="T1" fmla="*/ 0 h 76"/>
                <a:gd name="T2" fmla="*/ 58 w 68"/>
                <a:gd name="T3" fmla="*/ 50 h 76"/>
                <a:gd name="T4" fmla="*/ 56 w 68"/>
                <a:gd name="T5" fmla="*/ 63 h 76"/>
                <a:gd name="T6" fmla="*/ 33 w 68"/>
                <a:gd name="T7" fmla="*/ 69 h 76"/>
                <a:gd name="T8" fmla="*/ 45 w 68"/>
                <a:gd name="T9" fmla="*/ 104 h 76"/>
                <a:gd name="T10" fmla="*/ 39 w 68"/>
                <a:gd name="T11" fmla="*/ 117 h 76"/>
                <a:gd name="T12" fmla="*/ 37 w 68"/>
                <a:gd name="T13" fmla="*/ 129 h 76"/>
                <a:gd name="T14" fmla="*/ 25 w 68"/>
                <a:gd name="T15" fmla="*/ 134 h 76"/>
                <a:gd name="T16" fmla="*/ 19 w 68"/>
                <a:gd name="T17" fmla="*/ 149 h 76"/>
                <a:gd name="T18" fmla="*/ 17 w 68"/>
                <a:gd name="T19" fmla="*/ 159 h 76"/>
                <a:gd name="T20" fmla="*/ 0 w 68"/>
                <a:gd name="T21" fmla="*/ 146 h 76"/>
                <a:gd name="T22" fmla="*/ 6 w 68"/>
                <a:gd name="T23" fmla="*/ 120 h 76"/>
                <a:gd name="T24" fmla="*/ 8 w 68"/>
                <a:gd name="T25" fmla="*/ 101 h 76"/>
                <a:gd name="T26" fmla="*/ 8 w 68"/>
                <a:gd name="T27" fmla="*/ 76 h 76"/>
                <a:gd name="T28" fmla="*/ 10 w 68"/>
                <a:gd name="T29" fmla="*/ 58 h 76"/>
                <a:gd name="T30" fmla="*/ 10 w 68"/>
                <a:gd name="T31" fmla="*/ 42 h 76"/>
                <a:gd name="T32" fmla="*/ 12 w 68"/>
                <a:gd name="T33" fmla="*/ 29 h 76"/>
                <a:gd name="T34" fmla="*/ 16 w 68"/>
                <a:gd name="T35" fmla="*/ 34 h 76"/>
                <a:gd name="T36" fmla="*/ 17 w 68"/>
                <a:gd name="T37" fmla="*/ 34 h 76"/>
                <a:gd name="T38" fmla="*/ 23 w 68"/>
                <a:gd name="T39" fmla="*/ 42 h 76"/>
                <a:gd name="T40" fmla="*/ 31 w 68"/>
                <a:gd name="T41" fmla="*/ 37 h 76"/>
                <a:gd name="T42" fmla="*/ 56 w 68"/>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5" name="Freeform 153">
              <a:extLst>
                <a:ext uri="{FF2B5EF4-FFF2-40B4-BE49-F238E27FC236}">
                  <a16:creationId xmlns:a16="http://schemas.microsoft.com/office/drawing/2014/main" id="{A96F02F5-5376-47A3-BC04-1ED749046E44}"/>
                </a:ext>
              </a:extLst>
            </p:cNvPr>
            <p:cNvSpPr>
              <a:spLocks/>
            </p:cNvSpPr>
            <p:nvPr/>
          </p:nvSpPr>
          <p:spPr bwMode="auto">
            <a:xfrm>
              <a:off x="5045494" y="3921274"/>
              <a:ext cx="485309" cy="507883"/>
            </a:xfrm>
            <a:custGeom>
              <a:avLst/>
              <a:gdLst>
                <a:gd name="T0" fmla="*/ 0 w 330"/>
                <a:gd name="T1" fmla="*/ 140 h 268"/>
                <a:gd name="T2" fmla="*/ 4 w 330"/>
                <a:gd name="T3" fmla="*/ 95 h 268"/>
                <a:gd name="T4" fmla="*/ 22 w 330"/>
                <a:gd name="T5" fmla="*/ 108 h 268"/>
                <a:gd name="T6" fmla="*/ 26 w 330"/>
                <a:gd name="T7" fmla="*/ 101 h 268"/>
                <a:gd name="T8" fmla="*/ 32 w 330"/>
                <a:gd name="T9" fmla="*/ 82 h 268"/>
                <a:gd name="T10" fmla="*/ 41 w 330"/>
                <a:gd name="T11" fmla="*/ 79 h 268"/>
                <a:gd name="T12" fmla="*/ 41 w 330"/>
                <a:gd name="T13" fmla="*/ 67 h 268"/>
                <a:gd name="T14" fmla="*/ 47 w 330"/>
                <a:gd name="T15" fmla="*/ 53 h 268"/>
                <a:gd name="T16" fmla="*/ 40 w 330"/>
                <a:gd name="T17" fmla="*/ 22 h 268"/>
                <a:gd name="T18" fmla="*/ 63 w 330"/>
                <a:gd name="T19" fmla="*/ 12 h 268"/>
                <a:gd name="T20" fmla="*/ 65 w 330"/>
                <a:gd name="T21" fmla="*/ 0 h 268"/>
                <a:gd name="T22" fmla="*/ 85 w 330"/>
                <a:gd name="T23" fmla="*/ 9 h 268"/>
                <a:gd name="T24" fmla="*/ 119 w 330"/>
                <a:gd name="T25" fmla="*/ 50 h 268"/>
                <a:gd name="T26" fmla="*/ 124 w 330"/>
                <a:gd name="T27" fmla="*/ 76 h 268"/>
                <a:gd name="T28" fmla="*/ 126 w 330"/>
                <a:gd name="T29" fmla="*/ 82 h 268"/>
                <a:gd name="T30" fmla="*/ 134 w 330"/>
                <a:gd name="T31" fmla="*/ 88 h 268"/>
                <a:gd name="T32" fmla="*/ 148 w 330"/>
                <a:gd name="T33" fmla="*/ 108 h 268"/>
                <a:gd name="T34" fmla="*/ 164 w 330"/>
                <a:gd name="T35" fmla="*/ 108 h 268"/>
                <a:gd name="T36" fmla="*/ 180 w 330"/>
                <a:gd name="T37" fmla="*/ 108 h 268"/>
                <a:gd name="T38" fmla="*/ 190 w 330"/>
                <a:gd name="T39" fmla="*/ 111 h 268"/>
                <a:gd name="T40" fmla="*/ 197 w 330"/>
                <a:gd name="T41" fmla="*/ 128 h 268"/>
                <a:gd name="T42" fmla="*/ 202 w 330"/>
                <a:gd name="T43" fmla="*/ 128 h 268"/>
                <a:gd name="T44" fmla="*/ 211 w 330"/>
                <a:gd name="T45" fmla="*/ 170 h 268"/>
                <a:gd name="T46" fmla="*/ 219 w 330"/>
                <a:gd name="T47" fmla="*/ 182 h 268"/>
                <a:gd name="T48" fmla="*/ 227 w 330"/>
                <a:gd name="T49" fmla="*/ 198 h 268"/>
                <a:gd name="T50" fmla="*/ 229 w 330"/>
                <a:gd name="T51" fmla="*/ 228 h 268"/>
                <a:gd name="T52" fmla="*/ 233 w 330"/>
                <a:gd name="T53" fmla="*/ 244 h 268"/>
                <a:gd name="T54" fmla="*/ 241 w 330"/>
                <a:gd name="T55" fmla="*/ 265 h 268"/>
                <a:gd name="T56" fmla="*/ 245 w 330"/>
                <a:gd name="T57" fmla="*/ 274 h 268"/>
                <a:gd name="T58" fmla="*/ 267 w 330"/>
                <a:gd name="T59" fmla="*/ 327 h 268"/>
                <a:gd name="T60" fmla="*/ 274 w 330"/>
                <a:gd name="T61" fmla="*/ 332 h 268"/>
                <a:gd name="T62" fmla="*/ 283 w 330"/>
                <a:gd name="T63" fmla="*/ 340 h 268"/>
                <a:gd name="T64" fmla="*/ 288 w 330"/>
                <a:gd name="T65" fmla="*/ 344 h 268"/>
                <a:gd name="T66" fmla="*/ 306 w 330"/>
                <a:gd name="T67" fmla="*/ 340 h 268"/>
                <a:gd name="T68" fmla="*/ 310 w 330"/>
                <a:gd name="T69" fmla="*/ 356 h 268"/>
                <a:gd name="T70" fmla="*/ 310 w 330"/>
                <a:gd name="T71" fmla="*/ 385 h 268"/>
                <a:gd name="T72" fmla="*/ 302 w 330"/>
                <a:gd name="T73" fmla="*/ 423 h 268"/>
                <a:gd name="T74" fmla="*/ 286 w 330"/>
                <a:gd name="T75" fmla="*/ 433 h 268"/>
                <a:gd name="T76" fmla="*/ 274 w 330"/>
                <a:gd name="T77" fmla="*/ 446 h 268"/>
                <a:gd name="T78" fmla="*/ 259 w 330"/>
                <a:gd name="T79" fmla="*/ 467 h 268"/>
                <a:gd name="T80" fmla="*/ 243 w 330"/>
                <a:gd name="T81" fmla="*/ 464 h 268"/>
                <a:gd name="T82" fmla="*/ 211 w 330"/>
                <a:gd name="T83" fmla="*/ 477 h 268"/>
                <a:gd name="T84" fmla="*/ 190 w 330"/>
                <a:gd name="T85" fmla="*/ 526 h 268"/>
                <a:gd name="T86" fmla="*/ 160 w 330"/>
                <a:gd name="T87" fmla="*/ 514 h 268"/>
                <a:gd name="T88" fmla="*/ 126 w 330"/>
                <a:gd name="T89" fmla="*/ 516 h 268"/>
                <a:gd name="T90" fmla="*/ 120 w 330"/>
                <a:gd name="T91" fmla="*/ 555 h 268"/>
                <a:gd name="T92" fmla="*/ 115 w 330"/>
                <a:gd name="T93" fmla="*/ 516 h 268"/>
                <a:gd name="T94" fmla="*/ 101 w 330"/>
                <a:gd name="T95" fmla="*/ 480 h 268"/>
                <a:gd name="T96" fmla="*/ 91 w 330"/>
                <a:gd name="T97" fmla="*/ 437 h 268"/>
                <a:gd name="T98" fmla="*/ 83 w 330"/>
                <a:gd name="T99" fmla="*/ 419 h 268"/>
                <a:gd name="T100" fmla="*/ 71 w 330"/>
                <a:gd name="T101" fmla="*/ 413 h 268"/>
                <a:gd name="T102" fmla="*/ 63 w 330"/>
                <a:gd name="T103" fmla="*/ 382 h 268"/>
                <a:gd name="T104" fmla="*/ 63 w 330"/>
                <a:gd name="T105" fmla="*/ 332 h 268"/>
                <a:gd name="T106" fmla="*/ 51 w 330"/>
                <a:gd name="T107" fmla="*/ 294 h 268"/>
                <a:gd name="T108" fmla="*/ 41 w 330"/>
                <a:gd name="T109" fmla="*/ 282 h 268"/>
                <a:gd name="T110" fmla="*/ 38 w 330"/>
                <a:gd name="T111" fmla="*/ 261 h 268"/>
                <a:gd name="T112" fmla="*/ 38 w 330"/>
                <a:gd name="T113" fmla="*/ 237 h 268"/>
                <a:gd name="T114" fmla="*/ 18 w 330"/>
                <a:gd name="T115" fmla="*/ 186 h 268"/>
                <a:gd name="T116" fmla="*/ 8 w 330"/>
                <a:gd name="T117" fmla="*/ 146 h 268"/>
                <a:gd name="T118" fmla="*/ 0 w 330"/>
                <a:gd name="T119" fmla="*/ 140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6" name="Freeform 154">
              <a:extLst>
                <a:ext uri="{FF2B5EF4-FFF2-40B4-BE49-F238E27FC236}">
                  <a16:creationId xmlns:a16="http://schemas.microsoft.com/office/drawing/2014/main" id="{FDB550F1-AD6F-436C-B520-378076E4D3FA}"/>
                </a:ext>
              </a:extLst>
            </p:cNvPr>
            <p:cNvSpPr>
              <a:spLocks/>
            </p:cNvSpPr>
            <p:nvPr/>
          </p:nvSpPr>
          <p:spPr bwMode="auto">
            <a:xfrm>
              <a:off x="5049960" y="3914720"/>
              <a:ext cx="11909" cy="29490"/>
            </a:xfrm>
            <a:custGeom>
              <a:avLst/>
              <a:gdLst>
                <a:gd name="T0" fmla="*/ 8 w 8"/>
                <a:gd name="T1" fmla="*/ 0 h 16"/>
                <a:gd name="T2" fmla="*/ 2 w 8"/>
                <a:gd name="T3" fmla="*/ 0 h 16"/>
                <a:gd name="T4" fmla="*/ 0 w 8"/>
                <a:gd name="T5" fmla="*/ 9 h 16"/>
                <a:gd name="T6" fmla="*/ 0 w 8"/>
                <a:gd name="T7" fmla="*/ 18 h 16"/>
                <a:gd name="T8" fmla="*/ 2 w 8"/>
                <a:gd name="T9" fmla="*/ 29 h 16"/>
                <a:gd name="T10" fmla="*/ 6 w 8"/>
                <a:gd name="T11" fmla="*/ 29 h 16"/>
                <a:gd name="T12" fmla="*/ 8 w 8"/>
                <a:gd name="T13" fmla="*/ 14 h 16"/>
                <a:gd name="T14" fmla="*/ 8 w 8"/>
                <a:gd name="T15" fmla="*/ 2 h 16"/>
                <a:gd name="T16" fmla="*/ 8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7" name="Freeform 155">
              <a:extLst>
                <a:ext uri="{FF2B5EF4-FFF2-40B4-BE49-F238E27FC236}">
                  <a16:creationId xmlns:a16="http://schemas.microsoft.com/office/drawing/2014/main" id="{62D83F22-AAFA-4A18-82D2-31E4A924F96E}"/>
                </a:ext>
              </a:extLst>
            </p:cNvPr>
            <p:cNvSpPr>
              <a:spLocks/>
            </p:cNvSpPr>
            <p:nvPr/>
          </p:nvSpPr>
          <p:spPr bwMode="auto">
            <a:xfrm>
              <a:off x="5422130" y="4119512"/>
              <a:ext cx="14887" cy="52427"/>
            </a:xfrm>
            <a:custGeom>
              <a:avLst/>
              <a:gdLst>
                <a:gd name="T0" fmla="*/ 0 w 10"/>
                <a:gd name="T1" fmla="*/ 62 h 26"/>
                <a:gd name="T2" fmla="*/ 0 w 10"/>
                <a:gd name="T3" fmla="*/ 27 h 26"/>
                <a:gd name="T4" fmla="*/ 4 w 10"/>
                <a:gd name="T5" fmla="*/ 0 h 26"/>
                <a:gd name="T6" fmla="*/ 8 w 10"/>
                <a:gd name="T7" fmla="*/ 0 h 26"/>
                <a:gd name="T8" fmla="*/ 10 w 10"/>
                <a:gd name="T9" fmla="*/ 22 h 26"/>
                <a:gd name="T10" fmla="*/ 10 w 10"/>
                <a:gd name="T11" fmla="*/ 39 h 26"/>
                <a:gd name="T12" fmla="*/ 8 w 10"/>
                <a:gd name="T13" fmla="*/ 62 h 26"/>
                <a:gd name="T14" fmla="*/ 4 w 10"/>
                <a:gd name="T15" fmla="*/ 73 h 26"/>
                <a:gd name="T16" fmla="*/ 0 w 10"/>
                <a:gd name="T17" fmla="*/ 6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8" name="Freeform 156">
              <a:extLst>
                <a:ext uri="{FF2B5EF4-FFF2-40B4-BE49-F238E27FC236}">
                  <a16:creationId xmlns:a16="http://schemas.microsoft.com/office/drawing/2014/main" id="{71194C29-76BE-4619-95C4-515AB4CE4D49}"/>
                </a:ext>
              </a:extLst>
            </p:cNvPr>
            <p:cNvSpPr>
              <a:spLocks/>
            </p:cNvSpPr>
            <p:nvPr/>
          </p:nvSpPr>
          <p:spPr bwMode="auto">
            <a:xfrm>
              <a:off x="5410220" y="4108044"/>
              <a:ext cx="11909" cy="19660"/>
            </a:xfrm>
            <a:custGeom>
              <a:avLst/>
              <a:gdLst>
                <a:gd name="T0" fmla="*/ 0 w 8"/>
                <a:gd name="T1" fmla="*/ 0 h 12"/>
                <a:gd name="T2" fmla="*/ 8 w 8"/>
                <a:gd name="T3" fmla="*/ 2 h 12"/>
                <a:gd name="T4" fmla="*/ 4 w 8"/>
                <a:gd name="T5" fmla="*/ 12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2"/>
                  </a:lnTo>
                  <a:lnTo>
                    <a:pt x="4"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89" name="Freeform 157">
              <a:extLst>
                <a:ext uri="{FF2B5EF4-FFF2-40B4-BE49-F238E27FC236}">
                  <a16:creationId xmlns:a16="http://schemas.microsoft.com/office/drawing/2014/main" id="{C2DAC529-6671-4C46-AC3E-DB11924A0A0C}"/>
                </a:ext>
              </a:extLst>
            </p:cNvPr>
            <p:cNvSpPr>
              <a:spLocks/>
            </p:cNvSpPr>
            <p:nvPr/>
          </p:nvSpPr>
          <p:spPr bwMode="auto">
            <a:xfrm>
              <a:off x="6630936" y="4476669"/>
              <a:ext cx="120583" cy="127790"/>
            </a:xfrm>
            <a:custGeom>
              <a:avLst/>
              <a:gdLst>
                <a:gd name="T0" fmla="*/ 45 w 80"/>
                <a:gd name="T1" fmla="*/ 132 h 68"/>
                <a:gd name="T2" fmla="*/ 34 w 80"/>
                <a:gd name="T3" fmla="*/ 132 h 68"/>
                <a:gd name="T4" fmla="*/ 32 w 80"/>
                <a:gd name="T5" fmla="*/ 134 h 68"/>
                <a:gd name="T6" fmla="*/ 18 w 80"/>
                <a:gd name="T7" fmla="*/ 126 h 68"/>
                <a:gd name="T8" fmla="*/ 12 w 80"/>
                <a:gd name="T9" fmla="*/ 107 h 68"/>
                <a:gd name="T10" fmla="*/ 8 w 80"/>
                <a:gd name="T11" fmla="*/ 86 h 68"/>
                <a:gd name="T12" fmla="*/ 0 w 80"/>
                <a:gd name="T13" fmla="*/ 48 h 68"/>
                <a:gd name="T14" fmla="*/ 0 w 80"/>
                <a:gd name="T15" fmla="*/ 37 h 68"/>
                <a:gd name="T16" fmla="*/ 8 w 80"/>
                <a:gd name="T17" fmla="*/ 9 h 68"/>
                <a:gd name="T18" fmla="*/ 53 w 80"/>
                <a:gd name="T19" fmla="*/ 2 h 68"/>
                <a:gd name="T20" fmla="*/ 53 w 80"/>
                <a:gd name="T21" fmla="*/ 15 h 68"/>
                <a:gd name="T22" fmla="*/ 63 w 80"/>
                <a:gd name="T23" fmla="*/ 15 h 68"/>
                <a:gd name="T24" fmla="*/ 67 w 80"/>
                <a:gd name="T25" fmla="*/ 0 h 68"/>
                <a:gd name="T26" fmla="*/ 71 w 80"/>
                <a:gd name="T27" fmla="*/ 2 h 68"/>
                <a:gd name="T28" fmla="*/ 73 w 80"/>
                <a:gd name="T29" fmla="*/ 11 h 68"/>
                <a:gd name="T30" fmla="*/ 85 w 80"/>
                <a:gd name="T31" fmla="*/ 11 h 68"/>
                <a:gd name="T32" fmla="*/ 85 w 80"/>
                <a:gd name="T33" fmla="*/ 32 h 68"/>
                <a:gd name="T34" fmla="*/ 81 w 80"/>
                <a:gd name="T35" fmla="*/ 52 h 68"/>
                <a:gd name="T36" fmla="*/ 75 w 80"/>
                <a:gd name="T37" fmla="*/ 75 h 68"/>
                <a:gd name="T38" fmla="*/ 69 w 80"/>
                <a:gd name="T39" fmla="*/ 92 h 68"/>
                <a:gd name="T40" fmla="*/ 59 w 80"/>
                <a:gd name="T41" fmla="*/ 99 h 68"/>
                <a:gd name="T42" fmla="*/ 59 w 80"/>
                <a:gd name="T43" fmla="*/ 116 h 68"/>
                <a:gd name="T44" fmla="*/ 49 w 80"/>
                <a:gd name="T45" fmla="*/ 123 h 68"/>
                <a:gd name="T46" fmla="*/ 45 w 80"/>
                <a:gd name="T47" fmla="*/ 132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0" name="Freeform 158">
              <a:extLst>
                <a:ext uri="{FF2B5EF4-FFF2-40B4-BE49-F238E27FC236}">
                  <a16:creationId xmlns:a16="http://schemas.microsoft.com/office/drawing/2014/main" id="{F47B3E37-7C9F-4116-BEBC-E08451441CEF}"/>
                </a:ext>
              </a:extLst>
            </p:cNvPr>
            <p:cNvSpPr>
              <a:spLocks/>
            </p:cNvSpPr>
            <p:nvPr/>
          </p:nvSpPr>
          <p:spPr bwMode="auto">
            <a:xfrm>
              <a:off x="6626470" y="4214536"/>
              <a:ext cx="168221" cy="442349"/>
            </a:xfrm>
            <a:custGeom>
              <a:avLst/>
              <a:gdLst>
                <a:gd name="T0" fmla="*/ 42 w 112"/>
                <a:gd name="T1" fmla="*/ 417 h 234"/>
                <a:gd name="T2" fmla="*/ 44 w 112"/>
                <a:gd name="T3" fmla="*/ 422 h 234"/>
                <a:gd name="T4" fmla="*/ 44 w 112"/>
                <a:gd name="T5" fmla="*/ 426 h 234"/>
                <a:gd name="T6" fmla="*/ 44 w 112"/>
                <a:gd name="T7" fmla="*/ 438 h 234"/>
                <a:gd name="T8" fmla="*/ 42 w 112"/>
                <a:gd name="T9" fmla="*/ 438 h 234"/>
                <a:gd name="T10" fmla="*/ 40 w 112"/>
                <a:gd name="T11" fmla="*/ 479 h 234"/>
                <a:gd name="T12" fmla="*/ 52 w 112"/>
                <a:gd name="T13" fmla="*/ 462 h 234"/>
                <a:gd name="T14" fmla="*/ 71 w 112"/>
                <a:gd name="T15" fmla="*/ 448 h 234"/>
                <a:gd name="T16" fmla="*/ 71 w 112"/>
                <a:gd name="T17" fmla="*/ 429 h 234"/>
                <a:gd name="T18" fmla="*/ 75 w 112"/>
                <a:gd name="T19" fmla="*/ 417 h 234"/>
                <a:gd name="T20" fmla="*/ 87 w 112"/>
                <a:gd name="T21" fmla="*/ 422 h 234"/>
                <a:gd name="T22" fmla="*/ 99 w 112"/>
                <a:gd name="T23" fmla="*/ 413 h 234"/>
                <a:gd name="T24" fmla="*/ 113 w 112"/>
                <a:gd name="T25" fmla="*/ 389 h 234"/>
                <a:gd name="T26" fmla="*/ 117 w 112"/>
                <a:gd name="T27" fmla="*/ 350 h 234"/>
                <a:gd name="T28" fmla="*/ 113 w 112"/>
                <a:gd name="T29" fmla="*/ 310 h 234"/>
                <a:gd name="T30" fmla="*/ 109 w 112"/>
                <a:gd name="T31" fmla="*/ 280 h 234"/>
                <a:gd name="T32" fmla="*/ 105 w 112"/>
                <a:gd name="T33" fmla="*/ 250 h 234"/>
                <a:gd name="T34" fmla="*/ 65 w 112"/>
                <a:gd name="T35" fmla="*/ 159 h 234"/>
                <a:gd name="T36" fmla="*/ 54 w 112"/>
                <a:gd name="T37" fmla="*/ 142 h 234"/>
                <a:gd name="T38" fmla="*/ 67 w 112"/>
                <a:gd name="T39" fmla="*/ 103 h 234"/>
                <a:gd name="T40" fmla="*/ 79 w 112"/>
                <a:gd name="T41" fmla="*/ 69 h 234"/>
                <a:gd name="T42" fmla="*/ 87 w 112"/>
                <a:gd name="T43" fmla="*/ 67 h 234"/>
                <a:gd name="T44" fmla="*/ 85 w 112"/>
                <a:gd name="T45" fmla="*/ 50 h 234"/>
                <a:gd name="T46" fmla="*/ 75 w 112"/>
                <a:gd name="T47" fmla="*/ 42 h 234"/>
                <a:gd name="T48" fmla="*/ 73 w 112"/>
                <a:gd name="T49" fmla="*/ 12 h 234"/>
                <a:gd name="T50" fmla="*/ 63 w 112"/>
                <a:gd name="T51" fmla="*/ 9 h 234"/>
                <a:gd name="T52" fmla="*/ 50 w 112"/>
                <a:gd name="T53" fmla="*/ 0 h 234"/>
                <a:gd name="T54" fmla="*/ 44 w 112"/>
                <a:gd name="T55" fmla="*/ 0 h 234"/>
                <a:gd name="T56" fmla="*/ 34 w 112"/>
                <a:gd name="T57" fmla="*/ 12 h 234"/>
                <a:gd name="T58" fmla="*/ 2 w 112"/>
                <a:gd name="T59" fmla="*/ 16 h 234"/>
                <a:gd name="T60" fmla="*/ 0 w 112"/>
                <a:gd name="T61" fmla="*/ 28 h 234"/>
                <a:gd name="T62" fmla="*/ 10 w 112"/>
                <a:gd name="T63" fmla="*/ 50 h 234"/>
                <a:gd name="T64" fmla="*/ 12 w 112"/>
                <a:gd name="T65" fmla="*/ 78 h 234"/>
                <a:gd name="T66" fmla="*/ 34 w 112"/>
                <a:gd name="T67" fmla="*/ 73 h 234"/>
                <a:gd name="T68" fmla="*/ 40 w 112"/>
                <a:gd name="T69" fmla="*/ 93 h 234"/>
                <a:gd name="T70" fmla="*/ 42 w 112"/>
                <a:gd name="T71" fmla="*/ 115 h 234"/>
                <a:gd name="T72" fmla="*/ 28 w 112"/>
                <a:gd name="T73" fmla="*/ 115 h 234"/>
                <a:gd name="T74" fmla="*/ 26 w 112"/>
                <a:gd name="T75" fmla="*/ 136 h 234"/>
                <a:gd name="T76" fmla="*/ 34 w 112"/>
                <a:gd name="T77" fmla="*/ 142 h 234"/>
                <a:gd name="T78" fmla="*/ 67 w 112"/>
                <a:gd name="T79" fmla="*/ 197 h 234"/>
                <a:gd name="T80" fmla="*/ 85 w 112"/>
                <a:gd name="T81" fmla="*/ 239 h 234"/>
                <a:gd name="T82" fmla="*/ 89 w 112"/>
                <a:gd name="T83" fmla="*/ 267 h 234"/>
                <a:gd name="T84" fmla="*/ 87 w 112"/>
                <a:gd name="T85" fmla="*/ 295 h 234"/>
                <a:gd name="T86" fmla="*/ 87 w 112"/>
                <a:gd name="T87" fmla="*/ 310 h 234"/>
                <a:gd name="T88" fmla="*/ 83 w 112"/>
                <a:gd name="T89" fmla="*/ 336 h 234"/>
                <a:gd name="T90" fmla="*/ 77 w 112"/>
                <a:gd name="T91" fmla="*/ 360 h 234"/>
                <a:gd name="T92" fmla="*/ 71 w 112"/>
                <a:gd name="T93" fmla="*/ 377 h 234"/>
                <a:gd name="T94" fmla="*/ 61 w 112"/>
                <a:gd name="T95" fmla="*/ 383 h 234"/>
                <a:gd name="T96" fmla="*/ 61 w 112"/>
                <a:gd name="T97" fmla="*/ 400 h 234"/>
                <a:gd name="T98" fmla="*/ 46 w 112"/>
                <a:gd name="T99" fmla="*/ 410 h 234"/>
                <a:gd name="T100" fmla="*/ 42 w 112"/>
                <a:gd name="T101" fmla="*/ 417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1" name="Freeform 159">
              <a:extLst>
                <a:ext uri="{FF2B5EF4-FFF2-40B4-BE49-F238E27FC236}">
                  <a16:creationId xmlns:a16="http://schemas.microsoft.com/office/drawing/2014/main" id="{17EBB037-8879-46B4-8671-DF12E8B68387}"/>
                </a:ext>
              </a:extLst>
            </p:cNvPr>
            <p:cNvSpPr>
              <a:spLocks/>
            </p:cNvSpPr>
            <p:nvPr/>
          </p:nvSpPr>
          <p:spPr bwMode="auto">
            <a:xfrm>
              <a:off x="6057795" y="3788569"/>
              <a:ext cx="55081" cy="67172"/>
            </a:xfrm>
            <a:custGeom>
              <a:avLst/>
              <a:gdLst>
                <a:gd name="T0" fmla="*/ 14 w 38"/>
                <a:gd name="T1" fmla="*/ 71 h 36"/>
                <a:gd name="T2" fmla="*/ 12 w 38"/>
                <a:gd name="T3" fmla="*/ 54 h 36"/>
                <a:gd name="T4" fmla="*/ 2 w 38"/>
                <a:gd name="T5" fmla="*/ 41 h 36"/>
                <a:gd name="T6" fmla="*/ 0 w 38"/>
                <a:gd name="T7" fmla="*/ 15 h 36"/>
                <a:gd name="T8" fmla="*/ 6 w 38"/>
                <a:gd name="T9" fmla="*/ 9 h 36"/>
                <a:gd name="T10" fmla="*/ 19 w 38"/>
                <a:gd name="T11" fmla="*/ 0 h 36"/>
                <a:gd name="T12" fmla="*/ 23 w 38"/>
                <a:gd name="T13" fmla="*/ 11 h 36"/>
                <a:gd name="T14" fmla="*/ 33 w 38"/>
                <a:gd name="T15" fmla="*/ 24 h 36"/>
                <a:gd name="T16" fmla="*/ 33 w 38"/>
                <a:gd name="T17" fmla="*/ 39 h 36"/>
                <a:gd name="T18" fmla="*/ 27 w 38"/>
                <a:gd name="T19" fmla="*/ 50 h 36"/>
                <a:gd name="T20" fmla="*/ 19 w 38"/>
                <a:gd name="T21" fmla="*/ 57 h 36"/>
                <a:gd name="T22" fmla="*/ 14 w 38"/>
                <a:gd name="T23" fmla="*/ 7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2" name="Freeform 160">
              <a:extLst>
                <a:ext uri="{FF2B5EF4-FFF2-40B4-BE49-F238E27FC236}">
                  <a16:creationId xmlns:a16="http://schemas.microsoft.com/office/drawing/2014/main" id="{CCB8D20D-9FB9-43FC-A4EE-B0AC591F06B9}"/>
                </a:ext>
              </a:extLst>
            </p:cNvPr>
            <p:cNvSpPr>
              <a:spLocks/>
            </p:cNvSpPr>
            <p:nvPr/>
          </p:nvSpPr>
          <p:spPr bwMode="auto">
            <a:xfrm>
              <a:off x="6106922" y="3975340"/>
              <a:ext cx="190551" cy="135982"/>
            </a:xfrm>
            <a:custGeom>
              <a:avLst/>
              <a:gdLst>
                <a:gd name="T0" fmla="*/ 16 w 130"/>
                <a:gd name="T1" fmla="*/ 12 h 72"/>
                <a:gd name="T2" fmla="*/ 30 w 130"/>
                <a:gd name="T3" fmla="*/ 0 h 72"/>
                <a:gd name="T4" fmla="*/ 39 w 130"/>
                <a:gd name="T5" fmla="*/ 28 h 72"/>
                <a:gd name="T6" fmla="*/ 55 w 130"/>
                <a:gd name="T7" fmla="*/ 44 h 72"/>
                <a:gd name="T8" fmla="*/ 67 w 130"/>
                <a:gd name="T9" fmla="*/ 61 h 72"/>
                <a:gd name="T10" fmla="*/ 83 w 130"/>
                <a:gd name="T11" fmla="*/ 81 h 72"/>
                <a:gd name="T12" fmla="*/ 95 w 130"/>
                <a:gd name="T13" fmla="*/ 90 h 72"/>
                <a:gd name="T14" fmla="*/ 118 w 130"/>
                <a:gd name="T15" fmla="*/ 93 h 72"/>
                <a:gd name="T16" fmla="*/ 118 w 130"/>
                <a:gd name="T17" fmla="*/ 119 h 72"/>
                <a:gd name="T18" fmla="*/ 120 w 130"/>
                <a:gd name="T19" fmla="*/ 142 h 72"/>
                <a:gd name="T20" fmla="*/ 94 w 130"/>
                <a:gd name="T21" fmla="*/ 148 h 72"/>
                <a:gd name="T22" fmla="*/ 83 w 130"/>
                <a:gd name="T23" fmla="*/ 134 h 72"/>
                <a:gd name="T24" fmla="*/ 67 w 130"/>
                <a:gd name="T25" fmla="*/ 110 h 72"/>
                <a:gd name="T26" fmla="*/ 43 w 130"/>
                <a:gd name="T27" fmla="*/ 106 h 72"/>
                <a:gd name="T28" fmla="*/ 32 w 130"/>
                <a:gd name="T29" fmla="*/ 93 h 72"/>
                <a:gd name="T30" fmla="*/ 20 w 130"/>
                <a:gd name="T31" fmla="*/ 73 h 72"/>
                <a:gd name="T32" fmla="*/ 0 w 130"/>
                <a:gd name="T33" fmla="*/ 61 h 72"/>
                <a:gd name="T34" fmla="*/ 4 w 130"/>
                <a:gd name="T35" fmla="*/ 28 h 72"/>
                <a:gd name="T36" fmla="*/ 16 w 130"/>
                <a:gd name="T37" fmla="*/ 12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3" name="Freeform 161">
              <a:extLst>
                <a:ext uri="{FF2B5EF4-FFF2-40B4-BE49-F238E27FC236}">
                  <a16:creationId xmlns:a16="http://schemas.microsoft.com/office/drawing/2014/main" id="{21B2874A-97F7-44BF-A2A0-3CCD2F0CA36B}"/>
                </a:ext>
              </a:extLst>
            </p:cNvPr>
            <p:cNvSpPr>
              <a:spLocks/>
            </p:cNvSpPr>
            <p:nvPr/>
          </p:nvSpPr>
          <p:spPr bwMode="auto">
            <a:xfrm>
              <a:off x="6318314" y="4049065"/>
              <a:ext cx="74434" cy="50788"/>
            </a:xfrm>
            <a:custGeom>
              <a:avLst/>
              <a:gdLst>
                <a:gd name="T0" fmla="*/ 10 w 50"/>
                <a:gd name="T1" fmla="*/ 0 h 26"/>
                <a:gd name="T2" fmla="*/ 4 w 50"/>
                <a:gd name="T3" fmla="*/ 14 h 26"/>
                <a:gd name="T4" fmla="*/ 2 w 50"/>
                <a:gd name="T5" fmla="*/ 14 h 26"/>
                <a:gd name="T6" fmla="*/ 0 w 50"/>
                <a:gd name="T7" fmla="*/ 35 h 26"/>
                <a:gd name="T8" fmla="*/ 2 w 50"/>
                <a:gd name="T9" fmla="*/ 50 h 26"/>
                <a:gd name="T10" fmla="*/ 8 w 50"/>
                <a:gd name="T11" fmla="*/ 60 h 26"/>
                <a:gd name="T12" fmla="*/ 16 w 50"/>
                <a:gd name="T13" fmla="*/ 62 h 26"/>
                <a:gd name="T14" fmla="*/ 32 w 50"/>
                <a:gd name="T15" fmla="*/ 60 h 26"/>
                <a:gd name="T16" fmla="*/ 46 w 50"/>
                <a:gd name="T17" fmla="*/ 52 h 26"/>
                <a:gd name="T18" fmla="*/ 50 w 50"/>
                <a:gd name="T19" fmla="*/ 38 h 26"/>
                <a:gd name="T20" fmla="*/ 46 w 50"/>
                <a:gd name="T21" fmla="*/ 14 h 26"/>
                <a:gd name="T22" fmla="*/ 32 w 50"/>
                <a:gd name="T23" fmla="*/ 10 h 26"/>
                <a:gd name="T24" fmla="*/ 20 w 50"/>
                <a:gd name="T25" fmla="*/ 0 h 26"/>
                <a:gd name="T26" fmla="*/ 10 w 5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4" name="Freeform 162">
              <a:extLst>
                <a:ext uri="{FF2B5EF4-FFF2-40B4-BE49-F238E27FC236}">
                  <a16:creationId xmlns:a16="http://schemas.microsoft.com/office/drawing/2014/main" id="{F3F126C9-71AB-40A8-8526-2CC0266B2AB0}"/>
                </a:ext>
              </a:extLst>
            </p:cNvPr>
            <p:cNvSpPr>
              <a:spLocks/>
            </p:cNvSpPr>
            <p:nvPr/>
          </p:nvSpPr>
          <p:spPr bwMode="auto">
            <a:xfrm>
              <a:off x="6297472" y="4108044"/>
              <a:ext cx="104207" cy="167110"/>
            </a:xfrm>
            <a:custGeom>
              <a:avLst/>
              <a:gdLst>
                <a:gd name="T0" fmla="*/ 14 w 70"/>
                <a:gd name="T1" fmla="*/ 138 h 90"/>
                <a:gd name="T2" fmla="*/ 10 w 70"/>
                <a:gd name="T3" fmla="*/ 95 h 90"/>
                <a:gd name="T4" fmla="*/ 8 w 70"/>
                <a:gd name="T5" fmla="*/ 71 h 90"/>
                <a:gd name="T6" fmla="*/ 2 w 70"/>
                <a:gd name="T7" fmla="*/ 65 h 90"/>
                <a:gd name="T8" fmla="*/ 0 w 70"/>
                <a:gd name="T9" fmla="*/ 48 h 90"/>
                <a:gd name="T10" fmla="*/ 12 w 70"/>
                <a:gd name="T11" fmla="*/ 37 h 90"/>
                <a:gd name="T12" fmla="*/ 4 w 70"/>
                <a:gd name="T13" fmla="*/ 23 h 90"/>
                <a:gd name="T14" fmla="*/ 4 w 70"/>
                <a:gd name="T15" fmla="*/ 11 h 90"/>
                <a:gd name="T16" fmla="*/ 10 w 70"/>
                <a:gd name="T17" fmla="*/ 0 h 90"/>
                <a:gd name="T18" fmla="*/ 14 w 70"/>
                <a:gd name="T19" fmla="*/ 11 h 90"/>
                <a:gd name="T20" fmla="*/ 24 w 70"/>
                <a:gd name="T21" fmla="*/ 18 h 90"/>
                <a:gd name="T22" fmla="*/ 30 w 70"/>
                <a:gd name="T23" fmla="*/ 41 h 90"/>
                <a:gd name="T24" fmla="*/ 64 w 70"/>
                <a:gd name="T25" fmla="*/ 41 h 90"/>
                <a:gd name="T26" fmla="*/ 64 w 70"/>
                <a:gd name="T27" fmla="*/ 65 h 90"/>
                <a:gd name="T28" fmla="*/ 56 w 70"/>
                <a:gd name="T29" fmla="*/ 71 h 90"/>
                <a:gd name="T30" fmla="*/ 52 w 70"/>
                <a:gd name="T31" fmla="*/ 75 h 90"/>
                <a:gd name="T32" fmla="*/ 48 w 70"/>
                <a:gd name="T33" fmla="*/ 86 h 90"/>
                <a:gd name="T34" fmla="*/ 48 w 70"/>
                <a:gd name="T35" fmla="*/ 95 h 90"/>
                <a:gd name="T36" fmla="*/ 48 w 70"/>
                <a:gd name="T37" fmla="*/ 100 h 90"/>
                <a:gd name="T38" fmla="*/ 56 w 70"/>
                <a:gd name="T39" fmla="*/ 109 h 90"/>
                <a:gd name="T40" fmla="*/ 60 w 70"/>
                <a:gd name="T41" fmla="*/ 86 h 90"/>
                <a:gd name="T42" fmla="*/ 70 w 70"/>
                <a:gd name="T43" fmla="*/ 88 h 90"/>
                <a:gd name="T44" fmla="*/ 68 w 70"/>
                <a:gd name="T45" fmla="*/ 112 h 90"/>
                <a:gd name="T46" fmla="*/ 68 w 70"/>
                <a:gd name="T47" fmla="*/ 131 h 90"/>
                <a:gd name="T48" fmla="*/ 70 w 70"/>
                <a:gd name="T49" fmla="*/ 142 h 90"/>
                <a:gd name="T50" fmla="*/ 70 w 70"/>
                <a:gd name="T51" fmla="*/ 161 h 90"/>
                <a:gd name="T52" fmla="*/ 64 w 70"/>
                <a:gd name="T53" fmla="*/ 168 h 90"/>
                <a:gd name="T54" fmla="*/ 60 w 70"/>
                <a:gd name="T55" fmla="*/ 153 h 90"/>
                <a:gd name="T56" fmla="*/ 58 w 70"/>
                <a:gd name="T57" fmla="*/ 127 h 90"/>
                <a:gd name="T58" fmla="*/ 54 w 70"/>
                <a:gd name="T59" fmla="*/ 121 h 90"/>
                <a:gd name="T60" fmla="*/ 48 w 70"/>
                <a:gd name="T61" fmla="*/ 116 h 90"/>
                <a:gd name="T62" fmla="*/ 40 w 70"/>
                <a:gd name="T63" fmla="*/ 103 h 90"/>
                <a:gd name="T64" fmla="*/ 36 w 70"/>
                <a:gd name="T65" fmla="*/ 116 h 90"/>
                <a:gd name="T66" fmla="*/ 36 w 70"/>
                <a:gd name="T67" fmla="*/ 138 h 90"/>
                <a:gd name="T68" fmla="*/ 26 w 70"/>
                <a:gd name="T69" fmla="*/ 138 h 90"/>
                <a:gd name="T70" fmla="*/ 14 w 70"/>
                <a:gd name="T71" fmla="*/ 138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5" name="Freeform 163">
              <a:extLst>
                <a:ext uri="{FF2B5EF4-FFF2-40B4-BE49-F238E27FC236}">
                  <a16:creationId xmlns:a16="http://schemas.microsoft.com/office/drawing/2014/main" id="{505AF509-7ECD-4A38-AA11-CB5DAD06B2FC}"/>
                </a:ext>
              </a:extLst>
            </p:cNvPr>
            <p:cNvSpPr>
              <a:spLocks/>
            </p:cNvSpPr>
            <p:nvPr/>
          </p:nvSpPr>
          <p:spPr bwMode="auto">
            <a:xfrm>
              <a:off x="6102456" y="4624119"/>
              <a:ext cx="49126" cy="109768"/>
            </a:xfrm>
            <a:custGeom>
              <a:avLst/>
              <a:gdLst>
                <a:gd name="T0" fmla="*/ 6 w 32"/>
                <a:gd name="T1" fmla="*/ 0 h 58"/>
                <a:gd name="T2" fmla="*/ 21 w 32"/>
                <a:gd name="T3" fmla="*/ 24 h 58"/>
                <a:gd name="T4" fmla="*/ 31 w 32"/>
                <a:gd name="T5" fmla="*/ 53 h 58"/>
                <a:gd name="T6" fmla="*/ 37 w 32"/>
                <a:gd name="T7" fmla="*/ 81 h 58"/>
                <a:gd name="T8" fmla="*/ 31 w 32"/>
                <a:gd name="T9" fmla="*/ 117 h 58"/>
                <a:gd name="T10" fmla="*/ 21 w 32"/>
                <a:gd name="T11" fmla="*/ 119 h 58"/>
                <a:gd name="T12" fmla="*/ 6 w 32"/>
                <a:gd name="T13" fmla="*/ 117 h 58"/>
                <a:gd name="T14" fmla="*/ 0 w 32"/>
                <a:gd name="T15" fmla="*/ 91 h 58"/>
                <a:gd name="T16" fmla="*/ 0 w 32"/>
                <a:gd name="T17" fmla="*/ 53 h 58"/>
                <a:gd name="T18" fmla="*/ 4 w 32"/>
                <a:gd name="T19" fmla="*/ 24 h 58"/>
                <a:gd name="T20" fmla="*/ 6 w 32"/>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6" name="Freeform 164">
              <a:extLst>
                <a:ext uri="{FF2B5EF4-FFF2-40B4-BE49-F238E27FC236}">
                  <a16:creationId xmlns:a16="http://schemas.microsoft.com/office/drawing/2014/main" id="{A2924C0E-A76F-45A4-A2CE-A40EE24AD35F}"/>
                </a:ext>
              </a:extLst>
            </p:cNvPr>
            <p:cNvSpPr>
              <a:spLocks/>
            </p:cNvSpPr>
            <p:nvPr/>
          </p:nvSpPr>
          <p:spPr bwMode="auto">
            <a:xfrm>
              <a:off x="5834494" y="3798400"/>
              <a:ext cx="678837" cy="879784"/>
            </a:xfrm>
            <a:custGeom>
              <a:avLst/>
              <a:gdLst>
                <a:gd name="T0" fmla="*/ 14 w 460"/>
                <a:gd name="T1" fmla="*/ 407 h 464"/>
                <a:gd name="T2" fmla="*/ 40 w 460"/>
                <a:gd name="T3" fmla="*/ 407 h 464"/>
                <a:gd name="T4" fmla="*/ 24 w 460"/>
                <a:gd name="T5" fmla="*/ 329 h 464"/>
                <a:gd name="T6" fmla="*/ 26 w 460"/>
                <a:gd name="T7" fmla="*/ 282 h 464"/>
                <a:gd name="T8" fmla="*/ 54 w 460"/>
                <a:gd name="T9" fmla="*/ 287 h 464"/>
                <a:gd name="T10" fmla="*/ 101 w 460"/>
                <a:gd name="T11" fmla="*/ 128 h 464"/>
                <a:gd name="T12" fmla="*/ 113 w 460"/>
                <a:gd name="T13" fmla="*/ 45 h 464"/>
                <a:gd name="T14" fmla="*/ 147 w 460"/>
                <a:gd name="T15" fmla="*/ 2 h 464"/>
                <a:gd name="T16" fmla="*/ 161 w 460"/>
                <a:gd name="T17" fmla="*/ 62 h 464"/>
                <a:gd name="T18" fmla="*/ 169 w 460"/>
                <a:gd name="T19" fmla="*/ 117 h 464"/>
                <a:gd name="T20" fmla="*/ 157 w 460"/>
                <a:gd name="T21" fmla="*/ 159 h 464"/>
                <a:gd name="T22" fmla="*/ 178 w 460"/>
                <a:gd name="T23" fmla="*/ 220 h 464"/>
                <a:gd name="T24" fmla="*/ 222 w 460"/>
                <a:gd name="T25" fmla="*/ 299 h 464"/>
                <a:gd name="T26" fmla="*/ 276 w 460"/>
                <a:gd name="T27" fmla="*/ 341 h 464"/>
                <a:gd name="T28" fmla="*/ 313 w 460"/>
                <a:gd name="T29" fmla="*/ 287 h 464"/>
                <a:gd name="T30" fmla="*/ 321 w 460"/>
                <a:gd name="T31" fmla="*/ 324 h 464"/>
                <a:gd name="T32" fmla="*/ 363 w 460"/>
                <a:gd name="T33" fmla="*/ 307 h 464"/>
                <a:gd name="T34" fmla="*/ 379 w 460"/>
                <a:gd name="T35" fmla="*/ 253 h 464"/>
                <a:gd name="T36" fmla="*/ 414 w 460"/>
                <a:gd name="T37" fmla="*/ 237 h 464"/>
                <a:gd name="T38" fmla="*/ 440 w 460"/>
                <a:gd name="T39" fmla="*/ 265 h 464"/>
                <a:gd name="T40" fmla="*/ 420 w 460"/>
                <a:gd name="T41" fmla="*/ 307 h 464"/>
                <a:gd name="T42" fmla="*/ 396 w 460"/>
                <a:gd name="T43" fmla="*/ 377 h 464"/>
                <a:gd name="T44" fmla="*/ 375 w 460"/>
                <a:gd name="T45" fmla="*/ 483 h 464"/>
                <a:gd name="T46" fmla="*/ 367 w 460"/>
                <a:gd name="T47" fmla="*/ 461 h 464"/>
                <a:gd name="T48" fmla="*/ 355 w 460"/>
                <a:gd name="T49" fmla="*/ 457 h 464"/>
                <a:gd name="T50" fmla="*/ 351 w 460"/>
                <a:gd name="T51" fmla="*/ 420 h 464"/>
                <a:gd name="T52" fmla="*/ 363 w 460"/>
                <a:gd name="T53" fmla="*/ 383 h 464"/>
                <a:gd name="T54" fmla="*/ 313 w 460"/>
                <a:gd name="T55" fmla="*/ 348 h 464"/>
                <a:gd name="T56" fmla="*/ 303 w 460"/>
                <a:gd name="T57" fmla="*/ 361 h 464"/>
                <a:gd name="T58" fmla="*/ 301 w 460"/>
                <a:gd name="T59" fmla="*/ 407 h 464"/>
                <a:gd name="T60" fmla="*/ 313 w 460"/>
                <a:gd name="T61" fmla="*/ 491 h 464"/>
                <a:gd name="T62" fmla="*/ 279 w 460"/>
                <a:gd name="T63" fmla="*/ 544 h 464"/>
                <a:gd name="T64" fmla="*/ 248 w 460"/>
                <a:gd name="T65" fmla="*/ 603 h 464"/>
                <a:gd name="T66" fmla="*/ 208 w 460"/>
                <a:gd name="T67" fmla="*/ 663 h 464"/>
                <a:gd name="T68" fmla="*/ 192 w 460"/>
                <a:gd name="T69" fmla="*/ 706 h 464"/>
                <a:gd name="T70" fmla="*/ 178 w 460"/>
                <a:gd name="T71" fmla="*/ 765 h 464"/>
                <a:gd name="T72" fmla="*/ 171 w 460"/>
                <a:gd name="T73" fmla="*/ 840 h 464"/>
                <a:gd name="T74" fmla="*/ 165 w 460"/>
                <a:gd name="T75" fmla="*/ 926 h 464"/>
                <a:gd name="T76" fmla="*/ 143 w 460"/>
                <a:gd name="T77" fmla="*/ 963 h 464"/>
                <a:gd name="T78" fmla="*/ 121 w 460"/>
                <a:gd name="T79" fmla="*/ 888 h 464"/>
                <a:gd name="T80" fmla="*/ 75 w 460"/>
                <a:gd name="T81" fmla="*/ 686 h 464"/>
                <a:gd name="T82" fmla="*/ 69 w 460"/>
                <a:gd name="T83" fmla="*/ 527 h 464"/>
                <a:gd name="T84" fmla="*/ 57 w 460"/>
                <a:gd name="T85" fmla="*/ 486 h 464"/>
                <a:gd name="T86" fmla="*/ 38 w 460"/>
                <a:gd name="T87" fmla="*/ 539 h 464"/>
                <a:gd name="T88" fmla="*/ 10 w 460"/>
                <a:gd name="T89" fmla="*/ 483 h 464"/>
                <a:gd name="T90" fmla="*/ 24 w 460"/>
                <a:gd name="T91" fmla="*/ 461 h 464"/>
                <a:gd name="T92" fmla="*/ 0 w 460"/>
                <a:gd name="T93" fmla="*/ 433 h 4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7" name="Freeform 165">
              <a:extLst>
                <a:ext uri="{FF2B5EF4-FFF2-40B4-BE49-F238E27FC236}">
                  <a16:creationId xmlns:a16="http://schemas.microsoft.com/office/drawing/2014/main" id="{5E4ADB94-E552-44D3-873F-2B5641E50E94}"/>
                </a:ext>
              </a:extLst>
            </p:cNvPr>
            <p:cNvSpPr>
              <a:spLocks/>
            </p:cNvSpPr>
            <p:nvPr/>
          </p:nvSpPr>
          <p:spPr bwMode="auto">
            <a:xfrm>
              <a:off x="6392748" y="4042511"/>
              <a:ext cx="196505" cy="558671"/>
            </a:xfrm>
            <a:custGeom>
              <a:avLst/>
              <a:gdLst>
                <a:gd name="T0" fmla="*/ 6 w 134"/>
                <a:gd name="T1" fmla="*/ 243 h 296"/>
                <a:gd name="T2" fmla="*/ 12 w 134"/>
                <a:gd name="T3" fmla="*/ 211 h 296"/>
                <a:gd name="T4" fmla="*/ 32 w 134"/>
                <a:gd name="T5" fmla="*/ 150 h 296"/>
                <a:gd name="T6" fmla="*/ 39 w 134"/>
                <a:gd name="T7" fmla="*/ 93 h 296"/>
                <a:gd name="T8" fmla="*/ 57 w 134"/>
                <a:gd name="T9" fmla="*/ 40 h 296"/>
                <a:gd name="T10" fmla="*/ 71 w 134"/>
                <a:gd name="T11" fmla="*/ 21 h 296"/>
                <a:gd name="T12" fmla="*/ 85 w 134"/>
                <a:gd name="T13" fmla="*/ 2 h 296"/>
                <a:gd name="T14" fmla="*/ 97 w 134"/>
                <a:gd name="T15" fmla="*/ 37 h 296"/>
                <a:gd name="T16" fmla="*/ 89 w 134"/>
                <a:gd name="T17" fmla="*/ 105 h 296"/>
                <a:gd name="T18" fmla="*/ 81 w 134"/>
                <a:gd name="T19" fmla="*/ 138 h 296"/>
                <a:gd name="T20" fmla="*/ 98 w 134"/>
                <a:gd name="T21" fmla="*/ 177 h 296"/>
                <a:gd name="T22" fmla="*/ 106 w 134"/>
                <a:gd name="T23" fmla="*/ 219 h 296"/>
                <a:gd name="T24" fmla="*/ 114 w 134"/>
                <a:gd name="T25" fmla="*/ 235 h 296"/>
                <a:gd name="T26" fmla="*/ 124 w 134"/>
                <a:gd name="T27" fmla="*/ 255 h 296"/>
                <a:gd name="T28" fmla="*/ 98 w 134"/>
                <a:gd name="T29" fmla="*/ 291 h 296"/>
                <a:gd name="T30" fmla="*/ 83 w 134"/>
                <a:gd name="T31" fmla="*/ 321 h 296"/>
                <a:gd name="T32" fmla="*/ 79 w 134"/>
                <a:gd name="T33" fmla="*/ 341 h 296"/>
                <a:gd name="T34" fmla="*/ 83 w 134"/>
                <a:gd name="T35" fmla="*/ 373 h 296"/>
                <a:gd name="T36" fmla="*/ 97 w 134"/>
                <a:gd name="T37" fmla="*/ 422 h 296"/>
                <a:gd name="T38" fmla="*/ 91 w 134"/>
                <a:gd name="T39" fmla="*/ 463 h 296"/>
                <a:gd name="T40" fmla="*/ 100 w 134"/>
                <a:gd name="T41" fmla="*/ 503 h 296"/>
                <a:gd name="T42" fmla="*/ 106 w 134"/>
                <a:gd name="T43" fmla="*/ 556 h 296"/>
                <a:gd name="T44" fmla="*/ 95 w 134"/>
                <a:gd name="T45" fmla="*/ 601 h 296"/>
                <a:gd name="T46" fmla="*/ 95 w 134"/>
                <a:gd name="T47" fmla="*/ 569 h 296"/>
                <a:gd name="T48" fmla="*/ 95 w 134"/>
                <a:gd name="T49" fmla="*/ 521 h 296"/>
                <a:gd name="T50" fmla="*/ 85 w 134"/>
                <a:gd name="T51" fmla="*/ 465 h 296"/>
                <a:gd name="T52" fmla="*/ 79 w 134"/>
                <a:gd name="T53" fmla="*/ 404 h 296"/>
                <a:gd name="T54" fmla="*/ 63 w 134"/>
                <a:gd name="T55" fmla="*/ 404 h 296"/>
                <a:gd name="T56" fmla="*/ 49 w 134"/>
                <a:gd name="T57" fmla="*/ 430 h 296"/>
                <a:gd name="T58" fmla="*/ 33 w 134"/>
                <a:gd name="T59" fmla="*/ 414 h 296"/>
                <a:gd name="T60" fmla="*/ 33 w 134"/>
                <a:gd name="T61" fmla="*/ 358 h 296"/>
                <a:gd name="T62" fmla="*/ 26 w 134"/>
                <a:gd name="T63" fmla="*/ 321 h 296"/>
                <a:gd name="T64" fmla="*/ 0 w 134"/>
                <a:gd name="T65" fmla="*/ 252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8" name="Freeform 166">
              <a:extLst>
                <a:ext uri="{FF2B5EF4-FFF2-40B4-BE49-F238E27FC236}">
                  <a16:creationId xmlns:a16="http://schemas.microsoft.com/office/drawing/2014/main" id="{3C9B8408-A267-4B14-B973-55AC122C3B91}"/>
                </a:ext>
              </a:extLst>
            </p:cNvPr>
            <p:cNvSpPr>
              <a:spLocks/>
            </p:cNvSpPr>
            <p:nvPr/>
          </p:nvSpPr>
          <p:spPr bwMode="auto">
            <a:xfrm>
              <a:off x="6516308" y="4296453"/>
              <a:ext cx="193528" cy="452180"/>
            </a:xfrm>
            <a:custGeom>
              <a:avLst/>
              <a:gdLst>
                <a:gd name="T0" fmla="*/ 20 w 130"/>
                <a:gd name="T1" fmla="*/ 398 h 240"/>
                <a:gd name="T2" fmla="*/ 14 w 130"/>
                <a:gd name="T3" fmla="*/ 351 h 240"/>
                <a:gd name="T4" fmla="*/ 28 w 130"/>
                <a:gd name="T5" fmla="*/ 306 h 240"/>
                <a:gd name="T6" fmla="*/ 26 w 130"/>
                <a:gd name="T7" fmla="*/ 263 h 240"/>
                <a:gd name="T8" fmla="*/ 18 w 130"/>
                <a:gd name="T9" fmla="*/ 205 h 240"/>
                <a:gd name="T10" fmla="*/ 20 w 130"/>
                <a:gd name="T11" fmla="*/ 150 h 240"/>
                <a:gd name="T12" fmla="*/ 4 w 130"/>
                <a:gd name="T13" fmla="*/ 102 h 240"/>
                <a:gd name="T14" fmla="*/ 4 w 130"/>
                <a:gd name="T15" fmla="*/ 49 h 240"/>
                <a:gd name="T16" fmla="*/ 22 w 130"/>
                <a:gd name="T17" fmla="*/ 21 h 240"/>
                <a:gd name="T18" fmla="*/ 48 w 130"/>
                <a:gd name="T19" fmla="*/ 12 h 240"/>
                <a:gd name="T20" fmla="*/ 56 w 130"/>
                <a:gd name="T21" fmla="*/ 32 h 240"/>
                <a:gd name="T22" fmla="*/ 56 w 130"/>
                <a:gd name="T23" fmla="*/ 69 h 240"/>
                <a:gd name="T24" fmla="*/ 68 w 130"/>
                <a:gd name="T25" fmla="*/ 83 h 240"/>
                <a:gd name="T26" fmla="*/ 88 w 130"/>
                <a:gd name="T27" fmla="*/ 81 h 240"/>
                <a:gd name="T28" fmla="*/ 116 w 130"/>
                <a:gd name="T29" fmla="*/ 102 h 240"/>
                <a:gd name="T30" fmla="*/ 130 w 130"/>
                <a:gd name="T31" fmla="*/ 152 h 240"/>
                <a:gd name="T32" fmla="*/ 126 w 130"/>
                <a:gd name="T33" fmla="*/ 199 h 240"/>
                <a:gd name="T34" fmla="*/ 78 w 130"/>
                <a:gd name="T35" fmla="*/ 225 h 240"/>
                <a:gd name="T36" fmla="*/ 82 w 130"/>
                <a:gd name="T37" fmla="*/ 263 h 240"/>
                <a:gd name="T38" fmla="*/ 84 w 130"/>
                <a:gd name="T39" fmla="*/ 291 h 240"/>
                <a:gd name="T40" fmla="*/ 56 w 130"/>
                <a:gd name="T41" fmla="*/ 254 h 240"/>
                <a:gd name="T42" fmla="*/ 44 w 130"/>
                <a:gd name="T43" fmla="*/ 232 h 240"/>
                <a:gd name="T44" fmla="*/ 40 w 130"/>
                <a:gd name="T45" fmla="*/ 266 h 240"/>
                <a:gd name="T46" fmla="*/ 32 w 130"/>
                <a:gd name="T47" fmla="*/ 311 h 240"/>
                <a:gd name="T48" fmla="*/ 24 w 130"/>
                <a:gd name="T49" fmla="*/ 359 h 240"/>
                <a:gd name="T50" fmla="*/ 40 w 130"/>
                <a:gd name="T51" fmla="*/ 374 h 240"/>
                <a:gd name="T52" fmla="*/ 46 w 130"/>
                <a:gd name="T53" fmla="*/ 423 h 240"/>
                <a:gd name="T54" fmla="*/ 64 w 130"/>
                <a:gd name="T55" fmla="*/ 446 h 240"/>
                <a:gd name="T56" fmla="*/ 68 w 130"/>
                <a:gd name="T57" fmla="*/ 469 h 240"/>
                <a:gd name="T58" fmla="*/ 56 w 130"/>
                <a:gd name="T59" fmla="*/ 478 h 240"/>
                <a:gd name="T60" fmla="*/ 52 w 130"/>
                <a:gd name="T61" fmla="*/ 455 h 240"/>
                <a:gd name="T62" fmla="*/ 34 w 130"/>
                <a:gd name="T63" fmla="*/ 43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99" name="Freeform 167">
              <a:extLst>
                <a:ext uri="{FF2B5EF4-FFF2-40B4-BE49-F238E27FC236}">
                  <a16:creationId xmlns:a16="http://schemas.microsoft.com/office/drawing/2014/main" id="{733D536E-822C-40D3-9FC7-E5C2291BA781}"/>
                </a:ext>
              </a:extLst>
            </p:cNvPr>
            <p:cNvSpPr>
              <a:spLocks/>
            </p:cNvSpPr>
            <p:nvPr/>
          </p:nvSpPr>
          <p:spPr bwMode="auto">
            <a:xfrm>
              <a:off x="6578832" y="4717504"/>
              <a:ext cx="95275" cy="155642"/>
            </a:xfrm>
            <a:custGeom>
              <a:avLst/>
              <a:gdLst>
                <a:gd name="T0" fmla="*/ 0 w 64"/>
                <a:gd name="T1" fmla="*/ 0 h 82"/>
                <a:gd name="T2" fmla="*/ 10 w 64"/>
                <a:gd name="T3" fmla="*/ 2 h 82"/>
                <a:gd name="T4" fmla="*/ 16 w 64"/>
                <a:gd name="T5" fmla="*/ 12 h 82"/>
                <a:gd name="T6" fmla="*/ 14 w 64"/>
                <a:gd name="T7" fmla="*/ 29 h 82"/>
                <a:gd name="T8" fmla="*/ 24 w 64"/>
                <a:gd name="T9" fmla="*/ 34 h 82"/>
                <a:gd name="T10" fmla="*/ 26 w 64"/>
                <a:gd name="T11" fmla="*/ 22 h 82"/>
                <a:gd name="T12" fmla="*/ 30 w 64"/>
                <a:gd name="T13" fmla="*/ 12 h 82"/>
                <a:gd name="T14" fmla="*/ 40 w 64"/>
                <a:gd name="T15" fmla="*/ 29 h 82"/>
                <a:gd name="T16" fmla="*/ 52 w 64"/>
                <a:gd name="T17" fmla="*/ 65 h 82"/>
                <a:gd name="T18" fmla="*/ 52 w 64"/>
                <a:gd name="T19" fmla="*/ 82 h 82"/>
                <a:gd name="T20" fmla="*/ 54 w 64"/>
                <a:gd name="T21" fmla="*/ 129 h 82"/>
                <a:gd name="T22" fmla="*/ 60 w 64"/>
                <a:gd name="T23" fmla="*/ 146 h 82"/>
                <a:gd name="T24" fmla="*/ 64 w 64"/>
                <a:gd name="T25" fmla="*/ 161 h 82"/>
                <a:gd name="T26" fmla="*/ 64 w 64"/>
                <a:gd name="T27" fmla="*/ 170 h 82"/>
                <a:gd name="T28" fmla="*/ 54 w 64"/>
                <a:gd name="T29" fmla="*/ 170 h 82"/>
                <a:gd name="T30" fmla="*/ 36 w 64"/>
                <a:gd name="T31" fmla="*/ 149 h 82"/>
                <a:gd name="T32" fmla="*/ 16 w 64"/>
                <a:gd name="T33" fmla="*/ 126 h 82"/>
                <a:gd name="T34" fmla="*/ 18 w 64"/>
                <a:gd name="T35" fmla="*/ 109 h 82"/>
                <a:gd name="T36" fmla="*/ 10 w 64"/>
                <a:gd name="T37" fmla="*/ 88 h 82"/>
                <a:gd name="T38" fmla="*/ 4 w 64"/>
                <a:gd name="T39" fmla="*/ 56 h 82"/>
                <a:gd name="T40" fmla="*/ 4 w 64"/>
                <a:gd name="T41" fmla="*/ 22 h 82"/>
                <a:gd name="T42" fmla="*/ 0 w 64"/>
                <a:gd name="T43" fmla="*/ 0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0" name="Freeform 168">
              <a:extLst>
                <a:ext uri="{FF2B5EF4-FFF2-40B4-BE49-F238E27FC236}">
                  <a16:creationId xmlns:a16="http://schemas.microsoft.com/office/drawing/2014/main" id="{0EC9A73E-B303-4D41-935F-8F8ECC2AF6AF}"/>
                </a:ext>
              </a:extLst>
            </p:cNvPr>
            <p:cNvSpPr>
              <a:spLocks/>
            </p:cNvSpPr>
            <p:nvPr/>
          </p:nvSpPr>
          <p:spPr bwMode="auto">
            <a:xfrm>
              <a:off x="6802134" y="4710952"/>
              <a:ext cx="227768" cy="178578"/>
            </a:xfrm>
            <a:custGeom>
              <a:avLst/>
              <a:gdLst>
                <a:gd name="T0" fmla="*/ 0 w 154"/>
                <a:gd name="T1" fmla="*/ 175 h 94"/>
                <a:gd name="T2" fmla="*/ 10 w 154"/>
                <a:gd name="T3" fmla="*/ 196 h 94"/>
                <a:gd name="T4" fmla="*/ 22 w 154"/>
                <a:gd name="T5" fmla="*/ 196 h 94"/>
                <a:gd name="T6" fmla="*/ 30 w 154"/>
                <a:gd name="T7" fmla="*/ 194 h 94"/>
                <a:gd name="T8" fmla="*/ 44 w 154"/>
                <a:gd name="T9" fmla="*/ 182 h 94"/>
                <a:gd name="T10" fmla="*/ 52 w 154"/>
                <a:gd name="T11" fmla="*/ 175 h 94"/>
                <a:gd name="T12" fmla="*/ 60 w 154"/>
                <a:gd name="T13" fmla="*/ 194 h 94"/>
                <a:gd name="T14" fmla="*/ 72 w 154"/>
                <a:gd name="T15" fmla="*/ 182 h 94"/>
                <a:gd name="T16" fmla="*/ 79 w 154"/>
                <a:gd name="T17" fmla="*/ 157 h 94"/>
                <a:gd name="T18" fmla="*/ 89 w 154"/>
                <a:gd name="T19" fmla="*/ 117 h 94"/>
                <a:gd name="T20" fmla="*/ 91 w 154"/>
                <a:gd name="T21" fmla="*/ 92 h 94"/>
                <a:gd name="T22" fmla="*/ 97 w 154"/>
                <a:gd name="T23" fmla="*/ 82 h 94"/>
                <a:gd name="T24" fmla="*/ 113 w 154"/>
                <a:gd name="T25" fmla="*/ 79 h 94"/>
                <a:gd name="T26" fmla="*/ 121 w 154"/>
                <a:gd name="T27" fmla="*/ 92 h 94"/>
                <a:gd name="T28" fmla="*/ 133 w 154"/>
                <a:gd name="T29" fmla="*/ 92 h 94"/>
                <a:gd name="T30" fmla="*/ 137 w 154"/>
                <a:gd name="T31" fmla="*/ 82 h 94"/>
                <a:gd name="T32" fmla="*/ 129 w 154"/>
                <a:gd name="T33" fmla="*/ 70 h 94"/>
                <a:gd name="T34" fmla="*/ 135 w 154"/>
                <a:gd name="T35" fmla="*/ 65 h 94"/>
                <a:gd name="T36" fmla="*/ 143 w 154"/>
                <a:gd name="T37" fmla="*/ 65 h 94"/>
                <a:gd name="T38" fmla="*/ 149 w 154"/>
                <a:gd name="T39" fmla="*/ 58 h 94"/>
                <a:gd name="T40" fmla="*/ 135 w 154"/>
                <a:gd name="T41" fmla="*/ 42 h 94"/>
                <a:gd name="T42" fmla="*/ 127 w 154"/>
                <a:gd name="T43" fmla="*/ 35 h 94"/>
                <a:gd name="T44" fmla="*/ 119 w 154"/>
                <a:gd name="T45" fmla="*/ 16 h 94"/>
                <a:gd name="T46" fmla="*/ 115 w 154"/>
                <a:gd name="T47" fmla="*/ 2 h 94"/>
                <a:gd name="T48" fmla="*/ 105 w 154"/>
                <a:gd name="T49" fmla="*/ 0 h 94"/>
                <a:gd name="T50" fmla="*/ 97 w 154"/>
                <a:gd name="T51" fmla="*/ 22 h 94"/>
                <a:gd name="T52" fmla="*/ 91 w 154"/>
                <a:gd name="T53" fmla="*/ 37 h 94"/>
                <a:gd name="T54" fmla="*/ 87 w 154"/>
                <a:gd name="T55" fmla="*/ 48 h 94"/>
                <a:gd name="T56" fmla="*/ 83 w 154"/>
                <a:gd name="T57" fmla="*/ 58 h 94"/>
                <a:gd name="T58" fmla="*/ 93 w 154"/>
                <a:gd name="T59" fmla="*/ 77 h 94"/>
                <a:gd name="T60" fmla="*/ 89 w 154"/>
                <a:gd name="T61" fmla="*/ 82 h 94"/>
                <a:gd name="T62" fmla="*/ 83 w 154"/>
                <a:gd name="T63" fmla="*/ 77 h 94"/>
                <a:gd name="T64" fmla="*/ 79 w 154"/>
                <a:gd name="T65" fmla="*/ 79 h 94"/>
                <a:gd name="T66" fmla="*/ 77 w 154"/>
                <a:gd name="T67" fmla="*/ 95 h 94"/>
                <a:gd name="T68" fmla="*/ 76 w 154"/>
                <a:gd name="T69" fmla="*/ 95 h 94"/>
                <a:gd name="T70" fmla="*/ 68 w 154"/>
                <a:gd name="T71" fmla="*/ 82 h 94"/>
                <a:gd name="T72" fmla="*/ 60 w 154"/>
                <a:gd name="T73" fmla="*/ 115 h 94"/>
                <a:gd name="T74" fmla="*/ 52 w 154"/>
                <a:gd name="T75" fmla="*/ 135 h 94"/>
                <a:gd name="T76" fmla="*/ 40 w 154"/>
                <a:gd name="T77" fmla="*/ 129 h 94"/>
                <a:gd name="T78" fmla="*/ 28 w 154"/>
                <a:gd name="T79" fmla="*/ 138 h 94"/>
                <a:gd name="T80" fmla="*/ 22 w 154"/>
                <a:gd name="T81" fmla="*/ 162 h 94"/>
                <a:gd name="T82" fmla="*/ 26 w 154"/>
                <a:gd name="T83" fmla="*/ 175 h 94"/>
                <a:gd name="T84" fmla="*/ 28 w 154"/>
                <a:gd name="T85" fmla="*/ 184 h 94"/>
                <a:gd name="T86" fmla="*/ 20 w 154"/>
                <a:gd name="T87" fmla="*/ 194 h 94"/>
                <a:gd name="T88" fmla="*/ 14 w 154"/>
                <a:gd name="T89" fmla="*/ 175 h 94"/>
                <a:gd name="T90" fmla="*/ 10 w 154"/>
                <a:gd name="T91" fmla="*/ 168 h 94"/>
                <a:gd name="T92" fmla="*/ 0 w 154"/>
                <a:gd name="T93" fmla="*/ 175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1" name="Freeform 169">
              <a:extLst>
                <a:ext uri="{FF2B5EF4-FFF2-40B4-BE49-F238E27FC236}">
                  <a16:creationId xmlns:a16="http://schemas.microsoft.com/office/drawing/2014/main" id="{45BF18AB-2E66-42E2-BD0C-76D9631B1D65}"/>
                </a:ext>
              </a:extLst>
            </p:cNvPr>
            <p:cNvSpPr>
              <a:spLocks/>
            </p:cNvSpPr>
            <p:nvPr/>
          </p:nvSpPr>
          <p:spPr bwMode="auto">
            <a:xfrm>
              <a:off x="6782781" y="4781399"/>
              <a:ext cx="236700" cy="255580"/>
            </a:xfrm>
            <a:custGeom>
              <a:avLst/>
              <a:gdLst>
                <a:gd name="T0" fmla="*/ 14 w 160"/>
                <a:gd name="T1" fmla="*/ 99 h 134"/>
                <a:gd name="T2" fmla="*/ 24 w 160"/>
                <a:gd name="T3" fmla="*/ 119 h 134"/>
                <a:gd name="T4" fmla="*/ 36 w 160"/>
                <a:gd name="T5" fmla="*/ 119 h 134"/>
                <a:gd name="T6" fmla="*/ 44 w 160"/>
                <a:gd name="T7" fmla="*/ 115 h 134"/>
                <a:gd name="T8" fmla="*/ 66 w 160"/>
                <a:gd name="T9" fmla="*/ 99 h 134"/>
                <a:gd name="T10" fmla="*/ 74 w 160"/>
                <a:gd name="T11" fmla="*/ 115 h 134"/>
                <a:gd name="T12" fmla="*/ 81 w 160"/>
                <a:gd name="T13" fmla="*/ 102 h 134"/>
                <a:gd name="T14" fmla="*/ 93 w 160"/>
                <a:gd name="T15" fmla="*/ 77 h 134"/>
                <a:gd name="T16" fmla="*/ 103 w 160"/>
                <a:gd name="T17" fmla="*/ 38 h 134"/>
                <a:gd name="T18" fmla="*/ 105 w 160"/>
                <a:gd name="T19" fmla="*/ 12 h 134"/>
                <a:gd name="T20" fmla="*/ 111 w 160"/>
                <a:gd name="T21" fmla="*/ 2 h 134"/>
                <a:gd name="T22" fmla="*/ 127 w 160"/>
                <a:gd name="T23" fmla="*/ 0 h 134"/>
                <a:gd name="T24" fmla="*/ 135 w 160"/>
                <a:gd name="T25" fmla="*/ 12 h 134"/>
                <a:gd name="T26" fmla="*/ 133 w 160"/>
                <a:gd name="T27" fmla="*/ 30 h 134"/>
                <a:gd name="T28" fmla="*/ 127 w 160"/>
                <a:gd name="T29" fmla="*/ 35 h 134"/>
                <a:gd name="T30" fmla="*/ 135 w 160"/>
                <a:gd name="T31" fmla="*/ 56 h 134"/>
                <a:gd name="T32" fmla="*/ 141 w 160"/>
                <a:gd name="T33" fmla="*/ 90 h 134"/>
                <a:gd name="T34" fmla="*/ 145 w 160"/>
                <a:gd name="T35" fmla="*/ 102 h 134"/>
                <a:gd name="T36" fmla="*/ 155 w 160"/>
                <a:gd name="T37" fmla="*/ 119 h 134"/>
                <a:gd name="T38" fmla="*/ 151 w 160"/>
                <a:gd name="T39" fmla="*/ 127 h 134"/>
                <a:gd name="T40" fmla="*/ 139 w 160"/>
                <a:gd name="T41" fmla="*/ 125 h 134"/>
                <a:gd name="T42" fmla="*/ 133 w 160"/>
                <a:gd name="T43" fmla="*/ 137 h 134"/>
                <a:gd name="T44" fmla="*/ 131 w 160"/>
                <a:gd name="T45" fmla="*/ 180 h 134"/>
                <a:gd name="T46" fmla="*/ 115 w 160"/>
                <a:gd name="T47" fmla="*/ 205 h 134"/>
                <a:gd name="T48" fmla="*/ 117 w 160"/>
                <a:gd name="T49" fmla="*/ 239 h 134"/>
                <a:gd name="T50" fmla="*/ 115 w 160"/>
                <a:gd name="T51" fmla="*/ 250 h 134"/>
                <a:gd name="T52" fmla="*/ 113 w 160"/>
                <a:gd name="T53" fmla="*/ 288 h 134"/>
                <a:gd name="T54" fmla="*/ 89 w 160"/>
                <a:gd name="T55" fmla="*/ 282 h 134"/>
                <a:gd name="T56" fmla="*/ 87 w 160"/>
                <a:gd name="T57" fmla="*/ 265 h 134"/>
                <a:gd name="T58" fmla="*/ 64 w 160"/>
                <a:gd name="T59" fmla="*/ 257 h 134"/>
                <a:gd name="T60" fmla="*/ 60 w 160"/>
                <a:gd name="T61" fmla="*/ 270 h 134"/>
                <a:gd name="T62" fmla="*/ 46 w 160"/>
                <a:gd name="T63" fmla="*/ 265 h 134"/>
                <a:gd name="T64" fmla="*/ 44 w 160"/>
                <a:gd name="T65" fmla="*/ 248 h 134"/>
                <a:gd name="T66" fmla="*/ 24 w 160"/>
                <a:gd name="T67" fmla="*/ 248 h 134"/>
                <a:gd name="T68" fmla="*/ 20 w 160"/>
                <a:gd name="T69" fmla="*/ 205 h 134"/>
                <a:gd name="T70" fmla="*/ 12 w 160"/>
                <a:gd name="T71" fmla="*/ 183 h 134"/>
                <a:gd name="T72" fmla="*/ 2 w 160"/>
                <a:gd name="T73" fmla="*/ 142 h 134"/>
                <a:gd name="T74" fmla="*/ 0 w 160"/>
                <a:gd name="T75" fmla="*/ 115 h 134"/>
                <a:gd name="T76" fmla="*/ 6 w 160"/>
                <a:gd name="T77" fmla="*/ 99 h 134"/>
                <a:gd name="T78" fmla="*/ 14 w 160"/>
                <a:gd name="T79" fmla="*/ 99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2" name="Freeform 170">
              <a:extLst>
                <a:ext uri="{FF2B5EF4-FFF2-40B4-BE49-F238E27FC236}">
                  <a16:creationId xmlns:a16="http://schemas.microsoft.com/office/drawing/2014/main" id="{7EC573BE-D26C-4BA3-98D9-D7E62FF6CE91}"/>
                </a:ext>
              </a:extLst>
            </p:cNvPr>
            <p:cNvSpPr>
              <a:spLocks/>
            </p:cNvSpPr>
            <p:nvPr/>
          </p:nvSpPr>
          <p:spPr bwMode="auto">
            <a:xfrm>
              <a:off x="6459738" y="4756824"/>
              <a:ext cx="254564" cy="332581"/>
            </a:xfrm>
            <a:custGeom>
              <a:avLst/>
              <a:gdLst>
                <a:gd name="T0" fmla="*/ 0 w 172"/>
                <a:gd name="T1" fmla="*/ 0 h 176"/>
                <a:gd name="T2" fmla="*/ 20 w 172"/>
                <a:gd name="T3" fmla="*/ 2 h 176"/>
                <a:gd name="T4" fmla="*/ 38 w 172"/>
                <a:gd name="T5" fmla="*/ 9 h 176"/>
                <a:gd name="T6" fmla="*/ 48 w 172"/>
                <a:gd name="T7" fmla="*/ 37 h 176"/>
                <a:gd name="T8" fmla="*/ 60 w 172"/>
                <a:gd name="T9" fmla="*/ 58 h 176"/>
                <a:gd name="T10" fmla="*/ 72 w 172"/>
                <a:gd name="T11" fmla="*/ 73 h 176"/>
                <a:gd name="T12" fmla="*/ 84 w 172"/>
                <a:gd name="T13" fmla="*/ 103 h 176"/>
                <a:gd name="T14" fmla="*/ 91 w 172"/>
                <a:gd name="T15" fmla="*/ 111 h 176"/>
                <a:gd name="T16" fmla="*/ 103 w 172"/>
                <a:gd name="T17" fmla="*/ 130 h 176"/>
                <a:gd name="T18" fmla="*/ 117 w 172"/>
                <a:gd name="T19" fmla="*/ 159 h 176"/>
                <a:gd name="T20" fmla="*/ 129 w 172"/>
                <a:gd name="T21" fmla="*/ 172 h 176"/>
                <a:gd name="T22" fmla="*/ 129 w 172"/>
                <a:gd name="T23" fmla="*/ 197 h 176"/>
                <a:gd name="T24" fmla="*/ 131 w 172"/>
                <a:gd name="T25" fmla="*/ 209 h 176"/>
                <a:gd name="T26" fmla="*/ 139 w 172"/>
                <a:gd name="T27" fmla="*/ 211 h 176"/>
                <a:gd name="T28" fmla="*/ 147 w 172"/>
                <a:gd name="T29" fmla="*/ 238 h 176"/>
                <a:gd name="T30" fmla="*/ 147 w 172"/>
                <a:gd name="T31" fmla="*/ 253 h 176"/>
                <a:gd name="T32" fmla="*/ 145 w 172"/>
                <a:gd name="T33" fmla="*/ 266 h 176"/>
                <a:gd name="T34" fmla="*/ 155 w 172"/>
                <a:gd name="T35" fmla="*/ 253 h 176"/>
                <a:gd name="T36" fmla="*/ 167 w 172"/>
                <a:gd name="T37" fmla="*/ 266 h 176"/>
                <a:gd name="T38" fmla="*/ 167 w 172"/>
                <a:gd name="T39" fmla="*/ 319 h 176"/>
                <a:gd name="T40" fmla="*/ 165 w 172"/>
                <a:gd name="T41" fmla="*/ 359 h 176"/>
                <a:gd name="T42" fmla="*/ 155 w 172"/>
                <a:gd name="T43" fmla="*/ 356 h 176"/>
                <a:gd name="T44" fmla="*/ 147 w 172"/>
                <a:gd name="T45" fmla="*/ 359 h 176"/>
                <a:gd name="T46" fmla="*/ 137 w 172"/>
                <a:gd name="T47" fmla="*/ 356 h 176"/>
                <a:gd name="T48" fmla="*/ 91 w 172"/>
                <a:gd name="T49" fmla="*/ 262 h 176"/>
                <a:gd name="T50" fmla="*/ 86 w 172"/>
                <a:gd name="T51" fmla="*/ 243 h 176"/>
                <a:gd name="T52" fmla="*/ 86 w 172"/>
                <a:gd name="T53" fmla="*/ 217 h 176"/>
                <a:gd name="T54" fmla="*/ 64 w 172"/>
                <a:gd name="T55" fmla="*/ 163 h 176"/>
                <a:gd name="T56" fmla="*/ 60 w 172"/>
                <a:gd name="T57" fmla="*/ 142 h 176"/>
                <a:gd name="T58" fmla="*/ 60 w 172"/>
                <a:gd name="T59" fmla="*/ 128 h 176"/>
                <a:gd name="T60" fmla="*/ 46 w 172"/>
                <a:gd name="T61" fmla="*/ 103 h 176"/>
                <a:gd name="T62" fmla="*/ 38 w 172"/>
                <a:gd name="T63" fmla="*/ 103 h 176"/>
                <a:gd name="T64" fmla="*/ 38 w 172"/>
                <a:gd name="T65" fmla="*/ 84 h 176"/>
                <a:gd name="T66" fmla="*/ 20 w 172"/>
                <a:gd name="T67" fmla="*/ 44 h 176"/>
                <a:gd name="T68" fmla="*/ 4 w 172"/>
                <a:gd name="T69" fmla="*/ 21 h 176"/>
                <a:gd name="T70" fmla="*/ 0 w 172"/>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3" name="Freeform 171">
              <a:extLst>
                <a:ext uri="{FF2B5EF4-FFF2-40B4-BE49-F238E27FC236}">
                  <a16:creationId xmlns:a16="http://schemas.microsoft.com/office/drawing/2014/main" id="{2F7F8A2B-B57E-410A-9E58-EECFA1D61206}"/>
                </a:ext>
              </a:extLst>
            </p:cNvPr>
            <p:cNvSpPr>
              <a:spLocks/>
            </p:cNvSpPr>
            <p:nvPr/>
          </p:nvSpPr>
          <p:spPr bwMode="auto">
            <a:xfrm>
              <a:off x="6751519" y="4994382"/>
              <a:ext cx="22330" cy="27852"/>
            </a:xfrm>
            <a:custGeom>
              <a:avLst/>
              <a:gdLst>
                <a:gd name="T0" fmla="*/ 0 w 16"/>
                <a:gd name="T1" fmla="*/ 16 h 14"/>
                <a:gd name="T2" fmla="*/ 6 w 16"/>
                <a:gd name="T3" fmla="*/ 0 h 14"/>
                <a:gd name="T4" fmla="*/ 11 w 16"/>
                <a:gd name="T5" fmla="*/ 11 h 14"/>
                <a:gd name="T6" fmla="*/ 9 w 16"/>
                <a:gd name="T7" fmla="*/ 33 h 14"/>
                <a:gd name="T8" fmla="*/ 6 w 16"/>
                <a:gd name="T9" fmla="*/ 39 h 14"/>
                <a:gd name="T10" fmla="*/ 0 w 16"/>
                <a:gd name="T11" fmla="*/ 1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4">
                  <a:moveTo>
                    <a:pt x="0" y="6"/>
                  </a:moveTo>
                  <a:lnTo>
                    <a:pt x="6" y="0"/>
                  </a:lnTo>
                  <a:lnTo>
                    <a:pt x="16" y="4"/>
                  </a:lnTo>
                  <a:lnTo>
                    <a:pt x="14" y="12"/>
                  </a:lnTo>
                  <a:lnTo>
                    <a:pt x="6"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4" name="Freeform 172">
              <a:extLst>
                <a:ext uri="{FF2B5EF4-FFF2-40B4-BE49-F238E27FC236}">
                  <a16:creationId xmlns:a16="http://schemas.microsoft.com/office/drawing/2014/main" id="{14D95954-80CA-47BF-9DAA-604982272936}"/>
                </a:ext>
              </a:extLst>
            </p:cNvPr>
            <p:cNvSpPr>
              <a:spLocks/>
            </p:cNvSpPr>
            <p:nvPr/>
          </p:nvSpPr>
          <p:spPr bwMode="auto">
            <a:xfrm>
              <a:off x="6700904" y="4964892"/>
              <a:ext cx="35728" cy="52427"/>
            </a:xfrm>
            <a:custGeom>
              <a:avLst/>
              <a:gdLst>
                <a:gd name="T0" fmla="*/ 0 w 26"/>
                <a:gd name="T1" fmla="*/ 0 h 28"/>
                <a:gd name="T2" fmla="*/ 7 w 26"/>
                <a:gd name="T3" fmla="*/ 0 h 28"/>
                <a:gd name="T4" fmla="*/ 9 w 26"/>
                <a:gd name="T5" fmla="*/ 19 h 28"/>
                <a:gd name="T6" fmla="*/ 13 w 26"/>
                <a:gd name="T7" fmla="*/ 31 h 28"/>
                <a:gd name="T8" fmla="*/ 16 w 26"/>
                <a:gd name="T9" fmla="*/ 35 h 28"/>
                <a:gd name="T10" fmla="*/ 17 w 26"/>
                <a:gd name="T11" fmla="*/ 51 h 28"/>
                <a:gd name="T12" fmla="*/ 14 w 26"/>
                <a:gd name="T13" fmla="*/ 55 h 28"/>
                <a:gd name="T14" fmla="*/ 9 w 26"/>
                <a:gd name="T15" fmla="*/ 46 h 28"/>
                <a:gd name="T16" fmla="*/ 7 w 26"/>
                <a:gd name="T17" fmla="*/ 31 h 28"/>
                <a:gd name="T18" fmla="*/ 6 w 26"/>
                <a:gd name="T19" fmla="*/ 19 h 28"/>
                <a:gd name="T20" fmla="*/ 0 w 26"/>
                <a:gd name="T21" fmla="*/ 15 h 28"/>
                <a:gd name="T22" fmla="*/ 0 w 26"/>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5" name="Freeform 173">
              <a:extLst>
                <a:ext uri="{FF2B5EF4-FFF2-40B4-BE49-F238E27FC236}">
                  <a16:creationId xmlns:a16="http://schemas.microsoft.com/office/drawing/2014/main" id="{6E4062EE-4696-49A1-9E51-08752724EF7A}"/>
                </a:ext>
              </a:extLst>
            </p:cNvPr>
            <p:cNvSpPr>
              <a:spLocks/>
            </p:cNvSpPr>
            <p:nvPr/>
          </p:nvSpPr>
          <p:spPr bwMode="auto">
            <a:xfrm>
              <a:off x="6706859" y="5100874"/>
              <a:ext cx="232234" cy="81918"/>
            </a:xfrm>
            <a:custGeom>
              <a:avLst/>
              <a:gdLst>
                <a:gd name="T0" fmla="*/ 8 w 158"/>
                <a:gd name="T1" fmla="*/ 2 h 44"/>
                <a:gd name="T2" fmla="*/ 28 w 158"/>
                <a:gd name="T3" fmla="*/ 0 h 44"/>
                <a:gd name="T4" fmla="*/ 41 w 158"/>
                <a:gd name="T5" fmla="*/ 19 h 44"/>
                <a:gd name="T6" fmla="*/ 51 w 158"/>
                <a:gd name="T7" fmla="*/ 26 h 44"/>
                <a:gd name="T8" fmla="*/ 69 w 158"/>
                <a:gd name="T9" fmla="*/ 26 h 44"/>
                <a:gd name="T10" fmla="*/ 79 w 158"/>
                <a:gd name="T11" fmla="*/ 19 h 44"/>
                <a:gd name="T12" fmla="*/ 95 w 158"/>
                <a:gd name="T13" fmla="*/ 19 h 44"/>
                <a:gd name="T14" fmla="*/ 107 w 158"/>
                <a:gd name="T15" fmla="*/ 34 h 44"/>
                <a:gd name="T16" fmla="*/ 109 w 158"/>
                <a:gd name="T17" fmla="*/ 45 h 44"/>
                <a:gd name="T18" fmla="*/ 124 w 158"/>
                <a:gd name="T19" fmla="*/ 50 h 44"/>
                <a:gd name="T20" fmla="*/ 132 w 158"/>
                <a:gd name="T21" fmla="*/ 50 h 44"/>
                <a:gd name="T22" fmla="*/ 134 w 158"/>
                <a:gd name="T23" fmla="*/ 60 h 44"/>
                <a:gd name="T24" fmla="*/ 144 w 158"/>
                <a:gd name="T25" fmla="*/ 68 h 44"/>
                <a:gd name="T26" fmla="*/ 148 w 158"/>
                <a:gd name="T27" fmla="*/ 82 h 44"/>
                <a:gd name="T28" fmla="*/ 134 w 158"/>
                <a:gd name="T29" fmla="*/ 84 h 44"/>
                <a:gd name="T30" fmla="*/ 117 w 158"/>
                <a:gd name="T31" fmla="*/ 75 h 44"/>
                <a:gd name="T32" fmla="*/ 111 w 158"/>
                <a:gd name="T33" fmla="*/ 73 h 44"/>
                <a:gd name="T34" fmla="*/ 103 w 158"/>
                <a:gd name="T35" fmla="*/ 73 h 44"/>
                <a:gd name="T36" fmla="*/ 73 w 158"/>
                <a:gd name="T37" fmla="*/ 68 h 44"/>
                <a:gd name="T38" fmla="*/ 63 w 158"/>
                <a:gd name="T39" fmla="*/ 53 h 44"/>
                <a:gd name="T40" fmla="*/ 36 w 158"/>
                <a:gd name="T41" fmla="*/ 53 h 44"/>
                <a:gd name="T42" fmla="*/ 26 w 158"/>
                <a:gd name="T43" fmla="*/ 45 h 44"/>
                <a:gd name="T44" fmla="*/ 14 w 158"/>
                <a:gd name="T45" fmla="*/ 39 h 44"/>
                <a:gd name="T46" fmla="*/ 10 w 158"/>
                <a:gd name="T47" fmla="*/ 30 h 44"/>
                <a:gd name="T48" fmla="*/ 0 w 158"/>
                <a:gd name="T49" fmla="*/ 19 h 44"/>
                <a:gd name="T50" fmla="*/ 8 w 158"/>
                <a:gd name="T51" fmla="*/ 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6" name="Freeform 174">
              <a:extLst>
                <a:ext uri="{FF2B5EF4-FFF2-40B4-BE49-F238E27FC236}">
                  <a16:creationId xmlns:a16="http://schemas.microsoft.com/office/drawing/2014/main" id="{B1DEAE14-5CFB-4C2F-8B29-33901709FD4C}"/>
                </a:ext>
              </a:extLst>
            </p:cNvPr>
            <p:cNvSpPr>
              <a:spLocks/>
            </p:cNvSpPr>
            <p:nvPr/>
          </p:nvSpPr>
          <p:spPr bwMode="auto">
            <a:xfrm>
              <a:off x="7129643" y="5164768"/>
              <a:ext cx="84855" cy="68810"/>
            </a:xfrm>
            <a:custGeom>
              <a:avLst/>
              <a:gdLst>
                <a:gd name="T0" fmla="*/ 0 w 56"/>
                <a:gd name="T1" fmla="*/ 78 h 36"/>
                <a:gd name="T2" fmla="*/ 18 w 56"/>
                <a:gd name="T3" fmla="*/ 63 h 36"/>
                <a:gd name="T4" fmla="*/ 35 w 56"/>
                <a:gd name="T5" fmla="*/ 40 h 36"/>
                <a:gd name="T6" fmla="*/ 59 w 56"/>
                <a:gd name="T7" fmla="*/ 18 h 36"/>
                <a:gd name="T8" fmla="*/ 61 w 56"/>
                <a:gd name="T9" fmla="*/ 2 h 36"/>
                <a:gd name="T10" fmla="*/ 43 w 56"/>
                <a:gd name="T11" fmla="*/ 0 h 36"/>
                <a:gd name="T12" fmla="*/ 24 w 56"/>
                <a:gd name="T13" fmla="*/ 18 h 36"/>
                <a:gd name="T14" fmla="*/ 14 w 56"/>
                <a:gd name="T15" fmla="*/ 35 h 36"/>
                <a:gd name="T16" fmla="*/ 8 w 56"/>
                <a:gd name="T17" fmla="*/ 40 h 36"/>
                <a:gd name="T18" fmla="*/ 2 w 56"/>
                <a:gd name="T19" fmla="*/ 48 h 36"/>
                <a:gd name="T20" fmla="*/ 0 w 56"/>
                <a:gd name="T21" fmla="*/ 7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7" name="Freeform 175">
              <a:extLst>
                <a:ext uri="{FF2B5EF4-FFF2-40B4-BE49-F238E27FC236}">
                  <a16:creationId xmlns:a16="http://schemas.microsoft.com/office/drawing/2014/main" id="{2A13BFAE-E4DF-4606-A22B-8080A123C61B}"/>
                </a:ext>
              </a:extLst>
            </p:cNvPr>
            <p:cNvSpPr>
              <a:spLocks/>
            </p:cNvSpPr>
            <p:nvPr/>
          </p:nvSpPr>
          <p:spPr bwMode="auto">
            <a:xfrm>
              <a:off x="7019481" y="5197536"/>
              <a:ext cx="47638" cy="31128"/>
            </a:xfrm>
            <a:custGeom>
              <a:avLst/>
              <a:gdLst>
                <a:gd name="T0" fmla="*/ 2 w 30"/>
                <a:gd name="T1" fmla="*/ 0 h 16"/>
                <a:gd name="T2" fmla="*/ 19 w 30"/>
                <a:gd name="T3" fmla="*/ 0 h 16"/>
                <a:gd name="T4" fmla="*/ 34 w 30"/>
                <a:gd name="T5" fmla="*/ 14 h 16"/>
                <a:gd name="T6" fmla="*/ 41 w 30"/>
                <a:gd name="T7" fmla="*/ 29 h 16"/>
                <a:gd name="T8" fmla="*/ 36 w 30"/>
                <a:gd name="T9" fmla="*/ 38 h 16"/>
                <a:gd name="T10" fmla="*/ 19 w 30"/>
                <a:gd name="T11" fmla="*/ 34 h 16"/>
                <a:gd name="T12" fmla="*/ 4 w 30"/>
                <a:gd name="T13" fmla="*/ 20 h 16"/>
                <a:gd name="T14" fmla="*/ 0 w 30"/>
                <a:gd name="T15" fmla="*/ 10 h 16"/>
                <a:gd name="T16" fmla="*/ 2 w 3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8" name="Freeform 176">
              <a:extLst>
                <a:ext uri="{FF2B5EF4-FFF2-40B4-BE49-F238E27FC236}">
                  <a16:creationId xmlns:a16="http://schemas.microsoft.com/office/drawing/2014/main" id="{3FB8F0BE-DC76-4582-B335-E7C4A7BDB763}"/>
                </a:ext>
              </a:extLst>
            </p:cNvPr>
            <p:cNvSpPr>
              <a:spLocks/>
            </p:cNvSpPr>
            <p:nvPr/>
          </p:nvSpPr>
          <p:spPr bwMode="auto">
            <a:xfrm>
              <a:off x="7041811" y="5164768"/>
              <a:ext cx="58058" cy="18022"/>
            </a:xfrm>
            <a:custGeom>
              <a:avLst/>
              <a:gdLst>
                <a:gd name="T0" fmla="*/ 0 w 38"/>
                <a:gd name="T1" fmla="*/ 15 h 10"/>
                <a:gd name="T2" fmla="*/ 18 w 38"/>
                <a:gd name="T3" fmla="*/ 15 h 10"/>
                <a:gd name="T4" fmla="*/ 43 w 38"/>
                <a:gd name="T5" fmla="*/ 15 h 10"/>
                <a:gd name="T6" fmla="*/ 43 w 38"/>
                <a:gd name="T7" fmla="*/ 4 h 10"/>
                <a:gd name="T8" fmla="*/ 29 w 38"/>
                <a:gd name="T9" fmla="*/ 4 h 10"/>
                <a:gd name="T10" fmla="*/ 18 w 38"/>
                <a:gd name="T11" fmla="*/ 2 h 10"/>
                <a:gd name="T12" fmla="*/ 8 w 38"/>
                <a:gd name="T13" fmla="*/ 0 h 10"/>
                <a:gd name="T14" fmla="*/ 4 w 38"/>
                <a:gd name="T15" fmla="*/ 2 h 10"/>
                <a:gd name="T16" fmla="*/ 0 w 38"/>
                <a:gd name="T17" fmla="*/ 1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09" name="Freeform 177">
              <a:extLst>
                <a:ext uri="{FF2B5EF4-FFF2-40B4-BE49-F238E27FC236}">
                  <a16:creationId xmlns:a16="http://schemas.microsoft.com/office/drawing/2014/main" id="{012A46E8-6B6D-48C5-971B-58AADB0EFD7C}"/>
                </a:ext>
              </a:extLst>
            </p:cNvPr>
            <p:cNvSpPr>
              <a:spLocks/>
            </p:cNvSpPr>
            <p:nvPr/>
          </p:nvSpPr>
          <p:spPr bwMode="auto">
            <a:xfrm>
              <a:off x="6997151" y="5164768"/>
              <a:ext cx="29774" cy="18022"/>
            </a:xfrm>
            <a:custGeom>
              <a:avLst/>
              <a:gdLst>
                <a:gd name="T0" fmla="*/ 0 w 20"/>
                <a:gd name="T1" fmla="*/ 2 h 10"/>
                <a:gd name="T2" fmla="*/ 0 w 20"/>
                <a:gd name="T3" fmla="*/ 15 h 10"/>
                <a:gd name="T4" fmla="*/ 20 w 20"/>
                <a:gd name="T5" fmla="*/ 15 h 10"/>
                <a:gd name="T6" fmla="*/ 18 w 20"/>
                <a:gd name="T7" fmla="*/ 2 h 10"/>
                <a:gd name="T8" fmla="*/ 8 w 20"/>
                <a:gd name="T9" fmla="*/ 0 h 10"/>
                <a:gd name="T10" fmla="*/ 0 w 20"/>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0" y="2"/>
                  </a:moveTo>
                  <a:lnTo>
                    <a:pt x="0" y="10"/>
                  </a:lnTo>
                  <a:lnTo>
                    <a:pt x="20" y="10"/>
                  </a:lnTo>
                  <a:lnTo>
                    <a:pt x="18" y="2"/>
                  </a:lnTo>
                  <a:lnTo>
                    <a:pt x="8" y="0"/>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0" name="Freeform 178">
              <a:extLst>
                <a:ext uri="{FF2B5EF4-FFF2-40B4-BE49-F238E27FC236}">
                  <a16:creationId xmlns:a16="http://schemas.microsoft.com/office/drawing/2014/main" id="{E91EF260-5C13-4677-A40B-6331D418E9D8}"/>
                </a:ext>
              </a:extLst>
            </p:cNvPr>
            <p:cNvSpPr>
              <a:spLocks/>
            </p:cNvSpPr>
            <p:nvPr/>
          </p:nvSpPr>
          <p:spPr bwMode="auto">
            <a:xfrm>
              <a:off x="6951002" y="5164768"/>
              <a:ext cx="40194" cy="32767"/>
            </a:xfrm>
            <a:custGeom>
              <a:avLst/>
              <a:gdLst>
                <a:gd name="T0" fmla="*/ 2 w 26"/>
                <a:gd name="T1" fmla="*/ 0 h 18"/>
                <a:gd name="T2" fmla="*/ 19 w 26"/>
                <a:gd name="T3" fmla="*/ 2 h 18"/>
                <a:gd name="T4" fmla="*/ 31 w 26"/>
                <a:gd name="T5" fmla="*/ 4 h 18"/>
                <a:gd name="T6" fmla="*/ 31 w 26"/>
                <a:gd name="T7" fmla="*/ 16 h 18"/>
                <a:gd name="T8" fmla="*/ 29 w 26"/>
                <a:gd name="T9" fmla="*/ 30 h 18"/>
                <a:gd name="T10" fmla="*/ 12 w 26"/>
                <a:gd name="T11" fmla="*/ 24 h 18"/>
                <a:gd name="T12" fmla="*/ 0 w 26"/>
                <a:gd name="T13" fmla="*/ 16 h 18"/>
                <a:gd name="T14" fmla="*/ 2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1" name="Freeform 179">
              <a:extLst>
                <a:ext uri="{FF2B5EF4-FFF2-40B4-BE49-F238E27FC236}">
                  <a16:creationId xmlns:a16="http://schemas.microsoft.com/office/drawing/2014/main" id="{4A29F005-FEF4-4547-B50E-669E0B9546A5}"/>
                </a:ext>
              </a:extLst>
            </p:cNvPr>
            <p:cNvSpPr>
              <a:spLocks/>
            </p:cNvSpPr>
            <p:nvPr/>
          </p:nvSpPr>
          <p:spPr bwMode="auto">
            <a:xfrm>
              <a:off x="7019481" y="4866591"/>
              <a:ext cx="145890" cy="222813"/>
            </a:xfrm>
            <a:custGeom>
              <a:avLst/>
              <a:gdLst>
                <a:gd name="T0" fmla="*/ 12 w 98"/>
                <a:gd name="T1" fmla="*/ 71 h 118"/>
                <a:gd name="T2" fmla="*/ 12 w 98"/>
                <a:gd name="T3" fmla="*/ 53 h 118"/>
                <a:gd name="T4" fmla="*/ 20 w 98"/>
                <a:gd name="T5" fmla="*/ 28 h 118"/>
                <a:gd name="T6" fmla="*/ 32 w 98"/>
                <a:gd name="T7" fmla="*/ 16 h 118"/>
                <a:gd name="T8" fmla="*/ 48 w 98"/>
                <a:gd name="T9" fmla="*/ 21 h 118"/>
                <a:gd name="T10" fmla="*/ 58 w 98"/>
                <a:gd name="T11" fmla="*/ 28 h 118"/>
                <a:gd name="T12" fmla="*/ 74 w 98"/>
                <a:gd name="T13" fmla="*/ 28 h 118"/>
                <a:gd name="T14" fmla="*/ 84 w 98"/>
                <a:gd name="T15" fmla="*/ 24 h 118"/>
                <a:gd name="T16" fmla="*/ 90 w 98"/>
                <a:gd name="T17" fmla="*/ 16 h 118"/>
                <a:gd name="T18" fmla="*/ 98 w 98"/>
                <a:gd name="T19" fmla="*/ 0 h 118"/>
                <a:gd name="T20" fmla="*/ 98 w 98"/>
                <a:gd name="T21" fmla="*/ 16 h 118"/>
                <a:gd name="T22" fmla="*/ 88 w 98"/>
                <a:gd name="T23" fmla="*/ 41 h 118"/>
                <a:gd name="T24" fmla="*/ 80 w 98"/>
                <a:gd name="T25" fmla="*/ 53 h 118"/>
                <a:gd name="T26" fmla="*/ 56 w 98"/>
                <a:gd name="T27" fmla="*/ 44 h 118"/>
                <a:gd name="T28" fmla="*/ 42 w 98"/>
                <a:gd name="T29" fmla="*/ 41 h 118"/>
                <a:gd name="T30" fmla="*/ 30 w 98"/>
                <a:gd name="T31" fmla="*/ 41 h 118"/>
                <a:gd name="T32" fmla="*/ 24 w 98"/>
                <a:gd name="T33" fmla="*/ 41 h 118"/>
                <a:gd name="T34" fmla="*/ 18 w 98"/>
                <a:gd name="T35" fmla="*/ 53 h 118"/>
                <a:gd name="T36" fmla="*/ 18 w 98"/>
                <a:gd name="T37" fmla="*/ 71 h 118"/>
                <a:gd name="T38" fmla="*/ 22 w 98"/>
                <a:gd name="T39" fmla="*/ 84 h 118"/>
                <a:gd name="T40" fmla="*/ 26 w 98"/>
                <a:gd name="T41" fmla="*/ 93 h 118"/>
                <a:gd name="T42" fmla="*/ 28 w 98"/>
                <a:gd name="T43" fmla="*/ 103 h 118"/>
                <a:gd name="T44" fmla="*/ 32 w 98"/>
                <a:gd name="T45" fmla="*/ 106 h 118"/>
                <a:gd name="T46" fmla="*/ 38 w 98"/>
                <a:gd name="T47" fmla="*/ 90 h 118"/>
                <a:gd name="T48" fmla="*/ 42 w 98"/>
                <a:gd name="T49" fmla="*/ 84 h 118"/>
                <a:gd name="T50" fmla="*/ 52 w 98"/>
                <a:gd name="T51" fmla="*/ 90 h 118"/>
                <a:gd name="T52" fmla="*/ 60 w 98"/>
                <a:gd name="T53" fmla="*/ 81 h 118"/>
                <a:gd name="T54" fmla="*/ 70 w 98"/>
                <a:gd name="T55" fmla="*/ 81 h 118"/>
                <a:gd name="T56" fmla="*/ 68 w 98"/>
                <a:gd name="T57" fmla="*/ 93 h 118"/>
                <a:gd name="T58" fmla="*/ 56 w 98"/>
                <a:gd name="T59" fmla="*/ 97 h 118"/>
                <a:gd name="T60" fmla="*/ 50 w 98"/>
                <a:gd name="T61" fmla="*/ 109 h 118"/>
                <a:gd name="T62" fmla="*/ 44 w 98"/>
                <a:gd name="T63" fmla="*/ 122 h 118"/>
                <a:gd name="T64" fmla="*/ 44 w 98"/>
                <a:gd name="T65" fmla="*/ 126 h 118"/>
                <a:gd name="T66" fmla="*/ 48 w 98"/>
                <a:gd name="T67" fmla="*/ 138 h 118"/>
                <a:gd name="T68" fmla="*/ 54 w 98"/>
                <a:gd name="T69" fmla="*/ 163 h 118"/>
                <a:gd name="T70" fmla="*/ 54 w 98"/>
                <a:gd name="T71" fmla="*/ 172 h 118"/>
                <a:gd name="T72" fmla="*/ 56 w 98"/>
                <a:gd name="T73" fmla="*/ 188 h 118"/>
                <a:gd name="T74" fmla="*/ 62 w 98"/>
                <a:gd name="T75" fmla="*/ 197 h 118"/>
                <a:gd name="T76" fmla="*/ 54 w 98"/>
                <a:gd name="T77" fmla="*/ 203 h 118"/>
                <a:gd name="T78" fmla="*/ 46 w 98"/>
                <a:gd name="T79" fmla="*/ 199 h 118"/>
                <a:gd name="T80" fmla="*/ 44 w 98"/>
                <a:gd name="T81" fmla="*/ 211 h 118"/>
                <a:gd name="T82" fmla="*/ 38 w 98"/>
                <a:gd name="T83" fmla="*/ 190 h 118"/>
                <a:gd name="T84" fmla="*/ 34 w 98"/>
                <a:gd name="T85" fmla="*/ 172 h 118"/>
                <a:gd name="T86" fmla="*/ 32 w 98"/>
                <a:gd name="T87" fmla="*/ 142 h 118"/>
                <a:gd name="T88" fmla="*/ 24 w 98"/>
                <a:gd name="T89" fmla="*/ 142 h 118"/>
                <a:gd name="T90" fmla="*/ 22 w 98"/>
                <a:gd name="T91" fmla="*/ 154 h 118"/>
                <a:gd name="T92" fmla="*/ 24 w 98"/>
                <a:gd name="T93" fmla="*/ 188 h 118"/>
                <a:gd name="T94" fmla="*/ 24 w 98"/>
                <a:gd name="T95" fmla="*/ 199 h 118"/>
                <a:gd name="T96" fmla="*/ 24 w 98"/>
                <a:gd name="T97" fmla="*/ 228 h 118"/>
                <a:gd name="T98" fmla="*/ 22 w 98"/>
                <a:gd name="T99" fmla="*/ 241 h 118"/>
                <a:gd name="T100" fmla="*/ 10 w 98"/>
                <a:gd name="T101" fmla="*/ 235 h 118"/>
                <a:gd name="T102" fmla="*/ 10 w 98"/>
                <a:gd name="T103" fmla="*/ 209 h 118"/>
                <a:gd name="T104" fmla="*/ 12 w 98"/>
                <a:gd name="T105" fmla="*/ 183 h 118"/>
                <a:gd name="T106" fmla="*/ 10 w 98"/>
                <a:gd name="T107" fmla="*/ 172 h 118"/>
                <a:gd name="T108" fmla="*/ 0 w 98"/>
                <a:gd name="T109" fmla="*/ 163 h 118"/>
                <a:gd name="T110" fmla="*/ 0 w 98"/>
                <a:gd name="T111" fmla="*/ 138 h 118"/>
                <a:gd name="T112" fmla="*/ 4 w 98"/>
                <a:gd name="T113" fmla="*/ 119 h 118"/>
                <a:gd name="T114" fmla="*/ 8 w 98"/>
                <a:gd name="T115" fmla="*/ 84 h 118"/>
                <a:gd name="T116" fmla="*/ 12 w 98"/>
                <a:gd name="T117" fmla="*/ 71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2" name="Freeform 180">
              <a:extLst>
                <a:ext uri="{FF2B5EF4-FFF2-40B4-BE49-F238E27FC236}">
                  <a16:creationId xmlns:a16="http://schemas.microsoft.com/office/drawing/2014/main" id="{CB7838B4-11A9-46AF-AD7C-EC24D5DBDF9A}"/>
                </a:ext>
              </a:extLst>
            </p:cNvPr>
            <p:cNvSpPr>
              <a:spLocks/>
            </p:cNvSpPr>
            <p:nvPr/>
          </p:nvSpPr>
          <p:spPr bwMode="auto">
            <a:xfrm>
              <a:off x="7296375" y="4933764"/>
              <a:ext cx="241166" cy="255580"/>
            </a:xfrm>
            <a:custGeom>
              <a:avLst/>
              <a:gdLst>
                <a:gd name="T0" fmla="*/ 2 w 162"/>
                <a:gd name="T1" fmla="*/ 15 h 136"/>
                <a:gd name="T2" fmla="*/ 20 w 162"/>
                <a:gd name="T3" fmla="*/ 2 h 136"/>
                <a:gd name="T4" fmla="*/ 30 w 162"/>
                <a:gd name="T5" fmla="*/ 0 h 136"/>
                <a:gd name="T6" fmla="*/ 48 w 162"/>
                <a:gd name="T7" fmla="*/ 2 h 136"/>
                <a:gd name="T8" fmla="*/ 56 w 162"/>
                <a:gd name="T9" fmla="*/ 20 h 136"/>
                <a:gd name="T10" fmla="*/ 54 w 162"/>
                <a:gd name="T11" fmla="*/ 44 h 136"/>
                <a:gd name="T12" fmla="*/ 54 w 162"/>
                <a:gd name="T13" fmla="*/ 60 h 136"/>
                <a:gd name="T14" fmla="*/ 60 w 162"/>
                <a:gd name="T15" fmla="*/ 69 h 136"/>
                <a:gd name="T16" fmla="*/ 62 w 162"/>
                <a:gd name="T17" fmla="*/ 83 h 136"/>
                <a:gd name="T18" fmla="*/ 70 w 162"/>
                <a:gd name="T19" fmla="*/ 86 h 136"/>
                <a:gd name="T20" fmla="*/ 80 w 162"/>
                <a:gd name="T21" fmla="*/ 83 h 136"/>
                <a:gd name="T22" fmla="*/ 86 w 162"/>
                <a:gd name="T23" fmla="*/ 63 h 136"/>
                <a:gd name="T24" fmla="*/ 94 w 162"/>
                <a:gd name="T25" fmla="*/ 52 h 136"/>
                <a:gd name="T26" fmla="*/ 104 w 162"/>
                <a:gd name="T27" fmla="*/ 44 h 136"/>
                <a:gd name="T28" fmla="*/ 110 w 162"/>
                <a:gd name="T29" fmla="*/ 32 h 136"/>
                <a:gd name="T30" fmla="*/ 128 w 162"/>
                <a:gd name="T31" fmla="*/ 44 h 136"/>
                <a:gd name="T32" fmla="*/ 142 w 162"/>
                <a:gd name="T33" fmla="*/ 52 h 136"/>
                <a:gd name="T34" fmla="*/ 158 w 162"/>
                <a:gd name="T35" fmla="*/ 63 h 136"/>
                <a:gd name="T36" fmla="*/ 162 w 162"/>
                <a:gd name="T37" fmla="*/ 69 h 136"/>
                <a:gd name="T38" fmla="*/ 162 w 162"/>
                <a:gd name="T39" fmla="*/ 270 h 136"/>
                <a:gd name="T40" fmla="*/ 148 w 162"/>
                <a:gd name="T41" fmla="*/ 247 h 136"/>
                <a:gd name="T42" fmla="*/ 138 w 162"/>
                <a:gd name="T43" fmla="*/ 239 h 136"/>
                <a:gd name="T44" fmla="*/ 130 w 162"/>
                <a:gd name="T45" fmla="*/ 239 h 136"/>
                <a:gd name="T46" fmla="*/ 124 w 162"/>
                <a:gd name="T47" fmla="*/ 247 h 136"/>
                <a:gd name="T48" fmla="*/ 110 w 162"/>
                <a:gd name="T49" fmla="*/ 250 h 136"/>
                <a:gd name="T50" fmla="*/ 108 w 162"/>
                <a:gd name="T51" fmla="*/ 234 h 136"/>
                <a:gd name="T52" fmla="*/ 110 w 162"/>
                <a:gd name="T53" fmla="*/ 226 h 136"/>
                <a:gd name="T54" fmla="*/ 116 w 162"/>
                <a:gd name="T55" fmla="*/ 223 h 136"/>
                <a:gd name="T56" fmla="*/ 124 w 162"/>
                <a:gd name="T57" fmla="*/ 218 h 136"/>
                <a:gd name="T58" fmla="*/ 126 w 162"/>
                <a:gd name="T59" fmla="*/ 194 h 136"/>
                <a:gd name="T60" fmla="*/ 122 w 162"/>
                <a:gd name="T61" fmla="*/ 178 h 136"/>
                <a:gd name="T62" fmla="*/ 112 w 162"/>
                <a:gd name="T63" fmla="*/ 161 h 136"/>
                <a:gd name="T64" fmla="*/ 90 w 162"/>
                <a:gd name="T65" fmla="*/ 134 h 136"/>
                <a:gd name="T66" fmla="*/ 66 w 162"/>
                <a:gd name="T67" fmla="*/ 123 h 136"/>
                <a:gd name="T68" fmla="*/ 60 w 162"/>
                <a:gd name="T69" fmla="*/ 110 h 136"/>
                <a:gd name="T70" fmla="*/ 54 w 162"/>
                <a:gd name="T71" fmla="*/ 107 h 136"/>
                <a:gd name="T72" fmla="*/ 48 w 162"/>
                <a:gd name="T73" fmla="*/ 80 h 136"/>
                <a:gd name="T74" fmla="*/ 42 w 162"/>
                <a:gd name="T75" fmla="*/ 83 h 136"/>
                <a:gd name="T76" fmla="*/ 42 w 162"/>
                <a:gd name="T77" fmla="*/ 95 h 136"/>
                <a:gd name="T78" fmla="*/ 42 w 162"/>
                <a:gd name="T79" fmla="*/ 116 h 136"/>
                <a:gd name="T80" fmla="*/ 32 w 162"/>
                <a:gd name="T81" fmla="*/ 110 h 136"/>
                <a:gd name="T82" fmla="*/ 32 w 162"/>
                <a:gd name="T83" fmla="*/ 92 h 136"/>
                <a:gd name="T84" fmla="*/ 30 w 162"/>
                <a:gd name="T85" fmla="*/ 80 h 136"/>
                <a:gd name="T86" fmla="*/ 20 w 162"/>
                <a:gd name="T87" fmla="*/ 75 h 136"/>
                <a:gd name="T88" fmla="*/ 30 w 162"/>
                <a:gd name="T89" fmla="*/ 63 h 136"/>
                <a:gd name="T90" fmla="*/ 42 w 162"/>
                <a:gd name="T91" fmla="*/ 69 h 136"/>
                <a:gd name="T92" fmla="*/ 50 w 162"/>
                <a:gd name="T93" fmla="*/ 63 h 136"/>
                <a:gd name="T94" fmla="*/ 46 w 162"/>
                <a:gd name="T95" fmla="*/ 48 h 136"/>
                <a:gd name="T96" fmla="*/ 30 w 162"/>
                <a:gd name="T97" fmla="*/ 48 h 136"/>
                <a:gd name="T98" fmla="*/ 20 w 162"/>
                <a:gd name="T99" fmla="*/ 52 h 136"/>
                <a:gd name="T100" fmla="*/ 16 w 162"/>
                <a:gd name="T101" fmla="*/ 32 h 136"/>
                <a:gd name="T102" fmla="*/ 6 w 162"/>
                <a:gd name="T103" fmla="*/ 32 h 136"/>
                <a:gd name="T104" fmla="*/ 0 w 162"/>
                <a:gd name="T105" fmla="*/ 28 h 136"/>
                <a:gd name="T106" fmla="*/ 2 w 162"/>
                <a:gd name="T107" fmla="*/ 15 h 1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3" name="Freeform 181">
              <a:extLst>
                <a:ext uri="{FF2B5EF4-FFF2-40B4-BE49-F238E27FC236}">
                  <a16:creationId xmlns:a16="http://schemas.microsoft.com/office/drawing/2014/main" id="{68C3591E-D056-41EF-A47C-BEAFFF28772F}"/>
                </a:ext>
              </a:extLst>
            </p:cNvPr>
            <p:cNvSpPr>
              <a:spLocks/>
            </p:cNvSpPr>
            <p:nvPr/>
          </p:nvSpPr>
          <p:spPr bwMode="auto">
            <a:xfrm>
              <a:off x="7227896" y="5000936"/>
              <a:ext cx="71457" cy="31128"/>
            </a:xfrm>
            <a:custGeom>
              <a:avLst/>
              <a:gdLst>
                <a:gd name="T0" fmla="*/ 4 w 48"/>
                <a:gd name="T1" fmla="*/ 2 h 16"/>
                <a:gd name="T2" fmla="*/ 20 w 48"/>
                <a:gd name="T3" fmla="*/ 0 h 16"/>
                <a:gd name="T4" fmla="*/ 38 w 48"/>
                <a:gd name="T5" fmla="*/ 2 h 16"/>
                <a:gd name="T6" fmla="*/ 48 w 48"/>
                <a:gd name="T7" fmla="*/ 24 h 16"/>
                <a:gd name="T8" fmla="*/ 46 w 48"/>
                <a:gd name="T9" fmla="*/ 38 h 16"/>
                <a:gd name="T10" fmla="*/ 34 w 48"/>
                <a:gd name="T11" fmla="*/ 29 h 16"/>
                <a:gd name="T12" fmla="*/ 24 w 48"/>
                <a:gd name="T13" fmla="*/ 24 h 16"/>
                <a:gd name="T14" fmla="*/ 12 w 48"/>
                <a:gd name="T15" fmla="*/ 24 h 16"/>
                <a:gd name="T16" fmla="*/ 8 w 48"/>
                <a:gd name="T17" fmla="*/ 34 h 16"/>
                <a:gd name="T18" fmla="*/ 2 w 48"/>
                <a:gd name="T19" fmla="*/ 34 h 16"/>
                <a:gd name="T20" fmla="*/ 0 w 48"/>
                <a:gd name="T21" fmla="*/ 14 h 16"/>
                <a:gd name="T22" fmla="*/ 4 w 48"/>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4" name="Freeform 182">
              <a:extLst>
                <a:ext uri="{FF2B5EF4-FFF2-40B4-BE49-F238E27FC236}">
                  <a16:creationId xmlns:a16="http://schemas.microsoft.com/office/drawing/2014/main" id="{6971545A-7270-43E2-8B08-36811BEC1CC5}"/>
                </a:ext>
              </a:extLst>
            </p:cNvPr>
            <p:cNvSpPr>
              <a:spLocks/>
            </p:cNvSpPr>
            <p:nvPr/>
          </p:nvSpPr>
          <p:spPr bwMode="auto">
            <a:xfrm>
              <a:off x="7190679" y="5014042"/>
              <a:ext cx="28285" cy="18022"/>
            </a:xfrm>
            <a:custGeom>
              <a:avLst/>
              <a:gdLst>
                <a:gd name="T0" fmla="*/ 2 w 18"/>
                <a:gd name="T1" fmla="*/ 0 h 10"/>
                <a:gd name="T2" fmla="*/ 17 w 18"/>
                <a:gd name="T3" fmla="*/ 0 h 10"/>
                <a:gd name="T4" fmla="*/ 23 w 18"/>
                <a:gd name="T5" fmla="*/ 4 h 10"/>
                <a:gd name="T6" fmla="*/ 19 w 18"/>
                <a:gd name="T7" fmla="*/ 15 h 10"/>
                <a:gd name="T8" fmla="*/ 4 w 18"/>
                <a:gd name="T9" fmla="*/ 15 h 10"/>
                <a:gd name="T10" fmla="*/ 0 w 18"/>
                <a:gd name="T11" fmla="*/ 11 h 10"/>
                <a:gd name="T12" fmla="*/ 2 w 18"/>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0">
                  <a:moveTo>
                    <a:pt x="2" y="0"/>
                  </a:moveTo>
                  <a:lnTo>
                    <a:pt x="12" y="0"/>
                  </a:lnTo>
                  <a:lnTo>
                    <a:pt x="18" y="4"/>
                  </a:lnTo>
                  <a:lnTo>
                    <a:pt x="14" y="10"/>
                  </a:lnTo>
                  <a:lnTo>
                    <a:pt x="4" y="10"/>
                  </a:lnTo>
                  <a:lnTo>
                    <a:pt x="0" y="6"/>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5" name="Freeform 183">
              <a:extLst>
                <a:ext uri="{FF2B5EF4-FFF2-40B4-BE49-F238E27FC236}">
                  <a16:creationId xmlns:a16="http://schemas.microsoft.com/office/drawing/2014/main" id="{ACDD2C48-0FE6-41ED-8504-4347D8BC8538}"/>
                </a:ext>
              </a:extLst>
            </p:cNvPr>
            <p:cNvSpPr>
              <a:spLocks/>
            </p:cNvSpPr>
            <p:nvPr/>
          </p:nvSpPr>
          <p:spPr bwMode="auto">
            <a:xfrm>
              <a:off x="7220452" y="4858401"/>
              <a:ext cx="32751" cy="95023"/>
            </a:xfrm>
            <a:custGeom>
              <a:avLst/>
              <a:gdLst>
                <a:gd name="T0" fmla="*/ 0 w 22"/>
                <a:gd name="T1" fmla="*/ 0 h 50"/>
                <a:gd name="T2" fmla="*/ 6 w 22"/>
                <a:gd name="T3" fmla="*/ 2 h 50"/>
                <a:gd name="T4" fmla="*/ 8 w 22"/>
                <a:gd name="T5" fmla="*/ 22 h 50"/>
                <a:gd name="T6" fmla="*/ 8 w 22"/>
                <a:gd name="T7" fmla="*/ 30 h 50"/>
                <a:gd name="T8" fmla="*/ 14 w 22"/>
                <a:gd name="T9" fmla="*/ 12 h 50"/>
                <a:gd name="T10" fmla="*/ 20 w 22"/>
                <a:gd name="T11" fmla="*/ 9 h 50"/>
                <a:gd name="T12" fmla="*/ 22 w 22"/>
                <a:gd name="T13" fmla="*/ 30 h 50"/>
                <a:gd name="T14" fmla="*/ 16 w 22"/>
                <a:gd name="T15" fmla="*/ 35 h 50"/>
                <a:gd name="T16" fmla="*/ 14 w 22"/>
                <a:gd name="T17" fmla="*/ 42 h 50"/>
                <a:gd name="T18" fmla="*/ 18 w 22"/>
                <a:gd name="T19" fmla="*/ 48 h 50"/>
                <a:gd name="T20" fmla="*/ 20 w 22"/>
                <a:gd name="T21" fmla="*/ 56 h 50"/>
                <a:gd name="T22" fmla="*/ 8 w 22"/>
                <a:gd name="T23" fmla="*/ 56 h 50"/>
                <a:gd name="T24" fmla="*/ 8 w 22"/>
                <a:gd name="T25" fmla="*/ 65 h 50"/>
                <a:gd name="T26" fmla="*/ 10 w 22"/>
                <a:gd name="T27" fmla="*/ 79 h 50"/>
                <a:gd name="T28" fmla="*/ 16 w 22"/>
                <a:gd name="T29" fmla="*/ 92 h 50"/>
                <a:gd name="T30" fmla="*/ 18 w 22"/>
                <a:gd name="T31" fmla="*/ 95 h 50"/>
                <a:gd name="T32" fmla="*/ 18 w 22"/>
                <a:gd name="T33" fmla="*/ 101 h 50"/>
                <a:gd name="T34" fmla="*/ 16 w 22"/>
                <a:gd name="T35" fmla="*/ 104 h 50"/>
                <a:gd name="T36" fmla="*/ 12 w 22"/>
                <a:gd name="T37" fmla="*/ 104 h 50"/>
                <a:gd name="T38" fmla="*/ 8 w 22"/>
                <a:gd name="T39" fmla="*/ 101 h 50"/>
                <a:gd name="T40" fmla="*/ 6 w 22"/>
                <a:gd name="T41" fmla="*/ 95 h 50"/>
                <a:gd name="T42" fmla="*/ 2 w 22"/>
                <a:gd name="T43" fmla="*/ 67 h 50"/>
                <a:gd name="T44" fmla="*/ 0 w 22"/>
                <a:gd name="T45" fmla="*/ 48 h 50"/>
                <a:gd name="T46" fmla="*/ 2 w 22"/>
                <a:gd name="T47" fmla="*/ 26 h 50"/>
                <a:gd name="T48" fmla="*/ 0 w 22"/>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6" name="Freeform 184">
              <a:extLst>
                <a:ext uri="{FF2B5EF4-FFF2-40B4-BE49-F238E27FC236}">
                  <a16:creationId xmlns:a16="http://schemas.microsoft.com/office/drawing/2014/main" id="{42EAC317-51B1-4FB1-AC02-E7A2888000C5}"/>
                </a:ext>
              </a:extLst>
            </p:cNvPr>
            <p:cNvSpPr>
              <a:spLocks/>
            </p:cNvSpPr>
            <p:nvPr/>
          </p:nvSpPr>
          <p:spPr bwMode="auto">
            <a:xfrm>
              <a:off x="7537541" y="4999297"/>
              <a:ext cx="227768" cy="244112"/>
            </a:xfrm>
            <a:custGeom>
              <a:avLst/>
              <a:gdLst>
                <a:gd name="T0" fmla="*/ 0 w 154"/>
                <a:gd name="T1" fmla="*/ 0 h 130"/>
                <a:gd name="T2" fmla="*/ 14 w 154"/>
                <a:gd name="T3" fmla="*/ 9 h 130"/>
                <a:gd name="T4" fmla="*/ 32 w 154"/>
                <a:gd name="T5" fmla="*/ 19 h 130"/>
                <a:gd name="T6" fmla="*/ 50 w 154"/>
                <a:gd name="T7" fmla="*/ 37 h 130"/>
                <a:gd name="T8" fmla="*/ 66 w 154"/>
                <a:gd name="T9" fmla="*/ 55 h 130"/>
                <a:gd name="T10" fmla="*/ 74 w 154"/>
                <a:gd name="T11" fmla="*/ 75 h 130"/>
                <a:gd name="T12" fmla="*/ 79 w 154"/>
                <a:gd name="T13" fmla="*/ 86 h 130"/>
                <a:gd name="T14" fmla="*/ 95 w 154"/>
                <a:gd name="T15" fmla="*/ 104 h 130"/>
                <a:gd name="T16" fmla="*/ 103 w 154"/>
                <a:gd name="T17" fmla="*/ 115 h 130"/>
                <a:gd name="T18" fmla="*/ 103 w 154"/>
                <a:gd name="T19" fmla="*/ 123 h 130"/>
                <a:gd name="T20" fmla="*/ 105 w 154"/>
                <a:gd name="T21" fmla="*/ 126 h 130"/>
                <a:gd name="T22" fmla="*/ 103 w 154"/>
                <a:gd name="T23" fmla="*/ 132 h 130"/>
                <a:gd name="T24" fmla="*/ 89 w 154"/>
                <a:gd name="T25" fmla="*/ 132 h 130"/>
                <a:gd name="T26" fmla="*/ 95 w 154"/>
                <a:gd name="T27" fmla="*/ 143 h 130"/>
                <a:gd name="T28" fmla="*/ 105 w 154"/>
                <a:gd name="T29" fmla="*/ 171 h 130"/>
                <a:gd name="T30" fmla="*/ 119 w 154"/>
                <a:gd name="T31" fmla="*/ 203 h 130"/>
                <a:gd name="T32" fmla="*/ 125 w 154"/>
                <a:gd name="T33" fmla="*/ 209 h 130"/>
                <a:gd name="T34" fmla="*/ 133 w 154"/>
                <a:gd name="T35" fmla="*/ 226 h 130"/>
                <a:gd name="T36" fmla="*/ 149 w 154"/>
                <a:gd name="T37" fmla="*/ 245 h 130"/>
                <a:gd name="T38" fmla="*/ 147 w 154"/>
                <a:gd name="T39" fmla="*/ 258 h 130"/>
                <a:gd name="T40" fmla="*/ 131 w 154"/>
                <a:gd name="T41" fmla="*/ 241 h 130"/>
                <a:gd name="T42" fmla="*/ 119 w 154"/>
                <a:gd name="T43" fmla="*/ 237 h 130"/>
                <a:gd name="T44" fmla="*/ 99 w 154"/>
                <a:gd name="T45" fmla="*/ 234 h 130"/>
                <a:gd name="T46" fmla="*/ 89 w 154"/>
                <a:gd name="T47" fmla="*/ 209 h 130"/>
                <a:gd name="T48" fmla="*/ 79 w 154"/>
                <a:gd name="T49" fmla="*/ 181 h 130"/>
                <a:gd name="T50" fmla="*/ 72 w 154"/>
                <a:gd name="T51" fmla="*/ 165 h 130"/>
                <a:gd name="T52" fmla="*/ 60 w 154"/>
                <a:gd name="T53" fmla="*/ 151 h 130"/>
                <a:gd name="T54" fmla="*/ 46 w 154"/>
                <a:gd name="T55" fmla="*/ 138 h 130"/>
                <a:gd name="T56" fmla="*/ 46 w 154"/>
                <a:gd name="T57" fmla="*/ 158 h 130"/>
                <a:gd name="T58" fmla="*/ 42 w 154"/>
                <a:gd name="T59" fmla="*/ 171 h 130"/>
                <a:gd name="T60" fmla="*/ 28 w 154"/>
                <a:gd name="T61" fmla="*/ 174 h 130"/>
                <a:gd name="T62" fmla="*/ 30 w 154"/>
                <a:gd name="T63" fmla="*/ 189 h 130"/>
                <a:gd name="T64" fmla="*/ 38 w 154"/>
                <a:gd name="T65" fmla="*/ 198 h 130"/>
                <a:gd name="T66" fmla="*/ 32 w 154"/>
                <a:gd name="T67" fmla="*/ 209 h 130"/>
                <a:gd name="T68" fmla="*/ 18 w 154"/>
                <a:gd name="T69" fmla="*/ 203 h 130"/>
                <a:gd name="T70" fmla="*/ 8 w 154"/>
                <a:gd name="T71" fmla="*/ 203 h 130"/>
                <a:gd name="T72" fmla="*/ 0 w 154"/>
                <a:gd name="T73" fmla="*/ 203 h 130"/>
                <a:gd name="T74" fmla="*/ 0 w 154"/>
                <a:gd name="T75" fmla="*/ 0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7" name="Freeform 185">
              <a:extLst>
                <a:ext uri="{FF2B5EF4-FFF2-40B4-BE49-F238E27FC236}">
                  <a16:creationId xmlns:a16="http://schemas.microsoft.com/office/drawing/2014/main" id="{2A016F94-C40F-4B36-B847-44BE6D1A7C28}"/>
                </a:ext>
              </a:extLst>
            </p:cNvPr>
            <p:cNvSpPr>
              <a:spLocks/>
            </p:cNvSpPr>
            <p:nvPr/>
          </p:nvSpPr>
          <p:spPr bwMode="auto">
            <a:xfrm>
              <a:off x="7719160" y="5041894"/>
              <a:ext cx="86343" cy="68810"/>
            </a:xfrm>
            <a:custGeom>
              <a:avLst/>
              <a:gdLst>
                <a:gd name="T0" fmla="*/ 0 w 58"/>
                <a:gd name="T1" fmla="*/ 48 h 36"/>
                <a:gd name="T2" fmla="*/ 14 w 58"/>
                <a:gd name="T3" fmla="*/ 48 h 36"/>
                <a:gd name="T4" fmla="*/ 34 w 58"/>
                <a:gd name="T5" fmla="*/ 48 h 36"/>
                <a:gd name="T6" fmla="*/ 40 w 58"/>
                <a:gd name="T7" fmla="*/ 35 h 36"/>
                <a:gd name="T8" fmla="*/ 50 w 58"/>
                <a:gd name="T9" fmla="*/ 13 h 36"/>
                <a:gd name="T10" fmla="*/ 56 w 58"/>
                <a:gd name="T11" fmla="*/ 0 h 36"/>
                <a:gd name="T12" fmla="*/ 58 w 58"/>
                <a:gd name="T13" fmla="*/ 22 h 36"/>
                <a:gd name="T14" fmla="*/ 54 w 58"/>
                <a:gd name="T15" fmla="*/ 40 h 36"/>
                <a:gd name="T16" fmla="*/ 46 w 58"/>
                <a:gd name="T17" fmla="*/ 48 h 36"/>
                <a:gd name="T18" fmla="*/ 38 w 58"/>
                <a:gd name="T19" fmla="*/ 63 h 36"/>
                <a:gd name="T20" fmla="*/ 32 w 58"/>
                <a:gd name="T21" fmla="*/ 75 h 36"/>
                <a:gd name="T22" fmla="*/ 20 w 58"/>
                <a:gd name="T23" fmla="*/ 78 h 36"/>
                <a:gd name="T24" fmla="*/ 6 w 58"/>
                <a:gd name="T25" fmla="*/ 68 h 36"/>
                <a:gd name="T26" fmla="*/ 0 w 58"/>
                <a:gd name="T27" fmla="*/ 63 h 36"/>
                <a:gd name="T28" fmla="*/ 0 w 58"/>
                <a:gd name="T29" fmla="*/ 4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8" name="Freeform 186">
              <a:extLst>
                <a:ext uri="{FF2B5EF4-FFF2-40B4-BE49-F238E27FC236}">
                  <a16:creationId xmlns:a16="http://schemas.microsoft.com/office/drawing/2014/main" id="{C1B30836-4033-4479-9B13-9797F3D8140D}"/>
                </a:ext>
              </a:extLst>
            </p:cNvPr>
            <p:cNvSpPr>
              <a:spLocks/>
            </p:cNvSpPr>
            <p:nvPr/>
          </p:nvSpPr>
          <p:spPr bwMode="auto">
            <a:xfrm>
              <a:off x="7856118" y="5077937"/>
              <a:ext cx="32751" cy="50788"/>
            </a:xfrm>
            <a:custGeom>
              <a:avLst/>
              <a:gdLst>
                <a:gd name="T0" fmla="*/ 0 w 22"/>
                <a:gd name="T1" fmla="*/ 0 h 28"/>
                <a:gd name="T2" fmla="*/ 10 w 22"/>
                <a:gd name="T3" fmla="*/ 11 h 28"/>
                <a:gd name="T4" fmla="*/ 20 w 22"/>
                <a:gd name="T5" fmla="*/ 27 h 28"/>
                <a:gd name="T6" fmla="*/ 22 w 22"/>
                <a:gd name="T7" fmla="*/ 47 h 28"/>
                <a:gd name="T8" fmla="*/ 12 w 22"/>
                <a:gd name="T9" fmla="*/ 37 h 28"/>
                <a:gd name="T10" fmla="*/ 8 w 22"/>
                <a:gd name="T11" fmla="*/ 24 h 28"/>
                <a:gd name="T12" fmla="*/ 2 w 22"/>
                <a:gd name="T13" fmla="*/ 13 h 28"/>
                <a:gd name="T14" fmla="*/ 0 w 22"/>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19" name="Freeform 187">
              <a:extLst>
                <a:ext uri="{FF2B5EF4-FFF2-40B4-BE49-F238E27FC236}">
                  <a16:creationId xmlns:a16="http://schemas.microsoft.com/office/drawing/2014/main" id="{B29BAD1B-F750-44E6-BD19-E7BB0BB62840}"/>
                </a:ext>
              </a:extLst>
            </p:cNvPr>
            <p:cNvSpPr>
              <a:spLocks/>
            </p:cNvSpPr>
            <p:nvPr/>
          </p:nvSpPr>
          <p:spPr bwMode="auto">
            <a:xfrm>
              <a:off x="7972235" y="5197536"/>
              <a:ext cx="28285" cy="22937"/>
            </a:xfrm>
            <a:custGeom>
              <a:avLst/>
              <a:gdLst>
                <a:gd name="T0" fmla="*/ 4 w 20"/>
                <a:gd name="T1" fmla="*/ 0 h 12"/>
                <a:gd name="T2" fmla="*/ 10 w 20"/>
                <a:gd name="T3" fmla="*/ 0 h 12"/>
                <a:gd name="T4" fmla="*/ 15 w 20"/>
                <a:gd name="T5" fmla="*/ 18 h 12"/>
                <a:gd name="T6" fmla="*/ 15 w 20"/>
                <a:gd name="T7" fmla="*/ 22 h 12"/>
                <a:gd name="T8" fmla="*/ 15 w 20"/>
                <a:gd name="T9" fmla="*/ 26 h 12"/>
                <a:gd name="T10" fmla="*/ 13 w 20"/>
                <a:gd name="T11" fmla="*/ 26 h 12"/>
                <a:gd name="T12" fmla="*/ 4 w 20"/>
                <a:gd name="T13" fmla="*/ 22 h 12"/>
                <a:gd name="T14" fmla="*/ 0 w 20"/>
                <a:gd name="T15" fmla="*/ 9 h 12"/>
                <a:gd name="T16" fmla="*/ 4 w 2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0" name="Freeform 188">
              <a:extLst>
                <a:ext uri="{FF2B5EF4-FFF2-40B4-BE49-F238E27FC236}">
                  <a16:creationId xmlns:a16="http://schemas.microsoft.com/office/drawing/2014/main" id="{99B9D269-0FEE-45DB-B039-00A7A008830D}"/>
                </a:ext>
              </a:extLst>
            </p:cNvPr>
            <p:cNvSpPr>
              <a:spLocks/>
            </p:cNvSpPr>
            <p:nvPr/>
          </p:nvSpPr>
          <p:spPr bwMode="auto">
            <a:xfrm>
              <a:off x="7994565" y="5166407"/>
              <a:ext cx="23819" cy="39320"/>
            </a:xfrm>
            <a:custGeom>
              <a:avLst/>
              <a:gdLst>
                <a:gd name="T0" fmla="*/ 0 w 16"/>
                <a:gd name="T1" fmla="*/ 0 h 20"/>
                <a:gd name="T2" fmla="*/ 2 w 16"/>
                <a:gd name="T3" fmla="*/ 20 h 20"/>
                <a:gd name="T4" fmla="*/ 6 w 16"/>
                <a:gd name="T5" fmla="*/ 44 h 20"/>
                <a:gd name="T6" fmla="*/ 16 w 16"/>
                <a:gd name="T7" fmla="*/ 50 h 20"/>
                <a:gd name="T8" fmla="*/ 14 w 16"/>
                <a:gd name="T9" fmla="*/ 20 h 20"/>
                <a:gd name="T10" fmla="*/ 8 w 16"/>
                <a:gd name="T11" fmla="*/ 10 h 20"/>
                <a:gd name="T12" fmla="*/ 0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2" y="8"/>
                  </a:lnTo>
                  <a:lnTo>
                    <a:pt x="6" y="18"/>
                  </a:lnTo>
                  <a:lnTo>
                    <a:pt x="16" y="20"/>
                  </a:lnTo>
                  <a:lnTo>
                    <a:pt x="14" y="8"/>
                  </a:lnTo>
                  <a:lnTo>
                    <a:pt x="8" y="4"/>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1" name="Freeform 189">
              <a:extLst>
                <a:ext uri="{FF2B5EF4-FFF2-40B4-BE49-F238E27FC236}">
                  <a16:creationId xmlns:a16="http://schemas.microsoft.com/office/drawing/2014/main" id="{70D940E0-F9D4-41FA-BB62-EA216FE33FB0}"/>
                </a:ext>
              </a:extLst>
            </p:cNvPr>
            <p:cNvSpPr>
              <a:spLocks/>
            </p:cNvSpPr>
            <p:nvPr/>
          </p:nvSpPr>
          <p:spPr bwMode="auto">
            <a:xfrm>
              <a:off x="8013918" y="5228664"/>
              <a:ext cx="20841" cy="19660"/>
            </a:xfrm>
            <a:custGeom>
              <a:avLst/>
              <a:gdLst>
                <a:gd name="T0" fmla="*/ 0 w 14"/>
                <a:gd name="T1" fmla="*/ 2 h 10"/>
                <a:gd name="T2" fmla="*/ 6 w 14"/>
                <a:gd name="T3" fmla="*/ 0 h 10"/>
                <a:gd name="T4" fmla="*/ 14 w 14"/>
                <a:gd name="T5" fmla="*/ 10 h 10"/>
                <a:gd name="T6" fmla="*/ 14 w 14"/>
                <a:gd name="T7" fmla="*/ 24 h 10"/>
                <a:gd name="T8" fmla="*/ 6 w 14"/>
                <a:gd name="T9" fmla="*/ 20 h 10"/>
                <a:gd name="T10" fmla="*/ 0 w 14"/>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0">
                  <a:moveTo>
                    <a:pt x="0" y="2"/>
                  </a:moveTo>
                  <a:lnTo>
                    <a:pt x="6" y="0"/>
                  </a:lnTo>
                  <a:lnTo>
                    <a:pt x="14" y="4"/>
                  </a:lnTo>
                  <a:lnTo>
                    <a:pt x="14" y="10"/>
                  </a:lnTo>
                  <a:lnTo>
                    <a:pt x="6" y="8"/>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2" name="Freeform 190">
              <a:extLst>
                <a:ext uri="{FF2B5EF4-FFF2-40B4-BE49-F238E27FC236}">
                  <a16:creationId xmlns:a16="http://schemas.microsoft.com/office/drawing/2014/main" id="{0F27F63E-EDCB-425F-A1BF-277666DB1E11}"/>
                </a:ext>
              </a:extLst>
            </p:cNvPr>
            <p:cNvSpPr>
              <a:spLocks/>
            </p:cNvSpPr>
            <p:nvPr/>
          </p:nvSpPr>
          <p:spPr bwMode="auto">
            <a:xfrm>
              <a:off x="8079420" y="5535032"/>
              <a:ext cx="65502" cy="67172"/>
            </a:xfrm>
            <a:custGeom>
              <a:avLst/>
              <a:gdLst>
                <a:gd name="T0" fmla="*/ 0 w 44"/>
                <a:gd name="T1" fmla="*/ 0 h 36"/>
                <a:gd name="T2" fmla="*/ 14 w 44"/>
                <a:gd name="T3" fmla="*/ 11 h 36"/>
                <a:gd name="T4" fmla="*/ 24 w 44"/>
                <a:gd name="T5" fmla="*/ 35 h 36"/>
                <a:gd name="T6" fmla="*/ 34 w 44"/>
                <a:gd name="T7" fmla="*/ 46 h 36"/>
                <a:gd name="T8" fmla="*/ 44 w 44"/>
                <a:gd name="T9" fmla="*/ 62 h 36"/>
                <a:gd name="T10" fmla="*/ 42 w 44"/>
                <a:gd name="T11" fmla="*/ 71 h 36"/>
                <a:gd name="T12" fmla="*/ 30 w 44"/>
                <a:gd name="T13" fmla="*/ 54 h 36"/>
                <a:gd name="T14" fmla="*/ 20 w 44"/>
                <a:gd name="T15" fmla="*/ 39 h 36"/>
                <a:gd name="T16" fmla="*/ 10 w 44"/>
                <a:gd name="T17" fmla="*/ 24 h 36"/>
                <a:gd name="T18" fmla="*/ 2 w 44"/>
                <a:gd name="T19" fmla="*/ 15 h 36"/>
                <a:gd name="T20" fmla="*/ 0 w 4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3" name="Freeform 191">
              <a:extLst>
                <a:ext uri="{FF2B5EF4-FFF2-40B4-BE49-F238E27FC236}">
                  <a16:creationId xmlns:a16="http://schemas.microsoft.com/office/drawing/2014/main" id="{8290EAC0-1528-4BE5-8782-52241599E398}"/>
                </a:ext>
              </a:extLst>
            </p:cNvPr>
            <p:cNvSpPr>
              <a:spLocks/>
            </p:cNvSpPr>
            <p:nvPr/>
          </p:nvSpPr>
          <p:spPr bwMode="auto">
            <a:xfrm>
              <a:off x="8283368" y="5987211"/>
              <a:ext cx="131004" cy="257218"/>
            </a:xfrm>
            <a:custGeom>
              <a:avLst/>
              <a:gdLst>
                <a:gd name="T0" fmla="*/ 20 w 88"/>
                <a:gd name="T1" fmla="*/ 200 h 136"/>
                <a:gd name="T2" fmla="*/ 14 w 88"/>
                <a:gd name="T3" fmla="*/ 185 h 136"/>
                <a:gd name="T4" fmla="*/ 22 w 88"/>
                <a:gd name="T5" fmla="*/ 172 h 136"/>
                <a:gd name="T6" fmla="*/ 28 w 88"/>
                <a:gd name="T7" fmla="*/ 163 h 136"/>
                <a:gd name="T8" fmla="*/ 28 w 88"/>
                <a:gd name="T9" fmla="*/ 128 h 136"/>
                <a:gd name="T10" fmla="*/ 30 w 88"/>
                <a:gd name="T11" fmla="*/ 94 h 136"/>
                <a:gd name="T12" fmla="*/ 20 w 88"/>
                <a:gd name="T13" fmla="*/ 69 h 136"/>
                <a:gd name="T14" fmla="*/ 8 w 88"/>
                <a:gd name="T15" fmla="*/ 53 h 136"/>
                <a:gd name="T16" fmla="*/ 2 w 88"/>
                <a:gd name="T17" fmla="*/ 21 h 136"/>
                <a:gd name="T18" fmla="*/ 0 w 88"/>
                <a:gd name="T19" fmla="*/ 0 h 136"/>
                <a:gd name="T20" fmla="*/ 10 w 88"/>
                <a:gd name="T21" fmla="*/ 21 h 136"/>
                <a:gd name="T22" fmla="*/ 22 w 88"/>
                <a:gd name="T23" fmla="*/ 37 h 136"/>
                <a:gd name="T24" fmla="*/ 30 w 88"/>
                <a:gd name="T25" fmla="*/ 53 h 136"/>
                <a:gd name="T26" fmla="*/ 28 w 88"/>
                <a:gd name="T27" fmla="*/ 69 h 136"/>
                <a:gd name="T28" fmla="*/ 34 w 88"/>
                <a:gd name="T29" fmla="*/ 91 h 136"/>
                <a:gd name="T30" fmla="*/ 38 w 88"/>
                <a:gd name="T31" fmla="*/ 106 h 136"/>
                <a:gd name="T32" fmla="*/ 44 w 88"/>
                <a:gd name="T33" fmla="*/ 94 h 136"/>
                <a:gd name="T34" fmla="*/ 46 w 88"/>
                <a:gd name="T35" fmla="*/ 106 h 136"/>
                <a:gd name="T36" fmla="*/ 52 w 88"/>
                <a:gd name="T37" fmla="*/ 122 h 136"/>
                <a:gd name="T38" fmla="*/ 64 w 88"/>
                <a:gd name="T39" fmla="*/ 140 h 136"/>
                <a:gd name="T40" fmla="*/ 76 w 88"/>
                <a:gd name="T41" fmla="*/ 136 h 136"/>
                <a:gd name="T42" fmla="*/ 82 w 88"/>
                <a:gd name="T43" fmla="*/ 122 h 136"/>
                <a:gd name="T44" fmla="*/ 88 w 88"/>
                <a:gd name="T45" fmla="*/ 128 h 136"/>
                <a:gd name="T46" fmla="*/ 88 w 88"/>
                <a:gd name="T47" fmla="*/ 150 h 136"/>
                <a:gd name="T48" fmla="*/ 80 w 88"/>
                <a:gd name="T49" fmla="*/ 163 h 136"/>
                <a:gd name="T50" fmla="*/ 80 w 88"/>
                <a:gd name="T51" fmla="*/ 181 h 136"/>
                <a:gd name="T52" fmla="*/ 64 w 88"/>
                <a:gd name="T53" fmla="*/ 185 h 136"/>
                <a:gd name="T54" fmla="*/ 64 w 88"/>
                <a:gd name="T55" fmla="*/ 200 h 136"/>
                <a:gd name="T56" fmla="*/ 64 w 88"/>
                <a:gd name="T57" fmla="*/ 217 h 136"/>
                <a:gd name="T58" fmla="*/ 58 w 88"/>
                <a:gd name="T59" fmla="*/ 233 h 136"/>
                <a:gd name="T60" fmla="*/ 50 w 88"/>
                <a:gd name="T61" fmla="*/ 257 h 136"/>
                <a:gd name="T62" fmla="*/ 40 w 88"/>
                <a:gd name="T63" fmla="*/ 278 h 136"/>
                <a:gd name="T64" fmla="*/ 32 w 88"/>
                <a:gd name="T65" fmla="*/ 276 h 136"/>
                <a:gd name="T66" fmla="*/ 30 w 88"/>
                <a:gd name="T67" fmla="*/ 251 h 136"/>
                <a:gd name="T68" fmla="*/ 36 w 88"/>
                <a:gd name="T69" fmla="*/ 239 h 136"/>
                <a:gd name="T70" fmla="*/ 36 w 88"/>
                <a:gd name="T71" fmla="*/ 222 h 136"/>
                <a:gd name="T72" fmla="*/ 30 w 88"/>
                <a:gd name="T73" fmla="*/ 205 h 136"/>
                <a:gd name="T74" fmla="*/ 20 w 88"/>
                <a:gd name="T75" fmla="*/ 200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4" name="Freeform 192">
              <a:extLst>
                <a:ext uri="{FF2B5EF4-FFF2-40B4-BE49-F238E27FC236}">
                  <a16:creationId xmlns:a16="http://schemas.microsoft.com/office/drawing/2014/main" id="{15560C38-BA06-4462-A0E6-9628C307BE89}"/>
                </a:ext>
              </a:extLst>
            </p:cNvPr>
            <p:cNvSpPr>
              <a:spLocks/>
            </p:cNvSpPr>
            <p:nvPr/>
          </p:nvSpPr>
          <p:spPr bwMode="auto">
            <a:xfrm>
              <a:off x="8137478" y="6206749"/>
              <a:ext cx="180130" cy="217898"/>
            </a:xfrm>
            <a:custGeom>
              <a:avLst/>
              <a:gdLst>
                <a:gd name="T0" fmla="*/ 87 w 122"/>
                <a:gd name="T1" fmla="*/ 0 h 116"/>
                <a:gd name="T2" fmla="*/ 95 w 122"/>
                <a:gd name="T3" fmla="*/ 2 h 116"/>
                <a:gd name="T4" fmla="*/ 101 w 122"/>
                <a:gd name="T5" fmla="*/ 19 h 116"/>
                <a:gd name="T6" fmla="*/ 111 w 122"/>
                <a:gd name="T7" fmla="*/ 19 h 116"/>
                <a:gd name="T8" fmla="*/ 117 w 122"/>
                <a:gd name="T9" fmla="*/ 19 h 116"/>
                <a:gd name="T10" fmla="*/ 117 w 122"/>
                <a:gd name="T11" fmla="*/ 39 h 116"/>
                <a:gd name="T12" fmla="*/ 111 w 122"/>
                <a:gd name="T13" fmla="*/ 60 h 116"/>
                <a:gd name="T14" fmla="*/ 105 w 122"/>
                <a:gd name="T15" fmla="*/ 75 h 116"/>
                <a:gd name="T16" fmla="*/ 95 w 122"/>
                <a:gd name="T17" fmla="*/ 92 h 116"/>
                <a:gd name="T18" fmla="*/ 95 w 122"/>
                <a:gd name="T19" fmla="*/ 119 h 116"/>
                <a:gd name="T20" fmla="*/ 85 w 122"/>
                <a:gd name="T21" fmla="*/ 123 h 116"/>
                <a:gd name="T22" fmla="*/ 75 w 122"/>
                <a:gd name="T23" fmla="*/ 132 h 116"/>
                <a:gd name="T24" fmla="*/ 69 w 122"/>
                <a:gd name="T25" fmla="*/ 146 h 116"/>
                <a:gd name="T26" fmla="*/ 65 w 122"/>
                <a:gd name="T27" fmla="*/ 178 h 116"/>
                <a:gd name="T28" fmla="*/ 58 w 122"/>
                <a:gd name="T29" fmla="*/ 205 h 116"/>
                <a:gd name="T30" fmla="*/ 48 w 122"/>
                <a:gd name="T31" fmla="*/ 226 h 116"/>
                <a:gd name="T32" fmla="*/ 30 w 122"/>
                <a:gd name="T33" fmla="*/ 229 h 116"/>
                <a:gd name="T34" fmla="*/ 22 w 122"/>
                <a:gd name="T35" fmla="*/ 217 h 116"/>
                <a:gd name="T36" fmla="*/ 16 w 122"/>
                <a:gd name="T37" fmla="*/ 214 h 116"/>
                <a:gd name="T38" fmla="*/ 0 w 122"/>
                <a:gd name="T39" fmla="*/ 212 h 116"/>
                <a:gd name="T40" fmla="*/ 4 w 122"/>
                <a:gd name="T41" fmla="*/ 181 h 116"/>
                <a:gd name="T42" fmla="*/ 14 w 122"/>
                <a:gd name="T43" fmla="*/ 158 h 116"/>
                <a:gd name="T44" fmla="*/ 30 w 122"/>
                <a:gd name="T45" fmla="*/ 126 h 116"/>
                <a:gd name="T46" fmla="*/ 38 w 122"/>
                <a:gd name="T47" fmla="*/ 126 h 116"/>
                <a:gd name="T48" fmla="*/ 48 w 122"/>
                <a:gd name="T49" fmla="*/ 104 h 116"/>
                <a:gd name="T50" fmla="*/ 60 w 122"/>
                <a:gd name="T51" fmla="*/ 104 h 116"/>
                <a:gd name="T52" fmla="*/ 67 w 122"/>
                <a:gd name="T53" fmla="*/ 71 h 116"/>
                <a:gd name="T54" fmla="*/ 73 w 122"/>
                <a:gd name="T55" fmla="*/ 52 h 116"/>
                <a:gd name="T56" fmla="*/ 83 w 122"/>
                <a:gd name="T57" fmla="*/ 39 h 116"/>
                <a:gd name="T58" fmla="*/ 83 w 122"/>
                <a:gd name="T59" fmla="*/ 19 h 116"/>
                <a:gd name="T60" fmla="*/ 87 w 122"/>
                <a:gd name="T61" fmla="*/ 0 h 1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5" name="Freeform 193">
              <a:extLst>
                <a:ext uri="{FF2B5EF4-FFF2-40B4-BE49-F238E27FC236}">
                  <a16:creationId xmlns:a16="http://schemas.microsoft.com/office/drawing/2014/main" id="{37594D73-7020-49AD-AAD2-13BB59D9BEA7}"/>
                </a:ext>
              </a:extLst>
            </p:cNvPr>
            <p:cNvSpPr>
              <a:spLocks/>
            </p:cNvSpPr>
            <p:nvPr/>
          </p:nvSpPr>
          <p:spPr bwMode="auto">
            <a:xfrm>
              <a:off x="7620907" y="6206749"/>
              <a:ext cx="86343" cy="111407"/>
            </a:xfrm>
            <a:custGeom>
              <a:avLst/>
              <a:gdLst>
                <a:gd name="T0" fmla="*/ 2 w 58"/>
                <a:gd name="T1" fmla="*/ 0 h 58"/>
                <a:gd name="T2" fmla="*/ 12 w 58"/>
                <a:gd name="T3" fmla="*/ 13 h 58"/>
                <a:gd name="T4" fmla="*/ 26 w 58"/>
                <a:gd name="T5" fmla="*/ 26 h 58"/>
                <a:gd name="T6" fmla="*/ 40 w 58"/>
                <a:gd name="T7" fmla="*/ 22 h 58"/>
                <a:gd name="T8" fmla="*/ 52 w 58"/>
                <a:gd name="T9" fmla="*/ 18 h 58"/>
                <a:gd name="T10" fmla="*/ 58 w 58"/>
                <a:gd name="T11" fmla="*/ 22 h 58"/>
                <a:gd name="T12" fmla="*/ 58 w 58"/>
                <a:gd name="T13" fmla="*/ 56 h 58"/>
                <a:gd name="T14" fmla="*/ 54 w 58"/>
                <a:gd name="T15" fmla="*/ 75 h 58"/>
                <a:gd name="T16" fmla="*/ 52 w 58"/>
                <a:gd name="T17" fmla="*/ 93 h 58"/>
                <a:gd name="T18" fmla="*/ 48 w 58"/>
                <a:gd name="T19" fmla="*/ 102 h 58"/>
                <a:gd name="T20" fmla="*/ 42 w 58"/>
                <a:gd name="T21" fmla="*/ 102 h 58"/>
                <a:gd name="T22" fmla="*/ 40 w 58"/>
                <a:gd name="T23" fmla="*/ 111 h 58"/>
                <a:gd name="T24" fmla="*/ 32 w 58"/>
                <a:gd name="T25" fmla="*/ 129 h 58"/>
                <a:gd name="T26" fmla="*/ 24 w 58"/>
                <a:gd name="T27" fmla="*/ 124 h 58"/>
                <a:gd name="T28" fmla="*/ 16 w 58"/>
                <a:gd name="T29" fmla="*/ 106 h 58"/>
                <a:gd name="T30" fmla="*/ 10 w 58"/>
                <a:gd name="T31" fmla="*/ 88 h 58"/>
                <a:gd name="T32" fmla="*/ 12 w 58"/>
                <a:gd name="T33" fmla="*/ 56 h 58"/>
                <a:gd name="T34" fmla="*/ 8 w 58"/>
                <a:gd name="T35" fmla="*/ 40 h 58"/>
                <a:gd name="T36" fmla="*/ 0 w 58"/>
                <a:gd name="T37" fmla="*/ 26 h 58"/>
                <a:gd name="T38" fmla="*/ 2 w 58"/>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6" name="Freeform 194">
              <a:extLst>
                <a:ext uri="{FF2B5EF4-FFF2-40B4-BE49-F238E27FC236}">
                  <a16:creationId xmlns:a16="http://schemas.microsoft.com/office/drawing/2014/main" id="{999BE1B6-3FB8-47C2-A7E4-680EB22C97B3}"/>
                </a:ext>
              </a:extLst>
            </p:cNvPr>
            <p:cNvSpPr>
              <a:spLocks/>
            </p:cNvSpPr>
            <p:nvPr/>
          </p:nvSpPr>
          <p:spPr bwMode="auto">
            <a:xfrm>
              <a:off x="6882523" y="5248325"/>
              <a:ext cx="945310" cy="899445"/>
            </a:xfrm>
            <a:custGeom>
              <a:avLst/>
              <a:gdLst>
                <a:gd name="T0" fmla="*/ 298 w 640"/>
                <a:gd name="T1" fmla="*/ 37 h 476"/>
                <a:gd name="T2" fmla="*/ 298 w 640"/>
                <a:gd name="T3" fmla="*/ 9 h 476"/>
                <a:gd name="T4" fmla="*/ 325 w 640"/>
                <a:gd name="T5" fmla="*/ 37 h 476"/>
                <a:gd name="T6" fmla="*/ 347 w 640"/>
                <a:gd name="T7" fmla="*/ 44 h 476"/>
                <a:gd name="T8" fmla="*/ 357 w 640"/>
                <a:gd name="T9" fmla="*/ 61 h 476"/>
                <a:gd name="T10" fmla="*/ 337 w 640"/>
                <a:gd name="T11" fmla="*/ 111 h 476"/>
                <a:gd name="T12" fmla="*/ 357 w 640"/>
                <a:gd name="T13" fmla="*/ 159 h 476"/>
                <a:gd name="T14" fmla="*/ 401 w 640"/>
                <a:gd name="T15" fmla="*/ 209 h 476"/>
                <a:gd name="T16" fmla="*/ 434 w 640"/>
                <a:gd name="T17" fmla="*/ 172 h 476"/>
                <a:gd name="T18" fmla="*/ 439 w 640"/>
                <a:gd name="T19" fmla="*/ 44 h 476"/>
                <a:gd name="T20" fmla="*/ 450 w 640"/>
                <a:gd name="T21" fmla="*/ 12 h 476"/>
                <a:gd name="T22" fmla="*/ 464 w 640"/>
                <a:gd name="T23" fmla="*/ 111 h 476"/>
                <a:gd name="T24" fmla="*/ 490 w 640"/>
                <a:gd name="T25" fmla="*/ 148 h 476"/>
                <a:gd name="T26" fmla="*/ 502 w 640"/>
                <a:gd name="T27" fmla="*/ 209 h 476"/>
                <a:gd name="T28" fmla="*/ 512 w 640"/>
                <a:gd name="T29" fmla="*/ 275 h 476"/>
                <a:gd name="T30" fmla="*/ 548 w 640"/>
                <a:gd name="T31" fmla="*/ 331 h 476"/>
                <a:gd name="T32" fmla="*/ 560 w 640"/>
                <a:gd name="T33" fmla="*/ 383 h 476"/>
                <a:gd name="T34" fmla="*/ 587 w 640"/>
                <a:gd name="T35" fmla="*/ 437 h 476"/>
                <a:gd name="T36" fmla="*/ 609 w 640"/>
                <a:gd name="T37" fmla="*/ 519 h 476"/>
                <a:gd name="T38" fmla="*/ 615 w 640"/>
                <a:gd name="T39" fmla="*/ 612 h 476"/>
                <a:gd name="T40" fmla="*/ 599 w 640"/>
                <a:gd name="T41" fmla="*/ 730 h 476"/>
                <a:gd name="T42" fmla="*/ 572 w 640"/>
                <a:gd name="T43" fmla="*/ 821 h 476"/>
                <a:gd name="T44" fmla="*/ 560 w 640"/>
                <a:gd name="T45" fmla="*/ 919 h 476"/>
                <a:gd name="T46" fmla="*/ 530 w 640"/>
                <a:gd name="T47" fmla="*/ 922 h 476"/>
                <a:gd name="T48" fmla="*/ 512 w 640"/>
                <a:gd name="T49" fmla="*/ 969 h 476"/>
                <a:gd name="T50" fmla="*/ 496 w 640"/>
                <a:gd name="T51" fmla="*/ 956 h 476"/>
                <a:gd name="T52" fmla="*/ 480 w 640"/>
                <a:gd name="T53" fmla="*/ 939 h 476"/>
                <a:gd name="T54" fmla="*/ 443 w 640"/>
                <a:gd name="T55" fmla="*/ 947 h 476"/>
                <a:gd name="T56" fmla="*/ 415 w 640"/>
                <a:gd name="T57" fmla="*/ 922 h 476"/>
                <a:gd name="T58" fmla="*/ 403 w 640"/>
                <a:gd name="T59" fmla="*/ 865 h 476"/>
                <a:gd name="T60" fmla="*/ 385 w 640"/>
                <a:gd name="T61" fmla="*/ 833 h 476"/>
                <a:gd name="T62" fmla="*/ 375 w 640"/>
                <a:gd name="T63" fmla="*/ 821 h 476"/>
                <a:gd name="T64" fmla="*/ 377 w 640"/>
                <a:gd name="T65" fmla="*/ 781 h 476"/>
                <a:gd name="T66" fmla="*/ 367 w 640"/>
                <a:gd name="T67" fmla="*/ 769 h 476"/>
                <a:gd name="T68" fmla="*/ 345 w 640"/>
                <a:gd name="T69" fmla="*/ 821 h 476"/>
                <a:gd name="T70" fmla="*/ 325 w 640"/>
                <a:gd name="T71" fmla="*/ 760 h 476"/>
                <a:gd name="T72" fmla="*/ 288 w 640"/>
                <a:gd name="T73" fmla="*/ 714 h 476"/>
                <a:gd name="T74" fmla="*/ 218 w 640"/>
                <a:gd name="T75" fmla="*/ 728 h 476"/>
                <a:gd name="T76" fmla="*/ 167 w 640"/>
                <a:gd name="T77" fmla="*/ 760 h 476"/>
                <a:gd name="T78" fmla="*/ 103 w 640"/>
                <a:gd name="T79" fmla="*/ 788 h 476"/>
                <a:gd name="T80" fmla="*/ 75 w 640"/>
                <a:gd name="T81" fmla="*/ 829 h 476"/>
                <a:gd name="T82" fmla="*/ 30 w 640"/>
                <a:gd name="T83" fmla="*/ 804 h 476"/>
                <a:gd name="T84" fmla="*/ 40 w 640"/>
                <a:gd name="T85" fmla="*/ 728 h 476"/>
                <a:gd name="T86" fmla="*/ 30 w 640"/>
                <a:gd name="T87" fmla="*/ 633 h 476"/>
                <a:gd name="T88" fmla="*/ 4 w 640"/>
                <a:gd name="T89" fmla="*/ 519 h 476"/>
                <a:gd name="T90" fmla="*/ 10 w 640"/>
                <a:gd name="T91" fmla="*/ 519 h 476"/>
                <a:gd name="T92" fmla="*/ 12 w 640"/>
                <a:gd name="T93" fmla="*/ 487 h 476"/>
                <a:gd name="T94" fmla="*/ 12 w 640"/>
                <a:gd name="T95" fmla="*/ 383 h 476"/>
                <a:gd name="T96" fmla="*/ 24 w 640"/>
                <a:gd name="T97" fmla="*/ 362 h 476"/>
                <a:gd name="T98" fmla="*/ 62 w 640"/>
                <a:gd name="T99" fmla="*/ 322 h 476"/>
                <a:gd name="T100" fmla="*/ 117 w 640"/>
                <a:gd name="T101" fmla="*/ 293 h 476"/>
                <a:gd name="T102" fmla="*/ 141 w 640"/>
                <a:gd name="T103" fmla="*/ 200 h 476"/>
                <a:gd name="T104" fmla="*/ 159 w 640"/>
                <a:gd name="T105" fmla="*/ 209 h 476"/>
                <a:gd name="T106" fmla="*/ 171 w 640"/>
                <a:gd name="T107" fmla="*/ 179 h 476"/>
                <a:gd name="T108" fmla="*/ 187 w 640"/>
                <a:gd name="T109" fmla="*/ 134 h 476"/>
                <a:gd name="T110" fmla="*/ 210 w 640"/>
                <a:gd name="T111" fmla="*/ 97 h 476"/>
                <a:gd name="T112" fmla="*/ 232 w 640"/>
                <a:gd name="T113" fmla="*/ 134 h 476"/>
                <a:gd name="T114" fmla="*/ 246 w 640"/>
                <a:gd name="T115" fmla="*/ 106 h 476"/>
                <a:gd name="T116" fmla="*/ 272 w 640"/>
                <a:gd name="T117" fmla="*/ 50 h 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7" name="Freeform 195">
              <a:extLst>
                <a:ext uri="{FF2B5EF4-FFF2-40B4-BE49-F238E27FC236}">
                  <a16:creationId xmlns:a16="http://schemas.microsoft.com/office/drawing/2014/main" id="{4C2E0236-086F-4D99-A25A-704AD9EF504D}"/>
                </a:ext>
              </a:extLst>
            </p:cNvPr>
            <p:cNvSpPr>
              <a:spLocks/>
            </p:cNvSpPr>
            <p:nvPr/>
          </p:nvSpPr>
          <p:spPr bwMode="auto">
            <a:xfrm>
              <a:off x="7040322" y="4360347"/>
              <a:ext cx="104207" cy="180217"/>
            </a:xfrm>
            <a:custGeom>
              <a:avLst/>
              <a:gdLst>
                <a:gd name="T0" fmla="*/ 4 w 70"/>
                <a:gd name="T1" fmla="*/ 115 h 96"/>
                <a:gd name="T2" fmla="*/ 14 w 70"/>
                <a:gd name="T3" fmla="*/ 126 h 96"/>
                <a:gd name="T4" fmla="*/ 16 w 70"/>
                <a:gd name="T5" fmla="*/ 151 h 96"/>
                <a:gd name="T6" fmla="*/ 24 w 70"/>
                <a:gd name="T7" fmla="*/ 154 h 96"/>
                <a:gd name="T8" fmla="*/ 30 w 70"/>
                <a:gd name="T9" fmla="*/ 143 h 96"/>
                <a:gd name="T10" fmla="*/ 38 w 70"/>
                <a:gd name="T11" fmla="*/ 146 h 96"/>
                <a:gd name="T12" fmla="*/ 40 w 70"/>
                <a:gd name="T13" fmla="*/ 163 h 96"/>
                <a:gd name="T14" fmla="*/ 48 w 70"/>
                <a:gd name="T15" fmla="*/ 158 h 96"/>
                <a:gd name="T16" fmla="*/ 52 w 70"/>
                <a:gd name="T17" fmla="*/ 165 h 96"/>
                <a:gd name="T18" fmla="*/ 62 w 70"/>
                <a:gd name="T19" fmla="*/ 178 h 96"/>
                <a:gd name="T20" fmla="*/ 66 w 70"/>
                <a:gd name="T21" fmla="*/ 189 h 96"/>
                <a:gd name="T22" fmla="*/ 70 w 70"/>
                <a:gd name="T23" fmla="*/ 178 h 96"/>
                <a:gd name="T24" fmla="*/ 62 w 70"/>
                <a:gd name="T25" fmla="*/ 165 h 96"/>
                <a:gd name="T26" fmla="*/ 62 w 70"/>
                <a:gd name="T27" fmla="*/ 154 h 96"/>
                <a:gd name="T28" fmla="*/ 58 w 70"/>
                <a:gd name="T29" fmla="*/ 143 h 96"/>
                <a:gd name="T30" fmla="*/ 50 w 70"/>
                <a:gd name="T31" fmla="*/ 143 h 96"/>
                <a:gd name="T32" fmla="*/ 46 w 70"/>
                <a:gd name="T33" fmla="*/ 134 h 96"/>
                <a:gd name="T34" fmla="*/ 40 w 70"/>
                <a:gd name="T35" fmla="*/ 138 h 96"/>
                <a:gd name="T36" fmla="*/ 32 w 70"/>
                <a:gd name="T37" fmla="*/ 132 h 96"/>
                <a:gd name="T38" fmla="*/ 28 w 70"/>
                <a:gd name="T39" fmla="*/ 123 h 96"/>
                <a:gd name="T40" fmla="*/ 26 w 70"/>
                <a:gd name="T41" fmla="*/ 107 h 96"/>
                <a:gd name="T42" fmla="*/ 28 w 70"/>
                <a:gd name="T43" fmla="*/ 83 h 96"/>
                <a:gd name="T44" fmla="*/ 34 w 70"/>
                <a:gd name="T45" fmla="*/ 80 h 96"/>
                <a:gd name="T46" fmla="*/ 40 w 70"/>
                <a:gd name="T47" fmla="*/ 52 h 96"/>
                <a:gd name="T48" fmla="*/ 38 w 70"/>
                <a:gd name="T49" fmla="*/ 28 h 96"/>
                <a:gd name="T50" fmla="*/ 38 w 70"/>
                <a:gd name="T51" fmla="*/ 9 h 96"/>
                <a:gd name="T52" fmla="*/ 28 w 70"/>
                <a:gd name="T53" fmla="*/ 2 h 96"/>
                <a:gd name="T54" fmla="*/ 12 w 70"/>
                <a:gd name="T55" fmla="*/ 0 h 96"/>
                <a:gd name="T56" fmla="*/ 10 w 70"/>
                <a:gd name="T57" fmla="*/ 32 h 96"/>
                <a:gd name="T58" fmla="*/ 10 w 70"/>
                <a:gd name="T59" fmla="*/ 55 h 96"/>
                <a:gd name="T60" fmla="*/ 12 w 70"/>
                <a:gd name="T61" fmla="*/ 71 h 96"/>
                <a:gd name="T62" fmla="*/ 0 w 70"/>
                <a:gd name="T63" fmla="*/ 74 h 96"/>
                <a:gd name="T64" fmla="*/ 2 w 70"/>
                <a:gd name="T65" fmla="*/ 85 h 96"/>
                <a:gd name="T66" fmla="*/ 4 w 70"/>
                <a:gd name="T67" fmla="*/ 95 h 96"/>
                <a:gd name="T68" fmla="*/ 4 w 70"/>
                <a:gd name="T69" fmla="*/ 115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8" name="Freeform 196">
              <a:extLst>
                <a:ext uri="{FF2B5EF4-FFF2-40B4-BE49-F238E27FC236}">
                  <a16:creationId xmlns:a16="http://schemas.microsoft.com/office/drawing/2014/main" id="{68300756-C21C-4E18-B708-707BF19E51A6}"/>
                </a:ext>
              </a:extLst>
            </p:cNvPr>
            <p:cNvSpPr>
              <a:spLocks/>
            </p:cNvSpPr>
            <p:nvPr/>
          </p:nvSpPr>
          <p:spPr bwMode="auto">
            <a:xfrm>
              <a:off x="6979287" y="4581523"/>
              <a:ext cx="61036" cy="88470"/>
            </a:xfrm>
            <a:custGeom>
              <a:avLst/>
              <a:gdLst>
                <a:gd name="T0" fmla="*/ 0 w 42"/>
                <a:gd name="T1" fmla="*/ 102 h 46"/>
                <a:gd name="T2" fmla="*/ 8 w 42"/>
                <a:gd name="T3" fmla="*/ 76 h 46"/>
                <a:gd name="T4" fmla="*/ 20 w 42"/>
                <a:gd name="T5" fmla="*/ 45 h 46"/>
                <a:gd name="T6" fmla="*/ 27 w 42"/>
                <a:gd name="T7" fmla="*/ 22 h 46"/>
                <a:gd name="T8" fmla="*/ 31 w 42"/>
                <a:gd name="T9" fmla="*/ 0 h 46"/>
                <a:gd name="T10" fmla="*/ 33 w 42"/>
                <a:gd name="T11" fmla="*/ 13 h 46"/>
                <a:gd name="T12" fmla="*/ 37 w 42"/>
                <a:gd name="T13" fmla="*/ 26 h 46"/>
                <a:gd name="T14" fmla="*/ 27 w 42"/>
                <a:gd name="T15" fmla="*/ 36 h 46"/>
                <a:gd name="T16" fmla="*/ 20 w 42"/>
                <a:gd name="T17" fmla="*/ 66 h 46"/>
                <a:gd name="T18" fmla="*/ 14 w 42"/>
                <a:gd name="T19" fmla="*/ 86 h 46"/>
                <a:gd name="T20" fmla="*/ 0 w 42"/>
                <a:gd name="T21" fmla="*/ 102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29" name="Freeform 197">
              <a:extLst>
                <a:ext uri="{FF2B5EF4-FFF2-40B4-BE49-F238E27FC236}">
                  <a16:creationId xmlns:a16="http://schemas.microsoft.com/office/drawing/2014/main" id="{C8FA12AA-A82A-488C-87D7-99FFBB205E74}"/>
                </a:ext>
              </a:extLst>
            </p:cNvPr>
            <p:cNvSpPr>
              <a:spLocks/>
            </p:cNvSpPr>
            <p:nvPr/>
          </p:nvSpPr>
          <p:spPr bwMode="auto">
            <a:xfrm>
              <a:off x="7087960" y="4627397"/>
              <a:ext cx="107185" cy="114683"/>
            </a:xfrm>
            <a:custGeom>
              <a:avLst/>
              <a:gdLst>
                <a:gd name="T0" fmla="*/ 51 w 74"/>
                <a:gd name="T1" fmla="*/ 125 h 60"/>
                <a:gd name="T2" fmla="*/ 35 w 74"/>
                <a:gd name="T3" fmla="*/ 131 h 60"/>
                <a:gd name="T4" fmla="*/ 29 w 74"/>
                <a:gd name="T5" fmla="*/ 104 h 60"/>
                <a:gd name="T6" fmla="*/ 29 w 74"/>
                <a:gd name="T7" fmla="*/ 82 h 60"/>
                <a:gd name="T8" fmla="*/ 35 w 74"/>
                <a:gd name="T9" fmla="*/ 78 h 60"/>
                <a:gd name="T10" fmla="*/ 27 w 74"/>
                <a:gd name="T11" fmla="*/ 65 h 60"/>
                <a:gd name="T12" fmla="*/ 19 w 74"/>
                <a:gd name="T13" fmla="*/ 68 h 60"/>
                <a:gd name="T14" fmla="*/ 18 w 74"/>
                <a:gd name="T15" fmla="*/ 75 h 60"/>
                <a:gd name="T16" fmla="*/ 12 w 74"/>
                <a:gd name="T17" fmla="*/ 78 h 60"/>
                <a:gd name="T18" fmla="*/ 8 w 74"/>
                <a:gd name="T19" fmla="*/ 96 h 60"/>
                <a:gd name="T20" fmla="*/ 4 w 74"/>
                <a:gd name="T21" fmla="*/ 107 h 60"/>
                <a:gd name="T22" fmla="*/ 0 w 74"/>
                <a:gd name="T23" fmla="*/ 82 h 60"/>
                <a:gd name="T24" fmla="*/ 4 w 74"/>
                <a:gd name="T25" fmla="*/ 63 h 60"/>
                <a:gd name="T26" fmla="*/ 14 w 74"/>
                <a:gd name="T27" fmla="*/ 54 h 60"/>
                <a:gd name="T28" fmla="*/ 18 w 74"/>
                <a:gd name="T29" fmla="*/ 43 h 60"/>
                <a:gd name="T30" fmla="*/ 21 w 74"/>
                <a:gd name="T31" fmla="*/ 30 h 60"/>
                <a:gd name="T32" fmla="*/ 27 w 74"/>
                <a:gd name="T33" fmla="*/ 48 h 60"/>
                <a:gd name="T34" fmla="*/ 31 w 74"/>
                <a:gd name="T35" fmla="*/ 54 h 60"/>
                <a:gd name="T36" fmla="*/ 37 w 74"/>
                <a:gd name="T37" fmla="*/ 40 h 60"/>
                <a:gd name="T38" fmla="*/ 45 w 74"/>
                <a:gd name="T39" fmla="*/ 18 h 60"/>
                <a:gd name="T40" fmla="*/ 49 w 74"/>
                <a:gd name="T41" fmla="*/ 22 h 60"/>
                <a:gd name="T42" fmla="*/ 51 w 74"/>
                <a:gd name="T43" fmla="*/ 22 h 60"/>
                <a:gd name="T44" fmla="*/ 51 w 74"/>
                <a:gd name="T45" fmla="*/ 9 h 60"/>
                <a:gd name="T46" fmla="*/ 53 w 74"/>
                <a:gd name="T47" fmla="*/ 0 h 60"/>
                <a:gd name="T48" fmla="*/ 58 w 74"/>
                <a:gd name="T49" fmla="*/ 13 h 60"/>
                <a:gd name="T50" fmla="*/ 62 w 74"/>
                <a:gd name="T51" fmla="*/ 30 h 60"/>
                <a:gd name="T52" fmla="*/ 64 w 74"/>
                <a:gd name="T53" fmla="*/ 63 h 60"/>
                <a:gd name="T54" fmla="*/ 64 w 74"/>
                <a:gd name="T55" fmla="*/ 91 h 60"/>
                <a:gd name="T56" fmla="*/ 56 w 74"/>
                <a:gd name="T57" fmla="*/ 96 h 60"/>
                <a:gd name="T58" fmla="*/ 54 w 74"/>
                <a:gd name="T59" fmla="*/ 78 h 60"/>
                <a:gd name="T60" fmla="*/ 51 w 74"/>
                <a:gd name="T61" fmla="*/ 91 h 60"/>
                <a:gd name="T62" fmla="*/ 49 w 74"/>
                <a:gd name="T63" fmla="*/ 100 h 60"/>
                <a:gd name="T64" fmla="*/ 51 w 74"/>
                <a:gd name="T65" fmla="*/ 125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0" name="Freeform 198">
              <a:extLst>
                <a:ext uri="{FF2B5EF4-FFF2-40B4-BE49-F238E27FC236}">
                  <a16:creationId xmlns:a16="http://schemas.microsoft.com/office/drawing/2014/main" id="{6032A8E6-A172-4954-983C-0F6DAB551810}"/>
                </a:ext>
              </a:extLst>
            </p:cNvPr>
            <p:cNvSpPr>
              <a:spLocks/>
            </p:cNvSpPr>
            <p:nvPr/>
          </p:nvSpPr>
          <p:spPr bwMode="auto">
            <a:xfrm>
              <a:off x="7144530" y="4540565"/>
              <a:ext cx="26796" cy="40958"/>
            </a:xfrm>
            <a:custGeom>
              <a:avLst/>
              <a:gdLst>
                <a:gd name="T0" fmla="*/ 0 w 18"/>
                <a:gd name="T1" fmla="*/ 9 h 22"/>
                <a:gd name="T2" fmla="*/ 12 w 18"/>
                <a:gd name="T3" fmla="*/ 0 h 22"/>
                <a:gd name="T4" fmla="*/ 18 w 18"/>
                <a:gd name="T5" fmla="*/ 2 h 22"/>
                <a:gd name="T6" fmla="*/ 18 w 18"/>
                <a:gd name="T7" fmla="*/ 30 h 22"/>
                <a:gd name="T8" fmla="*/ 18 w 18"/>
                <a:gd name="T9" fmla="*/ 41 h 22"/>
                <a:gd name="T10" fmla="*/ 10 w 18"/>
                <a:gd name="T11" fmla="*/ 34 h 22"/>
                <a:gd name="T12" fmla="*/ 4 w 18"/>
                <a:gd name="T13" fmla="*/ 23 h 22"/>
                <a:gd name="T14" fmla="*/ 0 w 18"/>
                <a:gd name="T15" fmla="*/ 9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1" name="Freeform 199">
              <a:extLst>
                <a:ext uri="{FF2B5EF4-FFF2-40B4-BE49-F238E27FC236}">
                  <a16:creationId xmlns:a16="http://schemas.microsoft.com/office/drawing/2014/main" id="{C0E5EB0B-52A7-4554-B0F8-D4576519C46F}"/>
                </a:ext>
              </a:extLst>
            </p:cNvPr>
            <p:cNvSpPr>
              <a:spLocks/>
            </p:cNvSpPr>
            <p:nvPr/>
          </p:nvSpPr>
          <p:spPr bwMode="auto">
            <a:xfrm>
              <a:off x="7050743" y="4509437"/>
              <a:ext cx="31262" cy="47512"/>
            </a:xfrm>
            <a:custGeom>
              <a:avLst/>
              <a:gdLst>
                <a:gd name="T0" fmla="*/ 0 w 20"/>
                <a:gd name="T1" fmla="*/ 0 h 24"/>
                <a:gd name="T2" fmla="*/ 15 w 20"/>
                <a:gd name="T3" fmla="*/ 2 h 24"/>
                <a:gd name="T4" fmla="*/ 25 w 20"/>
                <a:gd name="T5" fmla="*/ 27 h 24"/>
                <a:gd name="T6" fmla="*/ 23 w 20"/>
                <a:gd name="T7" fmla="*/ 58 h 24"/>
                <a:gd name="T8" fmla="*/ 17 w 20"/>
                <a:gd name="T9" fmla="*/ 62 h 24"/>
                <a:gd name="T10" fmla="*/ 6 w 20"/>
                <a:gd name="T11" fmla="*/ 27 h 24"/>
                <a:gd name="T12" fmla="*/ 2 w 20"/>
                <a:gd name="T13" fmla="*/ 15 h 24"/>
                <a:gd name="T14" fmla="*/ 0 w 20"/>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2" name="Freeform 200">
              <a:extLst>
                <a:ext uri="{FF2B5EF4-FFF2-40B4-BE49-F238E27FC236}">
                  <a16:creationId xmlns:a16="http://schemas.microsoft.com/office/drawing/2014/main" id="{7440A682-CFA0-4CF5-90BE-6D10D5A52296}"/>
                </a:ext>
              </a:extLst>
            </p:cNvPr>
            <p:cNvSpPr>
              <a:spLocks/>
            </p:cNvSpPr>
            <p:nvPr/>
          </p:nvSpPr>
          <p:spPr bwMode="auto">
            <a:xfrm>
              <a:off x="7090938" y="4568416"/>
              <a:ext cx="32751" cy="36043"/>
            </a:xfrm>
            <a:custGeom>
              <a:avLst/>
              <a:gdLst>
                <a:gd name="T0" fmla="*/ 0 w 22"/>
                <a:gd name="T1" fmla="*/ 0 h 20"/>
                <a:gd name="T2" fmla="*/ 0 w 22"/>
                <a:gd name="T3" fmla="*/ 15 h 20"/>
                <a:gd name="T4" fmla="*/ 0 w 22"/>
                <a:gd name="T5" fmla="*/ 32 h 20"/>
                <a:gd name="T6" fmla="*/ 6 w 22"/>
                <a:gd name="T7" fmla="*/ 26 h 20"/>
                <a:gd name="T8" fmla="*/ 18 w 22"/>
                <a:gd name="T9" fmla="*/ 13 h 20"/>
                <a:gd name="T10" fmla="*/ 22 w 22"/>
                <a:gd name="T11" fmla="*/ 2 h 20"/>
                <a:gd name="T12" fmla="*/ 14 w 22"/>
                <a:gd name="T13" fmla="*/ 0 h 20"/>
                <a:gd name="T14" fmla="*/ 8 w 22"/>
                <a:gd name="T15" fmla="*/ 2 h 20"/>
                <a:gd name="T16" fmla="*/ 0 w 2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3" name="Freeform 201">
              <a:extLst>
                <a:ext uri="{FF2B5EF4-FFF2-40B4-BE49-F238E27FC236}">
                  <a16:creationId xmlns:a16="http://schemas.microsoft.com/office/drawing/2014/main" id="{B7B7F4CD-EE66-4E1D-9A23-9C8906752308}"/>
                </a:ext>
              </a:extLst>
            </p:cNvPr>
            <p:cNvSpPr>
              <a:spLocks/>
            </p:cNvSpPr>
            <p:nvPr/>
          </p:nvSpPr>
          <p:spPr bwMode="auto">
            <a:xfrm>
              <a:off x="7099870" y="4588077"/>
              <a:ext cx="34240" cy="54065"/>
            </a:xfrm>
            <a:custGeom>
              <a:avLst/>
              <a:gdLst>
                <a:gd name="T0" fmla="*/ 0 w 24"/>
                <a:gd name="T1" fmla="*/ 40 h 28"/>
                <a:gd name="T2" fmla="*/ 6 w 24"/>
                <a:gd name="T3" fmla="*/ 61 h 28"/>
                <a:gd name="T4" fmla="*/ 12 w 24"/>
                <a:gd name="T5" fmla="*/ 64 h 28"/>
                <a:gd name="T6" fmla="*/ 12 w 24"/>
                <a:gd name="T7" fmla="*/ 37 h 28"/>
                <a:gd name="T8" fmla="*/ 13 w 24"/>
                <a:gd name="T9" fmla="*/ 28 h 28"/>
                <a:gd name="T10" fmla="*/ 19 w 24"/>
                <a:gd name="T11" fmla="*/ 18 h 28"/>
                <a:gd name="T12" fmla="*/ 17 w 24"/>
                <a:gd name="T13" fmla="*/ 9 h 28"/>
                <a:gd name="T14" fmla="*/ 12 w 24"/>
                <a:gd name="T15" fmla="*/ 0 h 28"/>
                <a:gd name="T16" fmla="*/ 10 w 24"/>
                <a:gd name="T17" fmla="*/ 2 h 28"/>
                <a:gd name="T18" fmla="*/ 8 w 24"/>
                <a:gd name="T19" fmla="*/ 24 h 28"/>
                <a:gd name="T20" fmla="*/ 4 w 24"/>
                <a:gd name="T21" fmla="*/ 37 h 28"/>
                <a:gd name="T22" fmla="*/ 0 w 24"/>
                <a:gd name="T23" fmla="*/ 4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4" name="Freeform 202">
              <a:extLst>
                <a:ext uri="{FF2B5EF4-FFF2-40B4-BE49-F238E27FC236}">
                  <a16:creationId xmlns:a16="http://schemas.microsoft.com/office/drawing/2014/main" id="{FA527430-8E47-46DD-BC4E-6732A2CA7DC2}"/>
                </a:ext>
              </a:extLst>
            </p:cNvPr>
            <p:cNvSpPr>
              <a:spLocks/>
            </p:cNvSpPr>
            <p:nvPr/>
          </p:nvSpPr>
          <p:spPr bwMode="auto">
            <a:xfrm>
              <a:off x="7046277" y="4147365"/>
              <a:ext cx="44660" cy="101577"/>
            </a:xfrm>
            <a:custGeom>
              <a:avLst/>
              <a:gdLst>
                <a:gd name="T0" fmla="*/ 30 w 30"/>
                <a:gd name="T1" fmla="*/ 9 h 54"/>
                <a:gd name="T2" fmla="*/ 26 w 30"/>
                <a:gd name="T3" fmla="*/ 37 h 54"/>
                <a:gd name="T4" fmla="*/ 22 w 30"/>
                <a:gd name="T5" fmla="*/ 55 h 54"/>
                <a:gd name="T6" fmla="*/ 20 w 30"/>
                <a:gd name="T7" fmla="*/ 71 h 54"/>
                <a:gd name="T8" fmla="*/ 16 w 30"/>
                <a:gd name="T9" fmla="*/ 95 h 54"/>
                <a:gd name="T10" fmla="*/ 10 w 30"/>
                <a:gd name="T11" fmla="*/ 108 h 54"/>
                <a:gd name="T12" fmla="*/ 4 w 30"/>
                <a:gd name="T13" fmla="*/ 83 h 54"/>
                <a:gd name="T14" fmla="*/ 0 w 30"/>
                <a:gd name="T15" fmla="*/ 52 h 54"/>
                <a:gd name="T16" fmla="*/ 8 w 30"/>
                <a:gd name="T17" fmla="*/ 24 h 54"/>
                <a:gd name="T18" fmla="*/ 18 w 30"/>
                <a:gd name="T19" fmla="*/ 9 h 54"/>
                <a:gd name="T20" fmla="*/ 22 w 30"/>
                <a:gd name="T21" fmla="*/ 0 h 54"/>
                <a:gd name="T22" fmla="*/ 30 w 30"/>
                <a:gd name="T23" fmla="*/ 9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5" name="Freeform 203">
              <a:extLst>
                <a:ext uri="{FF2B5EF4-FFF2-40B4-BE49-F238E27FC236}">
                  <a16:creationId xmlns:a16="http://schemas.microsoft.com/office/drawing/2014/main" id="{CD9A490F-A6B7-49CC-8FBD-1917AB177BEE}"/>
                </a:ext>
              </a:extLst>
            </p:cNvPr>
            <p:cNvSpPr>
              <a:spLocks/>
            </p:cNvSpPr>
            <p:nvPr/>
          </p:nvSpPr>
          <p:spPr bwMode="auto">
            <a:xfrm>
              <a:off x="6775338" y="4311198"/>
              <a:ext cx="58058" cy="55702"/>
            </a:xfrm>
            <a:custGeom>
              <a:avLst/>
              <a:gdLst>
                <a:gd name="T0" fmla="*/ 10 w 38"/>
                <a:gd name="T1" fmla="*/ 11 h 30"/>
                <a:gd name="T2" fmla="*/ 25 w 38"/>
                <a:gd name="T3" fmla="*/ 0 h 30"/>
                <a:gd name="T4" fmla="*/ 35 w 38"/>
                <a:gd name="T5" fmla="*/ 0 h 30"/>
                <a:gd name="T6" fmla="*/ 43 w 38"/>
                <a:gd name="T7" fmla="*/ 2 h 30"/>
                <a:gd name="T8" fmla="*/ 39 w 38"/>
                <a:gd name="T9" fmla="*/ 14 h 30"/>
                <a:gd name="T10" fmla="*/ 35 w 38"/>
                <a:gd name="T11" fmla="*/ 26 h 30"/>
                <a:gd name="T12" fmla="*/ 35 w 38"/>
                <a:gd name="T13" fmla="*/ 45 h 30"/>
                <a:gd name="T14" fmla="*/ 27 w 38"/>
                <a:gd name="T15" fmla="*/ 48 h 30"/>
                <a:gd name="T16" fmla="*/ 16 w 38"/>
                <a:gd name="T17" fmla="*/ 57 h 30"/>
                <a:gd name="T18" fmla="*/ 6 w 38"/>
                <a:gd name="T19" fmla="*/ 52 h 30"/>
                <a:gd name="T20" fmla="*/ 0 w 38"/>
                <a:gd name="T21" fmla="*/ 37 h 30"/>
                <a:gd name="T22" fmla="*/ 0 w 38"/>
                <a:gd name="T23" fmla="*/ 18 h 30"/>
                <a:gd name="T24" fmla="*/ 10 w 38"/>
                <a:gd name="T25" fmla="*/ 1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6" name="Freeform 204">
              <a:extLst>
                <a:ext uri="{FF2B5EF4-FFF2-40B4-BE49-F238E27FC236}">
                  <a16:creationId xmlns:a16="http://schemas.microsoft.com/office/drawing/2014/main" id="{E7E6F1F2-7E0B-42B7-BE9F-3379A467B9DE}"/>
                </a:ext>
              </a:extLst>
            </p:cNvPr>
            <p:cNvSpPr>
              <a:spLocks/>
            </p:cNvSpPr>
            <p:nvPr/>
          </p:nvSpPr>
          <p:spPr bwMode="auto">
            <a:xfrm>
              <a:off x="7510745" y="3454350"/>
              <a:ext cx="135470" cy="149089"/>
            </a:xfrm>
            <a:custGeom>
              <a:avLst/>
              <a:gdLst>
                <a:gd name="T0" fmla="*/ 30 w 92"/>
                <a:gd name="T1" fmla="*/ 0 h 78"/>
                <a:gd name="T2" fmla="*/ 38 w 92"/>
                <a:gd name="T3" fmla="*/ 13 h 78"/>
                <a:gd name="T4" fmla="*/ 46 w 92"/>
                <a:gd name="T5" fmla="*/ 35 h 78"/>
                <a:gd name="T6" fmla="*/ 61 w 92"/>
                <a:gd name="T7" fmla="*/ 56 h 78"/>
                <a:gd name="T8" fmla="*/ 71 w 92"/>
                <a:gd name="T9" fmla="*/ 65 h 78"/>
                <a:gd name="T10" fmla="*/ 79 w 92"/>
                <a:gd name="T11" fmla="*/ 54 h 78"/>
                <a:gd name="T12" fmla="*/ 85 w 92"/>
                <a:gd name="T13" fmla="*/ 54 h 78"/>
                <a:gd name="T14" fmla="*/ 79 w 92"/>
                <a:gd name="T15" fmla="*/ 65 h 78"/>
                <a:gd name="T16" fmla="*/ 83 w 92"/>
                <a:gd name="T17" fmla="*/ 78 h 78"/>
                <a:gd name="T18" fmla="*/ 87 w 92"/>
                <a:gd name="T19" fmla="*/ 88 h 78"/>
                <a:gd name="T20" fmla="*/ 79 w 92"/>
                <a:gd name="T21" fmla="*/ 100 h 78"/>
                <a:gd name="T22" fmla="*/ 75 w 92"/>
                <a:gd name="T23" fmla="*/ 104 h 78"/>
                <a:gd name="T24" fmla="*/ 69 w 92"/>
                <a:gd name="T25" fmla="*/ 100 h 78"/>
                <a:gd name="T26" fmla="*/ 63 w 92"/>
                <a:gd name="T27" fmla="*/ 104 h 78"/>
                <a:gd name="T28" fmla="*/ 53 w 92"/>
                <a:gd name="T29" fmla="*/ 113 h 78"/>
                <a:gd name="T30" fmla="*/ 47 w 92"/>
                <a:gd name="T31" fmla="*/ 131 h 78"/>
                <a:gd name="T32" fmla="*/ 47 w 92"/>
                <a:gd name="T33" fmla="*/ 144 h 78"/>
                <a:gd name="T34" fmla="*/ 44 w 92"/>
                <a:gd name="T35" fmla="*/ 133 h 78"/>
                <a:gd name="T36" fmla="*/ 36 w 92"/>
                <a:gd name="T37" fmla="*/ 121 h 78"/>
                <a:gd name="T38" fmla="*/ 28 w 92"/>
                <a:gd name="T39" fmla="*/ 117 h 78"/>
                <a:gd name="T40" fmla="*/ 24 w 92"/>
                <a:gd name="T41" fmla="*/ 121 h 78"/>
                <a:gd name="T42" fmla="*/ 22 w 92"/>
                <a:gd name="T43" fmla="*/ 131 h 78"/>
                <a:gd name="T44" fmla="*/ 16 w 92"/>
                <a:gd name="T45" fmla="*/ 121 h 78"/>
                <a:gd name="T46" fmla="*/ 10 w 92"/>
                <a:gd name="T47" fmla="*/ 117 h 78"/>
                <a:gd name="T48" fmla="*/ 8 w 92"/>
                <a:gd name="T49" fmla="*/ 125 h 78"/>
                <a:gd name="T50" fmla="*/ 10 w 92"/>
                <a:gd name="T51" fmla="*/ 140 h 78"/>
                <a:gd name="T52" fmla="*/ 16 w 92"/>
                <a:gd name="T53" fmla="*/ 144 h 78"/>
                <a:gd name="T54" fmla="*/ 14 w 92"/>
                <a:gd name="T55" fmla="*/ 155 h 78"/>
                <a:gd name="T56" fmla="*/ 8 w 92"/>
                <a:gd name="T57" fmla="*/ 160 h 78"/>
                <a:gd name="T58" fmla="*/ 2 w 92"/>
                <a:gd name="T59" fmla="*/ 169 h 78"/>
                <a:gd name="T60" fmla="*/ 2 w 92"/>
                <a:gd name="T61" fmla="*/ 146 h 78"/>
                <a:gd name="T62" fmla="*/ 0 w 92"/>
                <a:gd name="T63" fmla="*/ 131 h 78"/>
                <a:gd name="T64" fmla="*/ 0 w 92"/>
                <a:gd name="T65" fmla="*/ 113 h 78"/>
                <a:gd name="T66" fmla="*/ 6 w 92"/>
                <a:gd name="T67" fmla="*/ 107 h 78"/>
                <a:gd name="T68" fmla="*/ 10 w 92"/>
                <a:gd name="T69" fmla="*/ 96 h 78"/>
                <a:gd name="T70" fmla="*/ 10 w 92"/>
                <a:gd name="T71" fmla="*/ 82 h 78"/>
                <a:gd name="T72" fmla="*/ 16 w 92"/>
                <a:gd name="T73" fmla="*/ 82 h 78"/>
                <a:gd name="T74" fmla="*/ 22 w 92"/>
                <a:gd name="T75" fmla="*/ 91 h 78"/>
                <a:gd name="T76" fmla="*/ 28 w 92"/>
                <a:gd name="T77" fmla="*/ 88 h 78"/>
                <a:gd name="T78" fmla="*/ 30 w 92"/>
                <a:gd name="T79" fmla="*/ 35 h 78"/>
                <a:gd name="T80" fmla="*/ 30 w 92"/>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7" name="Freeform 205">
              <a:extLst>
                <a:ext uri="{FF2B5EF4-FFF2-40B4-BE49-F238E27FC236}">
                  <a16:creationId xmlns:a16="http://schemas.microsoft.com/office/drawing/2014/main" id="{E58C9D41-9D7B-41A4-A2E8-14E973315671}"/>
                </a:ext>
              </a:extLst>
            </p:cNvPr>
            <p:cNvSpPr>
              <a:spLocks/>
            </p:cNvSpPr>
            <p:nvPr/>
          </p:nvSpPr>
          <p:spPr bwMode="auto">
            <a:xfrm>
              <a:off x="7330615" y="3847550"/>
              <a:ext cx="59547" cy="50788"/>
            </a:xfrm>
            <a:custGeom>
              <a:avLst/>
              <a:gdLst>
                <a:gd name="T0" fmla="*/ 30 w 40"/>
                <a:gd name="T1" fmla="*/ 38 h 26"/>
                <a:gd name="T2" fmla="*/ 24 w 40"/>
                <a:gd name="T3" fmla="*/ 35 h 26"/>
                <a:gd name="T4" fmla="*/ 18 w 40"/>
                <a:gd name="T5" fmla="*/ 43 h 26"/>
                <a:gd name="T6" fmla="*/ 14 w 40"/>
                <a:gd name="T7" fmla="*/ 62 h 26"/>
                <a:gd name="T8" fmla="*/ 6 w 40"/>
                <a:gd name="T9" fmla="*/ 60 h 26"/>
                <a:gd name="T10" fmla="*/ 6 w 40"/>
                <a:gd name="T11" fmla="*/ 43 h 26"/>
                <a:gd name="T12" fmla="*/ 0 w 40"/>
                <a:gd name="T13" fmla="*/ 35 h 26"/>
                <a:gd name="T14" fmla="*/ 8 w 40"/>
                <a:gd name="T15" fmla="*/ 20 h 26"/>
                <a:gd name="T16" fmla="*/ 16 w 40"/>
                <a:gd name="T17" fmla="*/ 20 h 26"/>
                <a:gd name="T18" fmla="*/ 24 w 40"/>
                <a:gd name="T19" fmla="*/ 14 h 26"/>
                <a:gd name="T20" fmla="*/ 28 w 40"/>
                <a:gd name="T21" fmla="*/ 0 h 26"/>
                <a:gd name="T22" fmla="*/ 36 w 40"/>
                <a:gd name="T23" fmla="*/ 0 h 26"/>
                <a:gd name="T24" fmla="*/ 40 w 40"/>
                <a:gd name="T25" fmla="*/ 14 h 26"/>
                <a:gd name="T26" fmla="*/ 38 w 40"/>
                <a:gd name="T27" fmla="*/ 20 h 26"/>
                <a:gd name="T28" fmla="*/ 34 w 40"/>
                <a:gd name="T29" fmla="*/ 35 h 26"/>
                <a:gd name="T30" fmla="*/ 30 w 40"/>
                <a:gd name="T31" fmla="*/ 3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8" name="Freeform 206">
              <a:extLst>
                <a:ext uri="{FF2B5EF4-FFF2-40B4-BE49-F238E27FC236}">
                  <a16:creationId xmlns:a16="http://schemas.microsoft.com/office/drawing/2014/main" id="{829F8B3B-E5C1-445D-9937-6ED8075BA21B}"/>
                </a:ext>
              </a:extLst>
            </p:cNvPr>
            <p:cNvSpPr>
              <a:spLocks/>
            </p:cNvSpPr>
            <p:nvPr/>
          </p:nvSpPr>
          <p:spPr bwMode="auto">
            <a:xfrm>
              <a:off x="7268090" y="3860656"/>
              <a:ext cx="55081" cy="95023"/>
            </a:xfrm>
            <a:custGeom>
              <a:avLst/>
              <a:gdLst>
                <a:gd name="T0" fmla="*/ 4 w 38"/>
                <a:gd name="T1" fmla="*/ 26 h 50"/>
                <a:gd name="T2" fmla="*/ 10 w 38"/>
                <a:gd name="T3" fmla="*/ 16 h 50"/>
                <a:gd name="T4" fmla="*/ 16 w 38"/>
                <a:gd name="T5" fmla="*/ 0 h 50"/>
                <a:gd name="T6" fmla="*/ 19 w 38"/>
                <a:gd name="T7" fmla="*/ 0 h 50"/>
                <a:gd name="T8" fmla="*/ 23 w 38"/>
                <a:gd name="T9" fmla="*/ 12 h 50"/>
                <a:gd name="T10" fmla="*/ 29 w 38"/>
                <a:gd name="T11" fmla="*/ 22 h 50"/>
                <a:gd name="T12" fmla="*/ 33 w 38"/>
                <a:gd name="T13" fmla="*/ 35 h 50"/>
                <a:gd name="T14" fmla="*/ 31 w 38"/>
                <a:gd name="T15" fmla="*/ 50 h 50"/>
                <a:gd name="T16" fmla="*/ 27 w 38"/>
                <a:gd name="T17" fmla="*/ 56 h 50"/>
                <a:gd name="T18" fmla="*/ 25 w 38"/>
                <a:gd name="T19" fmla="*/ 67 h 50"/>
                <a:gd name="T20" fmla="*/ 25 w 38"/>
                <a:gd name="T21" fmla="*/ 82 h 50"/>
                <a:gd name="T22" fmla="*/ 21 w 38"/>
                <a:gd name="T23" fmla="*/ 104 h 50"/>
                <a:gd name="T24" fmla="*/ 18 w 38"/>
                <a:gd name="T25" fmla="*/ 101 h 50"/>
                <a:gd name="T26" fmla="*/ 18 w 38"/>
                <a:gd name="T27" fmla="*/ 92 h 50"/>
                <a:gd name="T28" fmla="*/ 19 w 38"/>
                <a:gd name="T29" fmla="*/ 77 h 50"/>
                <a:gd name="T30" fmla="*/ 12 w 38"/>
                <a:gd name="T31" fmla="*/ 77 h 50"/>
                <a:gd name="T32" fmla="*/ 14 w 38"/>
                <a:gd name="T33" fmla="*/ 65 h 50"/>
                <a:gd name="T34" fmla="*/ 18 w 38"/>
                <a:gd name="T35" fmla="*/ 50 h 50"/>
                <a:gd name="T36" fmla="*/ 18 w 38"/>
                <a:gd name="T37" fmla="*/ 42 h 50"/>
                <a:gd name="T38" fmla="*/ 16 w 38"/>
                <a:gd name="T39" fmla="*/ 30 h 50"/>
                <a:gd name="T40" fmla="*/ 8 w 38"/>
                <a:gd name="T41" fmla="*/ 35 h 50"/>
                <a:gd name="T42" fmla="*/ 0 w 38"/>
                <a:gd name="T43" fmla="*/ 37 h 50"/>
                <a:gd name="T44" fmla="*/ 4 w 38"/>
                <a:gd name="T45" fmla="*/ 26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39" name="Freeform 207">
              <a:extLst>
                <a:ext uri="{FF2B5EF4-FFF2-40B4-BE49-F238E27FC236}">
                  <a16:creationId xmlns:a16="http://schemas.microsoft.com/office/drawing/2014/main" id="{FD6EC27D-0172-4BE7-A737-1C1FFD3958A2}"/>
                </a:ext>
              </a:extLst>
            </p:cNvPr>
            <p:cNvSpPr>
              <a:spLocks/>
            </p:cNvSpPr>
            <p:nvPr/>
          </p:nvSpPr>
          <p:spPr bwMode="auto">
            <a:xfrm>
              <a:off x="7302330" y="3595246"/>
              <a:ext cx="257541" cy="280155"/>
            </a:xfrm>
            <a:custGeom>
              <a:avLst/>
              <a:gdLst>
                <a:gd name="T0" fmla="*/ 12 w 174"/>
                <a:gd name="T1" fmla="*/ 265 h 148"/>
                <a:gd name="T2" fmla="*/ 32 w 174"/>
                <a:gd name="T3" fmla="*/ 230 h 148"/>
                <a:gd name="T4" fmla="*/ 60 w 174"/>
                <a:gd name="T5" fmla="*/ 226 h 148"/>
                <a:gd name="T6" fmla="*/ 80 w 174"/>
                <a:gd name="T7" fmla="*/ 207 h 148"/>
                <a:gd name="T8" fmla="*/ 87 w 174"/>
                <a:gd name="T9" fmla="*/ 170 h 148"/>
                <a:gd name="T10" fmla="*/ 95 w 174"/>
                <a:gd name="T11" fmla="*/ 163 h 148"/>
                <a:gd name="T12" fmla="*/ 105 w 174"/>
                <a:gd name="T13" fmla="*/ 170 h 148"/>
                <a:gd name="T14" fmla="*/ 135 w 174"/>
                <a:gd name="T15" fmla="*/ 106 h 148"/>
                <a:gd name="T16" fmla="*/ 139 w 174"/>
                <a:gd name="T17" fmla="*/ 61 h 148"/>
                <a:gd name="T18" fmla="*/ 141 w 174"/>
                <a:gd name="T19" fmla="*/ 21 h 148"/>
                <a:gd name="T20" fmla="*/ 155 w 174"/>
                <a:gd name="T21" fmla="*/ 24 h 148"/>
                <a:gd name="T22" fmla="*/ 153 w 174"/>
                <a:gd name="T23" fmla="*/ 2 h 148"/>
                <a:gd name="T24" fmla="*/ 161 w 174"/>
                <a:gd name="T25" fmla="*/ 21 h 148"/>
                <a:gd name="T26" fmla="*/ 167 w 174"/>
                <a:gd name="T27" fmla="*/ 58 h 148"/>
                <a:gd name="T28" fmla="*/ 163 w 174"/>
                <a:gd name="T29" fmla="*/ 99 h 148"/>
                <a:gd name="T30" fmla="*/ 153 w 174"/>
                <a:gd name="T31" fmla="*/ 136 h 148"/>
                <a:gd name="T32" fmla="*/ 149 w 174"/>
                <a:gd name="T33" fmla="*/ 177 h 148"/>
                <a:gd name="T34" fmla="*/ 147 w 174"/>
                <a:gd name="T35" fmla="*/ 201 h 148"/>
                <a:gd name="T36" fmla="*/ 147 w 174"/>
                <a:gd name="T37" fmla="*/ 222 h 148"/>
                <a:gd name="T38" fmla="*/ 143 w 174"/>
                <a:gd name="T39" fmla="*/ 241 h 148"/>
                <a:gd name="T40" fmla="*/ 133 w 174"/>
                <a:gd name="T41" fmla="*/ 239 h 148"/>
                <a:gd name="T42" fmla="*/ 121 w 174"/>
                <a:gd name="T43" fmla="*/ 239 h 148"/>
                <a:gd name="T44" fmla="*/ 121 w 174"/>
                <a:gd name="T45" fmla="*/ 265 h 148"/>
                <a:gd name="T46" fmla="*/ 111 w 174"/>
                <a:gd name="T47" fmla="*/ 260 h 148"/>
                <a:gd name="T48" fmla="*/ 97 w 174"/>
                <a:gd name="T49" fmla="*/ 260 h 148"/>
                <a:gd name="T50" fmla="*/ 87 w 174"/>
                <a:gd name="T51" fmla="*/ 251 h 148"/>
                <a:gd name="T52" fmla="*/ 87 w 174"/>
                <a:gd name="T53" fmla="*/ 274 h 148"/>
                <a:gd name="T54" fmla="*/ 80 w 174"/>
                <a:gd name="T55" fmla="*/ 297 h 148"/>
                <a:gd name="T56" fmla="*/ 68 w 174"/>
                <a:gd name="T57" fmla="*/ 289 h 148"/>
                <a:gd name="T58" fmla="*/ 70 w 174"/>
                <a:gd name="T59" fmla="*/ 267 h 148"/>
                <a:gd name="T60" fmla="*/ 56 w 174"/>
                <a:gd name="T61" fmla="*/ 255 h 148"/>
                <a:gd name="T62" fmla="*/ 38 w 174"/>
                <a:gd name="T63" fmla="*/ 267 h 148"/>
                <a:gd name="T64" fmla="*/ 18 w 174"/>
                <a:gd name="T65" fmla="*/ 276 h 148"/>
                <a:gd name="T66" fmla="*/ 2 w 174"/>
                <a:gd name="T67" fmla="*/ 284 h 1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0" name="Freeform 208">
              <a:extLst>
                <a:ext uri="{FF2B5EF4-FFF2-40B4-BE49-F238E27FC236}">
                  <a16:creationId xmlns:a16="http://schemas.microsoft.com/office/drawing/2014/main" id="{C9060E65-7F92-4CE3-880A-587313B47E93}"/>
                </a:ext>
              </a:extLst>
            </p:cNvPr>
            <p:cNvSpPr>
              <a:spLocks/>
            </p:cNvSpPr>
            <p:nvPr/>
          </p:nvSpPr>
          <p:spPr bwMode="auto">
            <a:xfrm>
              <a:off x="7193656" y="3705015"/>
              <a:ext cx="74434" cy="137620"/>
            </a:xfrm>
            <a:custGeom>
              <a:avLst/>
              <a:gdLst>
                <a:gd name="T0" fmla="*/ 2 w 50"/>
                <a:gd name="T1" fmla="*/ 68 h 72"/>
                <a:gd name="T2" fmla="*/ 2 w 50"/>
                <a:gd name="T3" fmla="*/ 63 h 72"/>
                <a:gd name="T4" fmla="*/ 8 w 50"/>
                <a:gd name="T5" fmla="*/ 65 h 72"/>
                <a:gd name="T6" fmla="*/ 12 w 50"/>
                <a:gd name="T7" fmla="*/ 63 h 72"/>
                <a:gd name="T8" fmla="*/ 10 w 50"/>
                <a:gd name="T9" fmla="*/ 48 h 72"/>
                <a:gd name="T10" fmla="*/ 6 w 50"/>
                <a:gd name="T11" fmla="*/ 43 h 72"/>
                <a:gd name="T12" fmla="*/ 10 w 50"/>
                <a:gd name="T13" fmla="*/ 13 h 72"/>
                <a:gd name="T14" fmla="*/ 20 w 50"/>
                <a:gd name="T15" fmla="*/ 2 h 72"/>
                <a:gd name="T16" fmla="*/ 30 w 50"/>
                <a:gd name="T17" fmla="*/ 0 h 72"/>
                <a:gd name="T18" fmla="*/ 38 w 50"/>
                <a:gd name="T19" fmla="*/ 18 h 72"/>
                <a:gd name="T20" fmla="*/ 44 w 50"/>
                <a:gd name="T21" fmla="*/ 40 h 72"/>
                <a:gd name="T22" fmla="*/ 48 w 50"/>
                <a:gd name="T23" fmla="*/ 65 h 72"/>
                <a:gd name="T24" fmla="*/ 50 w 50"/>
                <a:gd name="T25" fmla="*/ 88 h 72"/>
                <a:gd name="T26" fmla="*/ 48 w 50"/>
                <a:gd name="T27" fmla="*/ 117 h 72"/>
                <a:gd name="T28" fmla="*/ 50 w 50"/>
                <a:gd name="T29" fmla="*/ 117 h 72"/>
                <a:gd name="T30" fmla="*/ 50 w 50"/>
                <a:gd name="T31" fmla="*/ 121 h 72"/>
                <a:gd name="T32" fmla="*/ 46 w 50"/>
                <a:gd name="T33" fmla="*/ 125 h 72"/>
                <a:gd name="T34" fmla="*/ 38 w 50"/>
                <a:gd name="T35" fmla="*/ 133 h 72"/>
                <a:gd name="T36" fmla="*/ 34 w 50"/>
                <a:gd name="T37" fmla="*/ 140 h 72"/>
                <a:gd name="T38" fmla="*/ 28 w 50"/>
                <a:gd name="T39" fmla="*/ 131 h 72"/>
                <a:gd name="T40" fmla="*/ 24 w 50"/>
                <a:gd name="T41" fmla="*/ 140 h 72"/>
                <a:gd name="T42" fmla="*/ 16 w 50"/>
                <a:gd name="T43" fmla="*/ 153 h 72"/>
                <a:gd name="T44" fmla="*/ 12 w 50"/>
                <a:gd name="T45" fmla="*/ 146 h 72"/>
                <a:gd name="T46" fmla="*/ 2 w 50"/>
                <a:gd name="T47" fmla="*/ 155 h 72"/>
                <a:gd name="T48" fmla="*/ 0 w 50"/>
                <a:gd name="T49" fmla="*/ 144 h 72"/>
                <a:gd name="T50" fmla="*/ 2 w 50"/>
                <a:gd name="T51" fmla="*/ 125 h 72"/>
                <a:gd name="T52" fmla="*/ 2 w 50"/>
                <a:gd name="T53" fmla="*/ 104 h 72"/>
                <a:gd name="T54" fmla="*/ 6 w 50"/>
                <a:gd name="T55" fmla="*/ 100 h 72"/>
                <a:gd name="T56" fmla="*/ 6 w 50"/>
                <a:gd name="T57" fmla="*/ 82 h 72"/>
                <a:gd name="T58" fmla="*/ 2 w 50"/>
                <a:gd name="T59" fmla="*/ 68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1" name="Freeform 209">
              <a:extLst>
                <a:ext uri="{FF2B5EF4-FFF2-40B4-BE49-F238E27FC236}">
                  <a16:creationId xmlns:a16="http://schemas.microsoft.com/office/drawing/2014/main" id="{5BEE0A0A-8291-4EDE-B54C-BE6DA36EF351}"/>
                </a:ext>
              </a:extLst>
            </p:cNvPr>
            <p:cNvSpPr>
              <a:spLocks/>
            </p:cNvSpPr>
            <p:nvPr/>
          </p:nvSpPr>
          <p:spPr bwMode="auto">
            <a:xfrm>
              <a:off x="7147507" y="3546096"/>
              <a:ext cx="144402" cy="181855"/>
            </a:xfrm>
            <a:custGeom>
              <a:avLst/>
              <a:gdLst>
                <a:gd name="T0" fmla="*/ 24 w 98"/>
                <a:gd name="T1" fmla="*/ 190 h 96"/>
                <a:gd name="T2" fmla="*/ 12 w 98"/>
                <a:gd name="T3" fmla="*/ 195 h 96"/>
                <a:gd name="T4" fmla="*/ 8 w 98"/>
                <a:gd name="T5" fmla="*/ 182 h 96"/>
                <a:gd name="T6" fmla="*/ 12 w 98"/>
                <a:gd name="T7" fmla="*/ 168 h 96"/>
                <a:gd name="T8" fmla="*/ 12 w 98"/>
                <a:gd name="T9" fmla="*/ 146 h 96"/>
                <a:gd name="T10" fmla="*/ 16 w 98"/>
                <a:gd name="T11" fmla="*/ 125 h 96"/>
                <a:gd name="T12" fmla="*/ 6 w 98"/>
                <a:gd name="T13" fmla="*/ 125 h 96"/>
                <a:gd name="T14" fmla="*/ 0 w 98"/>
                <a:gd name="T15" fmla="*/ 117 h 96"/>
                <a:gd name="T16" fmla="*/ 6 w 98"/>
                <a:gd name="T17" fmla="*/ 101 h 96"/>
                <a:gd name="T18" fmla="*/ 22 w 98"/>
                <a:gd name="T19" fmla="*/ 79 h 96"/>
                <a:gd name="T20" fmla="*/ 28 w 98"/>
                <a:gd name="T21" fmla="*/ 67 h 96"/>
                <a:gd name="T22" fmla="*/ 36 w 98"/>
                <a:gd name="T23" fmla="*/ 50 h 96"/>
                <a:gd name="T24" fmla="*/ 40 w 98"/>
                <a:gd name="T25" fmla="*/ 45 h 96"/>
                <a:gd name="T26" fmla="*/ 49 w 98"/>
                <a:gd name="T27" fmla="*/ 53 h 96"/>
                <a:gd name="T28" fmla="*/ 55 w 98"/>
                <a:gd name="T29" fmla="*/ 50 h 96"/>
                <a:gd name="T30" fmla="*/ 57 w 98"/>
                <a:gd name="T31" fmla="*/ 34 h 96"/>
                <a:gd name="T32" fmla="*/ 67 w 98"/>
                <a:gd name="T33" fmla="*/ 34 h 96"/>
                <a:gd name="T34" fmla="*/ 75 w 98"/>
                <a:gd name="T35" fmla="*/ 22 h 96"/>
                <a:gd name="T36" fmla="*/ 77 w 98"/>
                <a:gd name="T37" fmla="*/ 9 h 96"/>
                <a:gd name="T38" fmla="*/ 83 w 98"/>
                <a:gd name="T39" fmla="*/ 0 h 96"/>
                <a:gd name="T40" fmla="*/ 93 w 98"/>
                <a:gd name="T41" fmla="*/ 16 h 96"/>
                <a:gd name="T42" fmla="*/ 87 w 98"/>
                <a:gd name="T43" fmla="*/ 25 h 96"/>
                <a:gd name="T44" fmla="*/ 79 w 98"/>
                <a:gd name="T45" fmla="*/ 37 h 96"/>
                <a:gd name="T46" fmla="*/ 75 w 98"/>
                <a:gd name="T47" fmla="*/ 58 h 96"/>
                <a:gd name="T48" fmla="*/ 73 w 98"/>
                <a:gd name="T49" fmla="*/ 79 h 96"/>
                <a:gd name="T50" fmla="*/ 71 w 98"/>
                <a:gd name="T51" fmla="*/ 88 h 96"/>
                <a:gd name="T52" fmla="*/ 63 w 98"/>
                <a:gd name="T53" fmla="*/ 95 h 96"/>
                <a:gd name="T54" fmla="*/ 49 w 98"/>
                <a:gd name="T55" fmla="*/ 108 h 96"/>
                <a:gd name="T56" fmla="*/ 48 w 98"/>
                <a:gd name="T57" fmla="*/ 119 h 96"/>
                <a:gd name="T58" fmla="*/ 48 w 98"/>
                <a:gd name="T59" fmla="*/ 136 h 96"/>
                <a:gd name="T60" fmla="*/ 49 w 98"/>
                <a:gd name="T61" fmla="*/ 157 h 96"/>
                <a:gd name="T62" fmla="*/ 51 w 98"/>
                <a:gd name="T63" fmla="*/ 168 h 96"/>
                <a:gd name="T64" fmla="*/ 55 w 98"/>
                <a:gd name="T65" fmla="*/ 173 h 96"/>
                <a:gd name="T66" fmla="*/ 49 w 98"/>
                <a:gd name="T67" fmla="*/ 177 h 96"/>
                <a:gd name="T68" fmla="*/ 40 w 98"/>
                <a:gd name="T69" fmla="*/ 186 h 96"/>
                <a:gd name="T70" fmla="*/ 36 w 98"/>
                <a:gd name="T71" fmla="*/ 198 h 96"/>
                <a:gd name="T72" fmla="*/ 24 w 98"/>
                <a:gd name="T73" fmla="*/ 19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2" name="Freeform 210">
              <a:extLst>
                <a:ext uri="{FF2B5EF4-FFF2-40B4-BE49-F238E27FC236}">
                  <a16:creationId xmlns:a16="http://schemas.microsoft.com/office/drawing/2014/main" id="{70BE5547-CCE7-4FE4-AD99-37EB21A7B010}"/>
                </a:ext>
              </a:extLst>
            </p:cNvPr>
            <p:cNvSpPr>
              <a:spLocks/>
            </p:cNvSpPr>
            <p:nvPr/>
          </p:nvSpPr>
          <p:spPr bwMode="auto">
            <a:xfrm>
              <a:off x="6569900" y="4235835"/>
              <a:ext cx="181619" cy="257218"/>
            </a:xfrm>
            <a:custGeom>
              <a:avLst/>
              <a:gdLst>
                <a:gd name="T0" fmla="*/ 12 w 124"/>
                <a:gd name="T1" fmla="*/ 28 h 136"/>
                <a:gd name="T2" fmla="*/ 20 w 124"/>
                <a:gd name="T3" fmla="*/ 28 h 136"/>
                <a:gd name="T4" fmla="*/ 24 w 124"/>
                <a:gd name="T5" fmla="*/ 37 h 136"/>
                <a:gd name="T6" fmla="*/ 31 w 124"/>
                <a:gd name="T7" fmla="*/ 37 h 136"/>
                <a:gd name="T8" fmla="*/ 31 w 124"/>
                <a:gd name="T9" fmla="*/ 21 h 136"/>
                <a:gd name="T10" fmla="*/ 28 w 124"/>
                <a:gd name="T11" fmla="*/ 16 h 136"/>
                <a:gd name="T12" fmla="*/ 28 w 124"/>
                <a:gd name="T13" fmla="*/ 0 h 136"/>
                <a:gd name="T14" fmla="*/ 35 w 124"/>
                <a:gd name="T15" fmla="*/ 0 h 136"/>
                <a:gd name="T16" fmla="*/ 35 w 124"/>
                <a:gd name="T17" fmla="*/ 9 h 136"/>
                <a:gd name="T18" fmla="*/ 45 w 124"/>
                <a:gd name="T19" fmla="*/ 28 h 136"/>
                <a:gd name="T20" fmla="*/ 47 w 124"/>
                <a:gd name="T21" fmla="*/ 50 h 136"/>
                <a:gd name="T22" fmla="*/ 47 w 124"/>
                <a:gd name="T23" fmla="*/ 58 h 136"/>
                <a:gd name="T24" fmla="*/ 69 w 124"/>
                <a:gd name="T25" fmla="*/ 53 h 136"/>
                <a:gd name="T26" fmla="*/ 75 w 124"/>
                <a:gd name="T27" fmla="*/ 73 h 136"/>
                <a:gd name="T28" fmla="*/ 77 w 124"/>
                <a:gd name="T29" fmla="*/ 94 h 136"/>
                <a:gd name="T30" fmla="*/ 63 w 124"/>
                <a:gd name="T31" fmla="*/ 94 h 136"/>
                <a:gd name="T32" fmla="*/ 63 w 124"/>
                <a:gd name="T33" fmla="*/ 115 h 136"/>
                <a:gd name="T34" fmla="*/ 71 w 124"/>
                <a:gd name="T35" fmla="*/ 122 h 136"/>
                <a:gd name="T36" fmla="*/ 91 w 124"/>
                <a:gd name="T37" fmla="*/ 172 h 136"/>
                <a:gd name="T38" fmla="*/ 110 w 124"/>
                <a:gd name="T39" fmla="*/ 217 h 136"/>
                <a:gd name="T40" fmla="*/ 114 w 124"/>
                <a:gd name="T41" fmla="*/ 247 h 136"/>
                <a:gd name="T42" fmla="*/ 112 w 124"/>
                <a:gd name="T43" fmla="*/ 276 h 136"/>
                <a:gd name="T44" fmla="*/ 102 w 124"/>
                <a:gd name="T45" fmla="*/ 276 h 136"/>
                <a:gd name="T46" fmla="*/ 100 w 124"/>
                <a:gd name="T47" fmla="*/ 262 h 136"/>
                <a:gd name="T48" fmla="*/ 94 w 124"/>
                <a:gd name="T49" fmla="*/ 262 h 136"/>
                <a:gd name="T50" fmla="*/ 92 w 124"/>
                <a:gd name="T51" fmla="*/ 278 h 136"/>
                <a:gd name="T52" fmla="*/ 85 w 124"/>
                <a:gd name="T53" fmla="*/ 278 h 136"/>
                <a:gd name="T54" fmla="*/ 85 w 124"/>
                <a:gd name="T55" fmla="*/ 267 h 136"/>
                <a:gd name="T56" fmla="*/ 88 w 124"/>
                <a:gd name="T57" fmla="*/ 241 h 136"/>
                <a:gd name="T58" fmla="*/ 88 w 124"/>
                <a:gd name="T59" fmla="*/ 222 h 136"/>
                <a:gd name="T60" fmla="*/ 79 w 124"/>
                <a:gd name="T61" fmla="*/ 200 h 136"/>
                <a:gd name="T62" fmla="*/ 75 w 124"/>
                <a:gd name="T63" fmla="*/ 170 h 136"/>
                <a:gd name="T64" fmla="*/ 59 w 124"/>
                <a:gd name="T65" fmla="*/ 130 h 136"/>
                <a:gd name="T66" fmla="*/ 47 w 124"/>
                <a:gd name="T67" fmla="*/ 148 h 136"/>
                <a:gd name="T68" fmla="*/ 35 w 124"/>
                <a:gd name="T69" fmla="*/ 140 h 136"/>
                <a:gd name="T70" fmla="*/ 20 w 124"/>
                <a:gd name="T71" fmla="*/ 163 h 136"/>
                <a:gd name="T72" fmla="*/ 20 w 124"/>
                <a:gd name="T73" fmla="*/ 136 h 136"/>
                <a:gd name="T74" fmla="*/ 24 w 124"/>
                <a:gd name="T75" fmla="*/ 128 h 136"/>
                <a:gd name="T76" fmla="*/ 20 w 124"/>
                <a:gd name="T77" fmla="*/ 97 h 136"/>
                <a:gd name="T78" fmla="*/ 12 w 124"/>
                <a:gd name="T79" fmla="*/ 94 h 136"/>
                <a:gd name="T80" fmla="*/ 12 w 124"/>
                <a:gd name="T81" fmla="*/ 79 h 136"/>
                <a:gd name="T82" fmla="*/ 0 w 124"/>
                <a:gd name="T83" fmla="*/ 67 h 136"/>
                <a:gd name="T84" fmla="*/ 14 w 124"/>
                <a:gd name="T85" fmla="*/ 50 h 136"/>
                <a:gd name="T86" fmla="*/ 12 w 124"/>
                <a:gd name="T87" fmla="*/ 28 h 1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nvGrpSpPr>
            <p:cNvPr id="143" name="Group 211">
              <a:extLst>
                <a:ext uri="{FF2B5EF4-FFF2-40B4-BE49-F238E27FC236}">
                  <a16:creationId xmlns:a16="http://schemas.microsoft.com/office/drawing/2014/main" id="{B661DEEC-6526-4EE7-9CC3-3774B777C665}"/>
                </a:ext>
              </a:extLst>
            </p:cNvPr>
            <p:cNvGrpSpPr>
              <a:grpSpLocks/>
            </p:cNvGrpSpPr>
            <p:nvPr/>
          </p:nvGrpSpPr>
          <p:grpSpPr bwMode="auto">
            <a:xfrm>
              <a:off x="3824779" y="1680036"/>
              <a:ext cx="4862021" cy="3132494"/>
              <a:chOff x="2476" y="1446"/>
              <a:chExt cx="3092" cy="1558"/>
            </a:xfrm>
            <a:grpFill/>
          </p:grpSpPr>
          <p:sp>
            <p:nvSpPr>
              <p:cNvPr id="144" name="Freeform 212">
                <a:extLst>
                  <a:ext uri="{FF2B5EF4-FFF2-40B4-BE49-F238E27FC236}">
                    <a16:creationId xmlns:a16="http://schemas.microsoft.com/office/drawing/2014/main" id="{A21B0627-4F6A-42EE-8530-3B6689D04204}"/>
                  </a:ext>
                </a:extLst>
              </p:cNvPr>
              <p:cNvSpPr>
                <a:spLocks/>
              </p:cNvSpPr>
              <p:nvPr/>
            </p:nvSpPr>
            <p:spPr bwMode="auto">
              <a:xfrm>
                <a:off x="3101" y="2566"/>
                <a:ext cx="162" cy="162"/>
              </a:xfrm>
              <a:custGeom>
                <a:avLst/>
                <a:gdLst>
                  <a:gd name="T0" fmla="*/ 6 w 172"/>
                  <a:gd name="T1" fmla="*/ 0 h 172"/>
                  <a:gd name="T2" fmla="*/ 11 w 172"/>
                  <a:gd name="T3" fmla="*/ 4 h 172"/>
                  <a:gd name="T4" fmla="*/ 19 w 172"/>
                  <a:gd name="T5" fmla="*/ 2 h 172"/>
                  <a:gd name="T6" fmla="*/ 36 w 172"/>
                  <a:gd name="T7" fmla="*/ 8 h 172"/>
                  <a:gd name="T8" fmla="*/ 49 w 172"/>
                  <a:gd name="T9" fmla="*/ 11 h 172"/>
                  <a:gd name="T10" fmla="*/ 59 w 172"/>
                  <a:gd name="T11" fmla="*/ 9 h 172"/>
                  <a:gd name="T12" fmla="*/ 67 w 172"/>
                  <a:gd name="T13" fmla="*/ 8 h 172"/>
                  <a:gd name="T14" fmla="*/ 83 w 172"/>
                  <a:gd name="T15" fmla="*/ 6 h 172"/>
                  <a:gd name="T16" fmla="*/ 90 w 172"/>
                  <a:gd name="T17" fmla="*/ 8 h 172"/>
                  <a:gd name="T18" fmla="*/ 99 w 172"/>
                  <a:gd name="T19" fmla="*/ 8 h 172"/>
                  <a:gd name="T20" fmla="*/ 111 w 172"/>
                  <a:gd name="T21" fmla="*/ 8 h 172"/>
                  <a:gd name="T22" fmla="*/ 115 w 172"/>
                  <a:gd name="T23" fmla="*/ 15 h 172"/>
                  <a:gd name="T24" fmla="*/ 121 w 172"/>
                  <a:gd name="T25" fmla="*/ 30 h 172"/>
                  <a:gd name="T26" fmla="*/ 117 w 172"/>
                  <a:gd name="T27" fmla="*/ 33 h 172"/>
                  <a:gd name="T28" fmla="*/ 113 w 172"/>
                  <a:gd name="T29" fmla="*/ 41 h 172"/>
                  <a:gd name="T30" fmla="*/ 111 w 172"/>
                  <a:gd name="T31" fmla="*/ 49 h 172"/>
                  <a:gd name="T32" fmla="*/ 108 w 172"/>
                  <a:gd name="T33" fmla="*/ 52 h 172"/>
                  <a:gd name="T34" fmla="*/ 104 w 172"/>
                  <a:gd name="T35" fmla="*/ 45 h 172"/>
                  <a:gd name="T36" fmla="*/ 101 w 172"/>
                  <a:gd name="T37" fmla="*/ 36 h 172"/>
                  <a:gd name="T38" fmla="*/ 96 w 172"/>
                  <a:gd name="T39" fmla="*/ 30 h 172"/>
                  <a:gd name="T40" fmla="*/ 93 w 172"/>
                  <a:gd name="T41" fmla="*/ 21 h 172"/>
                  <a:gd name="T42" fmla="*/ 90 w 172"/>
                  <a:gd name="T43" fmla="*/ 11 h 172"/>
                  <a:gd name="T44" fmla="*/ 90 w 172"/>
                  <a:gd name="T45" fmla="*/ 19 h 172"/>
                  <a:gd name="T46" fmla="*/ 92 w 172"/>
                  <a:gd name="T47" fmla="*/ 32 h 172"/>
                  <a:gd name="T48" fmla="*/ 95 w 172"/>
                  <a:gd name="T49" fmla="*/ 40 h 172"/>
                  <a:gd name="T50" fmla="*/ 101 w 172"/>
                  <a:gd name="T51" fmla="*/ 48 h 172"/>
                  <a:gd name="T52" fmla="*/ 105 w 172"/>
                  <a:gd name="T53" fmla="*/ 54 h 172"/>
                  <a:gd name="T54" fmla="*/ 111 w 172"/>
                  <a:gd name="T55" fmla="*/ 71 h 172"/>
                  <a:gd name="T56" fmla="*/ 126 w 172"/>
                  <a:gd name="T57" fmla="*/ 96 h 172"/>
                  <a:gd name="T58" fmla="*/ 128 w 172"/>
                  <a:gd name="T59" fmla="*/ 101 h 172"/>
                  <a:gd name="T60" fmla="*/ 128 w 172"/>
                  <a:gd name="T61" fmla="*/ 113 h 172"/>
                  <a:gd name="T62" fmla="*/ 122 w 172"/>
                  <a:gd name="T63" fmla="*/ 113 h 172"/>
                  <a:gd name="T64" fmla="*/ 107 w 172"/>
                  <a:gd name="T65" fmla="*/ 128 h 172"/>
                  <a:gd name="T66" fmla="*/ 99 w 172"/>
                  <a:gd name="T67" fmla="*/ 122 h 172"/>
                  <a:gd name="T68" fmla="*/ 6 w 172"/>
                  <a:gd name="T69" fmla="*/ 122 h 172"/>
                  <a:gd name="T70" fmla="*/ 6 w 172"/>
                  <a:gd name="T71" fmla="*/ 28 h 172"/>
                  <a:gd name="T72" fmla="*/ 2 w 172"/>
                  <a:gd name="T73" fmla="*/ 26 h 172"/>
                  <a:gd name="T74" fmla="*/ 0 w 172"/>
                  <a:gd name="T75" fmla="*/ 19 h 172"/>
                  <a:gd name="T76" fmla="*/ 6 w 172"/>
                  <a:gd name="T77" fmla="*/ 15 h 172"/>
                  <a:gd name="T78" fmla="*/ 6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5" name="Freeform 213">
                <a:extLst>
                  <a:ext uri="{FF2B5EF4-FFF2-40B4-BE49-F238E27FC236}">
                    <a16:creationId xmlns:a16="http://schemas.microsoft.com/office/drawing/2014/main" id="{126AB0B5-A3C4-482C-9EBC-577F834676B4}"/>
                  </a:ext>
                </a:extLst>
              </p:cNvPr>
              <p:cNvSpPr>
                <a:spLocks/>
              </p:cNvSpPr>
              <p:nvPr/>
            </p:nvSpPr>
            <p:spPr bwMode="auto">
              <a:xfrm>
                <a:off x="2873" y="2544"/>
                <a:ext cx="234" cy="208"/>
              </a:xfrm>
              <a:custGeom>
                <a:avLst/>
                <a:gdLst>
                  <a:gd name="T0" fmla="*/ 25 w 249"/>
                  <a:gd name="T1" fmla="*/ 0 h 222"/>
                  <a:gd name="T2" fmla="*/ 37 w 249"/>
                  <a:gd name="T3" fmla="*/ 4 h 222"/>
                  <a:gd name="T4" fmla="*/ 58 w 249"/>
                  <a:gd name="T5" fmla="*/ 7 h 222"/>
                  <a:gd name="T6" fmla="*/ 68 w 249"/>
                  <a:gd name="T7" fmla="*/ 11 h 222"/>
                  <a:gd name="T8" fmla="*/ 72 w 249"/>
                  <a:gd name="T9" fmla="*/ 20 h 222"/>
                  <a:gd name="T10" fmla="*/ 79 w 249"/>
                  <a:gd name="T11" fmla="*/ 24 h 222"/>
                  <a:gd name="T12" fmla="*/ 91 w 249"/>
                  <a:gd name="T13" fmla="*/ 24 h 222"/>
                  <a:gd name="T14" fmla="*/ 101 w 249"/>
                  <a:gd name="T15" fmla="*/ 31 h 222"/>
                  <a:gd name="T16" fmla="*/ 116 w 249"/>
                  <a:gd name="T17" fmla="*/ 39 h 222"/>
                  <a:gd name="T18" fmla="*/ 125 w 249"/>
                  <a:gd name="T19" fmla="*/ 29 h 222"/>
                  <a:gd name="T20" fmla="*/ 127 w 249"/>
                  <a:gd name="T21" fmla="*/ 21 h 222"/>
                  <a:gd name="T22" fmla="*/ 123 w 249"/>
                  <a:gd name="T23" fmla="*/ 17 h 222"/>
                  <a:gd name="T24" fmla="*/ 130 w 249"/>
                  <a:gd name="T25" fmla="*/ 7 h 222"/>
                  <a:gd name="T26" fmla="*/ 139 w 249"/>
                  <a:gd name="T27" fmla="*/ 6 h 222"/>
                  <a:gd name="T28" fmla="*/ 153 w 249"/>
                  <a:gd name="T29" fmla="*/ 7 h 222"/>
                  <a:gd name="T30" fmla="*/ 164 w 249"/>
                  <a:gd name="T31" fmla="*/ 11 h 222"/>
                  <a:gd name="T32" fmla="*/ 174 w 249"/>
                  <a:gd name="T33" fmla="*/ 17 h 222"/>
                  <a:gd name="T34" fmla="*/ 183 w 249"/>
                  <a:gd name="T35" fmla="*/ 18 h 222"/>
                  <a:gd name="T36" fmla="*/ 183 w 249"/>
                  <a:gd name="T37" fmla="*/ 32 h 222"/>
                  <a:gd name="T38" fmla="*/ 178 w 249"/>
                  <a:gd name="T39" fmla="*/ 35 h 222"/>
                  <a:gd name="T40" fmla="*/ 179 w 249"/>
                  <a:gd name="T41" fmla="*/ 43 h 222"/>
                  <a:gd name="T42" fmla="*/ 183 w 249"/>
                  <a:gd name="T43" fmla="*/ 45 h 222"/>
                  <a:gd name="T44" fmla="*/ 183 w 249"/>
                  <a:gd name="T45" fmla="*/ 136 h 222"/>
                  <a:gd name="T46" fmla="*/ 183 w 249"/>
                  <a:gd name="T47" fmla="*/ 160 h 222"/>
                  <a:gd name="T48" fmla="*/ 169 w 249"/>
                  <a:gd name="T49" fmla="*/ 160 h 222"/>
                  <a:gd name="T50" fmla="*/ 71 w 249"/>
                  <a:gd name="T51" fmla="*/ 121 h 222"/>
                  <a:gd name="T52" fmla="*/ 67 w 249"/>
                  <a:gd name="T53" fmla="*/ 126 h 222"/>
                  <a:gd name="T54" fmla="*/ 58 w 249"/>
                  <a:gd name="T55" fmla="*/ 130 h 222"/>
                  <a:gd name="T56" fmla="*/ 51 w 249"/>
                  <a:gd name="T57" fmla="*/ 124 h 222"/>
                  <a:gd name="T58" fmla="*/ 43 w 249"/>
                  <a:gd name="T59" fmla="*/ 121 h 222"/>
                  <a:gd name="T60" fmla="*/ 32 w 249"/>
                  <a:gd name="T61" fmla="*/ 118 h 222"/>
                  <a:gd name="T62" fmla="*/ 27 w 249"/>
                  <a:gd name="T63" fmla="*/ 114 h 222"/>
                  <a:gd name="T64" fmla="*/ 23 w 249"/>
                  <a:gd name="T65" fmla="*/ 109 h 222"/>
                  <a:gd name="T66" fmla="*/ 9 w 249"/>
                  <a:gd name="T67" fmla="*/ 107 h 222"/>
                  <a:gd name="T68" fmla="*/ 8 w 249"/>
                  <a:gd name="T69" fmla="*/ 97 h 222"/>
                  <a:gd name="T70" fmla="*/ 4 w 249"/>
                  <a:gd name="T71" fmla="*/ 91 h 222"/>
                  <a:gd name="T72" fmla="*/ 0 w 249"/>
                  <a:gd name="T73" fmla="*/ 84 h 222"/>
                  <a:gd name="T74" fmla="*/ 8 w 249"/>
                  <a:gd name="T75" fmla="*/ 81 h 222"/>
                  <a:gd name="T76" fmla="*/ 8 w 249"/>
                  <a:gd name="T77" fmla="*/ 48 h 222"/>
                  <a:gd name="T78" fmla="*/ 4 w 249"/>
                  <a:gd name="T79" fmla="*/ 35 h 222"/>
                  <a:gd name="T80" fmla="*/ 8 w 249"/>
                  <a:gd name="T81" fmla="*/ 31 h 222"/>
                  <a:gd name="T82" fmla="*/ 8 w 249"/>
                  <a:gd name="T83" fmla="*/ 19 h 222"/>
                  <a:gd name="T84" fmla="*/ 23 w 249"/>
                  <a:gd name="T85" fmla="*/ 7 h 222"/>
                  <a:gd name="T86" fmla="*/ 25 w 249"/>
                  <a:gd name="T87" fmla="*/ 7 h 222"/>
                  <a:gd name="T88" fmla="*/ 25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6" name="Freeform 214">
                <a:extLst>
                  <a:ext uri="{FF2B5EF4-FFF2-40B4-BE49-F238E27FC236}">
                    <a16:creationId xmlns:a16="http://schemas.microsoft.com/office/drawing/2014/main" id="{E8B077C8-5000-4227-9892-2FABCE73B878}"/>
                  </a:ext>
                </a:extLst>
              </p:cNvPr>
              <p:cNvSpPr>
                <a:spLocks/>
              </p:cNvSpPr>
              <p:nvPr/>
            </p:nvSpPr>
            <p:spPr bwMode="auto">
              <a:xfrm>
                <a:off x="2845" y="2474"/>
                <a:ext cx="61" cy="115"/>
              </a:xfrm>
              <a:custGeom>
                <a:avLst/>
                <a:gdLst>
                  <a:gd name="T0" fmla="*/ 11 w 65"/>
                  <a:gd name="T1" fmla="*/ 6 h 122"/>
                  <a:gd name="T2" fmla="*/ 22 w 65"/>
                  <a:gd name="T3" fmla="*/ 0 h 122"/>
                  <a:gd name="T4" fmla="*/ 28 w 65"/>
                  <a:gd name="T5" fmla="*/ 0 h 122"/>
                  <a:gd name="T6" fmla="*/ 31 w 65"/>
                  <a:gd name="T7" fmla="*/ 8 h 122"/>
                  <a:gd name="T8" fmla="*/ 35 w 65"/>
                  <a:gd name="T9" fmla="*/ 8 h 122"/>
                  <a:gd name="T10" fmla="*/ 39 w 65"/>
                  <a:gd name="T11" fmla="*/ 6 h 122"/>
                  <a:gd name="T12" fmla="*/ 42 w 65"/>
                  <a:gd name="T13" fmla="*/ 8 h 122"/>
                  <a:gd name="T14" fmla="*/ 41 w 65"/>
                  <a:gd name="T15" fmla="*/ 9 h 122"/>
                  <a:gd name="T16" fmla="*/ 36 w 65"/>
                  <a:gd name="T17" fmla="*/ 11 h 122"/>
                  <a:gd name="T18" fmla="*/ 34 w 65"/>
                  <a:gd name="T19" fmla="*/ 19 h 122"/>
                  <a:gd name="T20" fmla="*/ 36 w 65"/>
                  <a:gd name="T21" fmla="*/ 22 h 122"/>
                  <a:gd name="T22" fmla="*/ 42 w 65"/>
                  <a:gd name="T23" fmla="*/ 24 h 122"/>
                  <a:gd name="T24" fmla="*/ 42 w 65"/>
                  <a:gd name="T25" fmla="*/ 28 h 122"/>
                  <a:gd name="T26" fmla="*/ 38 w 65"/>
                  <a:gd name="T27" fmla="*/ 33 h 122"/>
                  <a:gd name="T28" fmla="*/ 34 w 65"/>
                  <a:gd name="T29" fmla="*/ 35 h 122"/>
                  <a:gd name="T30" fmla="*/ 30 w 65"/>
                  <a:gd name="T31" fmla="*/ 40 h 122"/>
                  <a:gd name="T32" fmla="*/ 32 w 65"/>
                  <a:gd name="T33" fmla="*/ 48 h 122"/>
                  <a:gd name="T34" fmla="*/ 39 w 65"/>
                  <a:gd name="T35" fmla="*/ 48 h 122"/>
                  <a:gd name="T36" fmla="*/ 42 w 65"/>
                  <a:gd name="T37" fmla="*/ 52 h 122"/>
                  <a:gd name="T38" fmla="*/ 47 w 65"/>
                  <a:gd name="T39" fmla="*/ 55 h 122"/>
                  <a:gd name="T40" fmla="*/ 47 w 65"/>
                  <a:gd name="T41" fmla="*/ 62 h 122"/>
                  <a:gd name="T42" fmla="*/ 31 w 65"/>
                  <a:gd name="T43" fmla="*/ 74 h 122"/>
                  <a:gd name="T44" fmla="*/ 31 w 65"/>
                  <a:gd name="T45" fmla="*/ 86 h 122"/>
                  <a:gd name="T46" fmla="*/ 24 w 65"/>
                  <a:gd name="T47" fmla="*/ 90 h 122"/>
                  <a:gd name="T48" fmla="*/ 21 w 65"/>
                  <a:gd name="T49" fmla="*/ 90 h 122"/>
                  <a:gd name="T50" fmla="*/ 20 w 65"/>
                  <a:gd name="T51" fmla="*/ 80 h 122"/>
                  <a:gd name="T52" fmla="*/ 19 w 65"/>
                  <a:gd name="T53" fmla="*/ 69 h 122"/>
                  <a:gd name="T54" fmla="*/ 8 w 65"/>
                  <a:gd name="T55" fmla="*/ 57 h 122"/>
                  <a:gd name="T56" fmla="*/ 0 w 65"/>
                  <a:gd name="T57" fmla="*/ 48 h 122"/>
                  <a:gd name="T58" fmla="*/ 0 w 65"/>
                  <a:gd name="T59" fmla="*/ 41 h 122"/>
                  <a:gd name="T60" fmla="*/ 8 w 65"/>
                  <a:gd name="T61" fmla="*/ 35 h 122"/>
                  <a:gd name="T62" fmla="*/ 8 w 65"/>
                  <a:gd name="T63" fmla="*/ 8 h 122"/>
                  <a:gd name="T64" fmla="*/ 11 w 65"/>
                  <a:gd name="T65" fmla="*/ 6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7" name="Freeform 215">
                <a:extLst>
                  <a:ext uri="{FF2B5EF4-FFF2-40B4-BE49-F238E27FC236}">
                    <a16:creationId xmlns:a16="http://schemas.microsoft.com/office/drawing/2014/main" id="{0C5AEC8C-233C-44D2-BC50-E30010390423}"/>
                  </a:ext>
                </a:extLst>
              </p:cNvPr>
              <p:cNvSpPr>
                <a:spLocks/>
              </p:cNvSpPr>
              <p:nvPr/>
            </p:nvSpPr>
            <p:spPr bwMode="auto">
              <a:xfrm>
                <a:off x="2602" y="2480"/>
                <a:ext cx="311" cy="291"/>
              </a:xfrm>
              <a:custGeom>
                <a:avLst/>
                <a:gdLst>
                  <a:gd name="T0" fmla="*/ 0 w 331"/>
                  <a:gd name="T1" fmla="*/ 120 h 310"/>
                  <a:gd name="T2" fmla="*/ 0 w 331"/>
                  <a:gd name="T3" fmla="*/ 107 h 310"/>
                  <a:gd name="T4" fmla="*/ 23 w 331"/>
                  <a:gd name="T5" fmla="*/ 92 h 310"/>
                  <a:gd name="T6" fmla="*/ 39 w 331"/>
                  <a:gd name="T7" fmla="*/ 90 h 310"/>
                  <a:gd name="T8" fmla="*/ 57 w 331"/>
                  <a:gd name="T9" fmla="*/ 76 h 310"/>
                  <a:gd name="T10" fmla="*/ 58 w 331"/>
                  <a:gd name="T11" fmla="*/ 69 h 310"/>
                  <a:gd name="T12" fmla="*/ 70 w 331"/>
                  <a:gd name="T13" fmla="*/ 63 h 310"/>
                  <a:gd name="T14" fmla="*/ 88 w 331"/>
                  <a:gd name="T15" fmla="*/ 61 h 310"/>
                  <a:gd name="T16" fmla="*/ 88 w 331"/>
                  <a:gd name="T17" fmla="*/ 55 h 310"/>
                  <a:gd name="T18" fmla="*/ 82 w 331"/>
                  <a:gd name="T19" fmla="*/ 48 h 310"/>
                  <a:gd name="T20" fmla="*/ 82 w 331"/>
                  <a:gd name="T21" fmla="*/ 30 h 310"/>
                  <a:gd name="T22" fmla="*/ 81 w 331"/>
                  <a:gd name="T23" fmla="*/ 24 h 310"/>
                  <a:gd name="T24" fmla="*/ 92 w 331"/>
                  <a:gd name="T25" fmla="*/ 17 h 310"/>
                  <a:gd name="T26" fmla="*/ 101 w 331"/>
                  <a:gd name="T27" fmla="*/ 15 h 310"/>
                  <a:gd name="T28" fmla="*/ 113 w 331"/>
                  <a:gd name="T29" fmla="*/ 8 h 310"/>
                  <a:gd name="T30" fmla="*/ 132 w 331"/>
                  <a:gd name="T31" fmla="*/ 6 h 310"/>
                  <a:gd name="T32" fmla="*/ 149 w 331"/>
                  <a:gd name="T33" fmla="*/ 2 h 310"/>
                  <a:gd name="T34" fmla="*/ 160 w 331"/>
                  <a:gd name="T35" fmla="*/ 4 h 310"/>
                  <a:gd name="T36" fmla="*/ 165 w 331"/>
                  <a:gd name="T37" fmla="*/ 6 h 310"/>
                  <a:gd name="T38" fmla="*/ 174 w 331"/>
                  <a:gd name="T39" fmla="*/ 0 h 310"/>
                  <a:gd name="T40" fmla="*/ 186 w 331"/>
                  <a:gd name="T41" fmla="*/ 0 h 310"/>
                  <a:gd name="T42" fmla="*/ 192 w 331"/>
                  <a:gd name="T43" fmla="*/ 0 h 310"/>
                  <a:gd name="T44" fmla="*/ 198 w 331"/>
                  <a:gd name="T45" fmla="*/ 4 h 310"/>
                  <a:gd name="T46" fmla="*/ 198 w 331"/>
                  <a:gd name="T47" fmla="*/ 30 h 310"/>
                  <a:gd name="T48" fmla="*/ 188 w 331"/>
                  <a:gd name="T49" fmla="*/ 36 h 310"/>
                  <a:gd name="T50" fmla="*/ 188 w 331"/>
                  <a:gd name="T51" fmla="*/ 42 h 310"/>
                  <a:gd name="T52" fmla="*/ 207 w 331"/>
                  <a:gd name="T53" fmla="*/ 63 h 310"/>
                  <a:gd name="T54" fmla="*/ 210 w 331"/>
                  <a:gd name="T55" fmla="*/ 83 h 310"/>
                  <a:gd name="T56" fmla="*/ 212 w 331"/>
                  <a:gd name="T57" fmla="*/ 84 h 310"/>
                  <a:gd name="T58" fmla="*/ 214 w 331"/>
                  <a:gd name="T59" fmla="*/ 96 h 310"/>
                  <a:gd name="T60" fmla="*/ 216 w 331"/>
                  <a:gd name="T61" fmla="*/ 131 h 310"/>
                  <a:gd name="T62" fmla="*/ 211 w 331"/>
                  <a:gd name="T63" fmla="*/ 134 h 310"/>
                  <a:gd name="T64" fmla="*/ 212 w 331"/>
                  <a:gd name="T65" fmla="*/ 142 h 310"/>
                  <a:gd name="T66" fmla="*/ 222 w 331"/>
                  <a:gd name="T67" fmla="*/ 158 h 310"/>
                  <a:gd name="T68" fmla="*/ 236 w 331"/>
                  <a:gd name="T69" fmla="*/ 159 h 310"/>
                  <a:gd name="T70" fmla="*/ 239 w 331"/>
                  <a:gd name="T71" fmla="*/ 165 h 310"/>
                  <a:gd name="T72" fmla="*/ 241 w 331"/>
                  <a:gd name="T73" fmla="*/ 169 h 310"/>
                  <a:gd name="T74" fmla="*/ 194 w 331"/>
                  <a:gd name="T75" fmla="*/ 197 h 310"/>
                  <a:gd name="T76" fmla="*/ 165 w 331"/>
                  <a:gd name="T77" fmla="*/ 222 h 310"/>
                  <a:gd name="T78" fmla="*/ 151 w 331"/>
                  <a:gd name="T79" fmla="*/ 223 h 310"/>
                  <a:gd name="T80" fmla="*/ 138 w 331"/>
                  <a:gd name="T81" fmla="*/ 225 h 310"/>
                  <a:gd name="T82" fmla="*/ 139 w 331"/>
                  <a:gd name="T83" fmla="*/ 214 h 310"/>
                  <a:gd name="T84" fmla="*/ 124 w 331"/>
                  <a:gd name="T85" fmla="*/ 208 h 310"/>
                  <a:gd name="T86" fmla="*/ 117 w 331"/>
                  <a:gd name="T87" fmla="*/ 201 h 310"/>
                  <a:gd name="T88" fmla="*/ 0 w 331"/>
                  <a:gd name="T89" fmla="*/ 120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8" name="Freeform 216">
                <a:extLst>
                  <a:ext uri="{FF2B5EF4-FFF2-40B4-BE49-F238E27FC236}">
                    <a16:creationId xmlns:a16="http://schemas.microsoft.com/office/drawing/2014/main" id="{8FA8E915-8C44-4BF4-BC09-DBD22B09F996}"/>
                  </a:ext>
                </a:extLst>
              </p:cNvPr>
              <p:cNvSpPr>
                <a:spLocks/>
              </p:cNvSpPr>
              <p:nvPr/>
            </p:nvSpPr>
            <p:spPr bwMode="auto">
              <a:xfrm>
                <a:off x="2538" y="2499"/>
                <a:ext cx="177" cy="135"/>
              </a:xfrm>
              <a:custGeom>
                <a:avLst/>
                <a:gdLst>
                  <a:gd name="T0" fmla="*/ 50 w 188"/>
                  <a:gd name="T1" fmla="*/ 105 h 144"/>
                  <a:gd name="T2" fmla="*/ 0 w 188"/>
                  <a:gd name="T3" fmla="*/ 105 h 144"/>
                  <a:gd name="T4" fmla="*/ 8 w 188"/>
                  <a:gd name="T5" fmla="*/ 99 h 144"/>
                  <a:gd name="T6" fmla="*/ 21 w 188"/>
                  <a:gd name="T7" fmla="*/ 93 h 144"/>
                  <a:gd name="T8" fmla="*/ 37 w 188"/>
                  <a:gd name="T9" fmla="*/ 80 h 144"/>
                  <a:gd name="T10" fmla="*/ 38 w 188"/>
                  <a:gd name="T11" fmla="*/ 76 h 144"/>
                  <a:gd name="T12" fmla="*/ 38 w 188"/>
                  <a:gd name="T13" fmla="*/ 50 h 144"/>
                  <a:gd name="T14" fmla="*/ 46 w 188"/>
                  <a:gd name="T15" fmla="*/ 41 h 144"/>
                  <a:gd name="T16" fmla="*/ 55 w 188"/>
                  <a:gd name="T17" fmla="*/ 32 h 144"/>
                  <a:gd name="T18" fmla="*/ 65 w 188"/>
                  <a:gd name="T19" fmla="*/ 30 h 144"/>
                  <a:gd name="T20" fmla="*/ 75 w 188"/>
                  <a:gd name="T21" fmla="*/ 22 h 144"/>
                  <a:gd name="T22" fmla="*/ 80 w 188"/>
                  <a:gd name="T23" fmla="*/ 9 h 144"/>
                  <a:gd name="T24" fmla="*/ 83 w 188"/>
                  <a:gd name="T25" fmla="*/ 4 h 144"/>
                  <a:gd name="T26" fmla="*/ 86 w 188"/>
                  <a:gd name="T27" fmla="*/ 0 h 144"/>
                  <a:gd name="T28" fmla="*/ 90 w 188"/>
                  <a:gd name="T29" fmla="*/ 0 h 144"/>
                  <a:gd name="T30" fmla="*/ 93 w 188"/>
                  <a:gd name="T31" fmla="*/ 8 h 144"/>
                  <a:gd name="T32" fmla="*/ 98 w 188"/>
                  <a:gd name="T33" fmla="*/ 8 h 144"/>
                  <a:gd name="T34" fmla="*/ 114 w 188"/>
                  <a:gd name="T35" fmla="*/ 8 h 144"/>
                  <a:gd name="T36" fmla="*/ 121 w 188"/>
                  <a:gd name="T37" fmla="*/ 8 h 144"/>
                  <a:gd name="T38" fmla="*/ 124 w 188"/>
                  <a:gd name="T39" fmla="*/ 9 h 144"/>
                  <a:gd name="T40" fmla="*/ 132 w 188"/>
                  <a:gd name="T41" fmla="*/ 9 h 144"/>
                  <a:gd name="T42" fmla="*/ 133 w 188"/>
                  <a:gd name="T43" fmla="*/ 15 h 144"/>
                  <a:gd name="T44" fmla="*/ 133 w 188"/>
                  <a:gd name="T45" fmla="*/ 34 h 144"/>
                  <a:gd name="T46" fmla="*/ 139 w 188"/>
                  <a:gd name="T47" fmla="*/ 41 h 144"/>
                  <a:gd name="T48" fmla="*/ 139 w 188"/>
                  <a:gd name="T49" fmla="*/ 47 h 144"/>
                  <a:gd name="T50" fmla="*/ 121 w 188"/>
                  <a:gd name="T51" fmla="*/ 48 h 144"/>
                  <a:gd name="T52" fmla="*/ 109 w 188"/>
                  <a:gd name="T53" fmla="*/ 55 h 144"/>
                  <a:gd name="T54" fmla="*/ 107 w 188"/>
                  <a:gd name="T55" fmla="*/ 61 h 144"/>
                  <a:gd name="T56" fmla="*/ 90 w 188"/>
                  <a:gd name="T57" fmla="*/ 76 h 144"/>
                  <a:gd name="T58" fmla="*/ 74 w 188"/>
                  <a:gd name="T59" fmla="*/ 77 h 144"/>
                  <a:gd name="T60" fmla="*/ 50 w 188"/>
                  <a:gd name="T61" fmla="*/ 92 h 144"/>
                  <a:gd name="T62" fmla="*/ 50 w 188"/>
                  <a:gd name="T63" fmla="*/ 10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49" name="Freeform 217">
                <a:extLst>
                  <a:ext uri="{FF2B5EF4-FFF2-40B4-BE49-F238E27FC236}">
                    <a16:creationId xmlns:a16="http://schemas.microsoft.com/office/drawing/2014/main" id="{F725C7AE-C6AD-462F-92E6-35EF47F77DF0}"/>
                  </a:ext>
                </a:extLst>
              </p:cNvPr>
              <p:cNvSpPr>
                <a:spLocks/>
              </p:cNvSpPr>
              <p:nvPr/>
            </p:nvSpPr>
            <p:spPr bwMode="auto">
              <a:xfrm>
                <a:off x="2478" y="2634"/>
                <a:ext cx="124" cy="100"/>
              </a:xfrm>
              <a:custGeom>
                <a:avLst/>
                <a:gdLst>
                  <a:gd name="T0" fmla="*/ 0 w 132"/>
                  <a:gd name="T1" fmla="*/ 79 h 106"/>
                  <a:gd name="T2" fmla="*/ 4 w 132"/>
                  <a:gd name="T3" fmla="*/ 71 h 106"/>
                  <a:gd name="T4" fmla="*/ 9 w 132"/>
                  <a:gd name="T5" fmla="*/ 58 h 106"/>
                  <a:gd name="T6" fmla="*/ 15 w 132"/>
                  <a:gd name="T7" fmla="*/ 46 h 106"/>
                  <a:gd name="T8" fmla="*/ 22 w 132"/>
                  <a:gd name="T9" fmla="*/ 40 h 106"/>
                  <a:gd name="T10" fmla="*/ 26 w 132"/>
                  <a:gd name="T11" fmla="*/ 28 h 106"/>
                  <a:gd name="T12" fmla="*/ 34 w 132"/>
                  <a:gd name="T13" fmla="*/ 19 h 106"/>
                  <a:gd name="T14" fmla="*/ 38 w 132"/>
                  <a:gd name="T15" fmla="*/ 13 h 106"/>
                  <a:gd name="T16" fmla="*/ 44 w 132"/>
                  <a:gd name="T17" fmla="*/ 8 h 106"/>
                  <a:gd name="T18" fmla="*/ 47 w 132"/>
                  <a:gd name="T19" fmla="*/ 0 h 106"/>
                  <a:gd name="T20" fmla="*/ 96 w 132"/>
                  <a:gd name="T21" fmla="*/ 0 h 106"/>
                  <a:gd name="T22" fmla="*/ 96 w 132"/>
                  <a:gd name="T23" fmla="*/ 22 h 106"/>
                  <a:gd name="T24" fmla="*/ 60 w 132"/>
                  <a:gd name="T25" fmla="*/ 22 h 106"/>
                  <a:gd name="T26" fmla="*/ 60 w 132"/>
                  <a:gd name="T27" fmla="*/ 52 h 106"/>
                  <a:gd name="T28" fmla="*/ 53 w 132"/>
                  <a:gd name="T29" fmla="*/ 52 h 106"/>
                  <a:gd name="T30" fmla="*/ 47 w 132"/>
                  <a:gd name="T31" fmla="*/ 55 h 106"/>
                  <a:gd name="T32" fmla="*/ 47 w 132"/>
                  <a:gd name="T33" fmla="*/ 61 h 106"/>
                  <a:gd name="T34" fmla="*/ 47 w 132"/>
                  <a:gd name="T35" fmla="*/ 79 h 106"/>
                  <a:gd name="T36" fmla="*/ 0 w 132"/>
                  <a:gd name="T37" fmla="*/ 79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0" name="Freeform 218">
                <a:extLst>
                  <a:ext uri="{FF2B5EF4-FFF2-40B4-BE49-F238E27FC236}">
                    <a16:creationId xmlns:a16="http://schemas.microsoft.com/office/drawing/2014/main" id="{AE892283-0810-4E05-A043-B72BCA44BC69}"/>
                  </a:ext>
                </a:extLst>
              </p:cNvPr>
              <p:cNvSpPr>
                <a:spLocks/>
              </p:cNvSpPr>
              <p:nvPr/>
            </p:nvSpPr>
            <p:spPr bwMode="auto">
              <a:xfrm>
                <a:off x="2478" y="2634"/>
                <a:ext cx="186" cy="201"/>
              </a:xfrm>
              <a:custGeom>
                <a:avLst/>
                <a:gdLst>
                  <a:gd name="T0" fmla="*/ 0 w 198"/>
                  <a:gd name="T1" fmla="*/ 78 h 214"/>
                  <a:gd name="T2" fmla="*/ 47 w 198"/>
                  <a:gd name="T3" fmla="*/ 78 h 214"/>
                  <a:gd name="T4" fmla="*/ 47 w 198"/>
                  <a:gd name="T5" fmla="*/ 60 h 214"/>
                  <a:gd name="T6" fmla="*/ 47 w 198"/>
                  <a:gd name="T7" fmla="*/ 54 h 214"/>
                  <a:gd name="T8" fmla="*/ 50 w 198"/>
                  <a:gd name="T9" fmla="*/ 53 h 214"/>
                  <a:gd name="T10" fmla="*/ 53 w 198"/>
                  <a:gd name="T11" fmla="*/ 51 h 214"/>
                  <a:gd name="T12" fmla="*/ 60 w 198"/>
                  <a:gd name="T13" fmla="*/ 51 h 214"/>
                  <a:gd name="T14" fmla="*/ 60 w 198"/>
                  <a:gd name="T15" fmla="*/ 21 h 214"/>
                  <a:gd name="T16" fmla="*/ 96 w 198"/>
                  <a:gd name="T17" fmla="*/ 21 h 214"/>
                  <a:gd name="T18" fmla="*/ 96 w 198"/>
                  <a:gd name="T19" fmla="*/ 0 h 214"/>
                  <a:gd name="T20" fmla="*/ 145 w 198"/>
                  <a:gd name="T21" fmla="*/ 35 h 214"/>
                  <a:gd name="T22" fmla="*/ 123 w 198"/>
                  <a:gd name="T23" fmla="*/ 35 h 214"/>
                  <a:gd name="T24" fmla="*/ 132 w 198"/>
                  <a:gd name="T25" fmla="*/ 134 h 214"/>
                  <a:gd name="T26" fmla="*/ 136 w 198"/>
                  <a:gd name="T27" fmla="*/ 140 h 214"/>
                  <a:gd name="T28" fmla="*/ 135 w 198"/>
                  <a:gd name="T29" fmla="*/ 147 h 214"/>
                  <a:gd name="T30" fmla="*/ 62 w 198"/>
                  <a:gd name="T31" fmla="*/ 147 h 214"/>
                  <a:gd name="T32" fmla="*/ 57 w 198"/>
                  <a:gd name="T33" fmla="*/ 157 h 214"/>
                  <a:gd name="T34" fmla="*/ 50 w 198"/>
                  <a:gd name="T35" fmla="*/ 150 h 214"/>
                  <a:gd name="T36" fmla="*/ 44 w 198"/>
                  <a:gd name="T37" fmla="*/ 142 h 214"/>
                  <a:gd name="T38" fmla="*/ 38 w 198"/>
                  <a:gd name="T39" fmla="*/ 138 h 214"/>
                  <a:gd name="T40" fmla="*/ 30 w 198"/>
                  <a:gd name="T41" fmla="*/ 133 h 214"/>
                  <a:gd name="T42" fmla="*/ 20 w 198"/>
                  <a:gd name="T43" fmla="*/ 133 h 214"/>
                  <a:gd name="T44" fmla="*/ 8 w 198"/>
                  <a:gd name="T45" fmla="*/ 134 h 214"/>
                  <a:gd name="T46" fmla="*/ 8 w 198"/>
                  <a:gd name="T47" fmla="*/ 126 h 214"/>
                  <a:gd name="T48" fmla="*/ 13 w 198"/>
                  <a:gd name="T49" fmla="*/ 111 h 214"/>
                  <a:gd name="T50" fmla="*/ 8 w 198"/>
                  <a:gd name="T51" fmla="*/ 105 h 214"/>
                  <a:gd name="T52" fmla="*/ 8 w 198"/>
                  <a:gd name="T53" fmla="*/ 101 h 214"/>
                  <a:gd name="T54" fmla="*/ 8 w 198"/>
                  <a:gd name="T55" fmla="*/ 95 h 214"/>
                  <a:gd name="T56" fmla="*/ 8 w 198"/>
                  <a:gd name="T57" fmla="*/ 89 h 214"/>
                  <a:gd name="T58" fmla="*/ 8 w 198"/>
                  <a:gd name="T59" fmla="*/ 85 h 214"/>
                  <a:gd name="T60" fmla="*/ 0 w 198"/>
                  <a:gd name="T61" fmla="*/ 82 h 214"/>
                  <a:gd name="T62" fmla="*/ 0 w 198"/>
                  <a:gd name="T63" fmla="*/ 78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1" name="Freeform 219">
                <a:extLst>
                  <a:ext uri="{FF2B5EF4-FFF2-40B4-BE49-F238E27FC236}">
                    <a16:creationId xmlns:a16="http://schemas.microsoft.com/office/drawing/2014/main" id="{AA9D3C11-7467-4B16-B4F4-C8A04E04A833}"/>
                  </a:ext>
                </a:extLst>
              </p:cNvPr>
              <p:cNvSpPr>
                <a:spLocks/>
              </p:cNvSpPr>
              <p:nvPr/>
            </p:nvSpPr>
            <p:spPr bwMode="auto">
              <a:xfrm>
                <a:off x="2932" y="2702"/>
                <a:ext cx="158" cy="242"/>
              </a:xfrm>
              <a:custGeom>
                <a:avLst/>
                <a:gdLst>
                  <a:gd name="T0" fmla="*/ 122 w 168"/>
                  <a:gd name="T1" fmla="*/ 93 h 258"/>
                  <a:gd name="T2" fmla="*/ 112 w 168"/>
                  <a:gd name="T3" fmla="*/ 94 h 258"/>
                  <a:gd name="T4" fmla="*/ 109 w 168"/>
                  <a:gd name="T5" fmla="*/ 103 h 258"/>
                  <a:gd name="T6" fmla="*/ 100 w 168"/>
                  <a:gd name="T7" fmla="*/ 123 h 258"/>
                  <a:gd name="T8" fmla="*/ 105 w 168"/>
                  <a:gd name="T9" fmla="*/ 129 h 258"/>
                  <a:gd name="T10" fmla="*/ 109 w 168"/>
                  <a:gd name="T11" fmla="*/ 148 h 258"/>
                  <a:gd name="T12" fmla="*/ 100 w 168"/>
                  <a:gd name="T13" fmla="*/ 149 h 258"/>
                  <a:gd name="T14" fmla="*/ 82 w 168"/>
                  <a:gd name="T15" fmla="*/ 167 h 258"/>
                  <a:gd name="T16" fmla="*/ 65 w 168"/>
                  <a:gd name="T17" fmla="*/ 169 h 258"/>
                  <a:gd name="T18" fmla="*/ 63 w 168"/>
                  <a:gd name="T19" fmla="*/ 179 h 258"/>
                  <a:gd name="T20" fmla="*/ 30 w 168"/>
                  <a:gd name="T21" fmla="*/ 188 h 258"/>
                  <a:gd name="T22" fmla="*/ 22 w 168"/>
                  <a:gd name="T23" fmla="*/ 179 h 258"/>
                  <a:gd name="T24" fmla="*/ 8 w 168"/>
                  <a:gd name="T25" fmla="*/ 164 h 258"/>
                  <a:gd name="T26" fmla="*/ 8 w 168"/>
                  <a:gd name="T27" fmla="*/ 157 h 258"/>
                  <a:gd name="T28" fmla="*/ 23 w 168"/>
                  <a:gd name="T29" fmla="*/ 157 h 258"/>
                  <a:gd name="T30" fmla="*/ 20 w 168"/>
                  <a:gd name="T31" fmla="*/ 149 h 258"/>
                  <a:gd name="T32" fmla="*/ 19 w 168"/>
                  <a:gd name="T33" fmla="*/ 132 h 258"/>
                  <a:gd name="T34" fmla="*/ 11 w 168"/>
                  <a:gd name="T35" fmla="*/ 123 h 258"/>
                  <a:gd name="T36" fmla="*/ 2 w 168"/>
                  <a:gd name="T37" fmla="*/ 113 h 258"/>
                  <a:gd name="T38" fmla="*/ 0 w 168"/>
                  <a:gd name="T39" fmla="*/ 105 h 258"/>
                  <a:gd name="T40" fmla="*/ 23 w 168"/>
                  <a:gd name="T41" fmla="*/ 77 h 258"/>
                  <a:gd name="T42" fmla="*/ 26 w 168"/>
                  <a:gd name="T43" fmla="*/ 48 h 258"/>
                  <a:gd name="T44" fmla="*/ 30 w 168"/>
                  <a:gd name="T45" fmla="*/ 36 h 258"/>
                  <a:gd name="T46" fmla="*/ 21 w 168"/>
                  <a:gd name="T47" fmla="*/ 6 h 258"/>
                  <a:gd name="T48" fmla="*/ 24 w 168"/>
                  <a:gd name="T49" fmla="*/ 0 h 258"/>
                  <a:gd name="T50" fmla="*/ 124 w 168"/>
                  <a:gd name="T51" fmla="*/ 39 h 258"/>
                  <a:gd name="T52" fmla="*/ 122 w 168"/>
                  <a:gd name="T53" fmla="*/ 93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2" name="Freeform 220">
                <a:extLst>
                  <a:ext uri="{FF2B5EF4-FFF2-40B4-BE49-F238E27FC236}">
                    <a16:creationId xmlns:a16="http://schemas.microsoft.com/office/drawing/2014/main" id="{3A7387E6-50AC-474F-B1CD-5DFCA8E6A06F}"/>
                  </a:ext>
                </a:extLst>
              </p:cNvPr>
              <p:cNvSpPr>
                <a:spLocks/>
              </p:cNvSpPr>
              <p:nvPr/>
            </p:nvSpPr>
            <p:spPr bwMode="auto">
              <a:xfrm>
                <a:off x="2734" y="2698"/>
                <a:ext cx="236" cy="182"/>
              </a:xfrm>
              <a:custGeom>
                <a:avLst/>
                <a:gdLst>
                  <a:gd name="T0" fmla="*/ 4 w 251"/>
                  <a:gd name="T1" fmla="*/ 103 h 194"/>
                  <a:gd name="T2" fmla="*/ 13 w 251"/>
                  <a:gd name="T3" fmla="*/ 103 h 194"/>
                  <a:gd name="T4" fmla="*/ 38 w 251"/>
                  <a:gd name="T5" fmla="*/ 99 h 194"/>
                  <a:gd name="T6" fmla="*/ 47 w 251"/>
                  <a:gd name="T7" fmla="*/ 86 h 194"/>
                  <a:gd name="T8" fmla="*/ 49 w 251"/>
                  <a:gd name="T9" fmla="*/ 55 h 194"/>
                  <a:gd name="T10" fmla="*/ 63 w 251"/>
                  <a:gd name="T11" fmla="*/ 53 h 194"/>
                  <a:gd name="T12" fmla="*/ 91 w 251"/>
                  <a:gd name="T13" fmla="*/ 30 h 194"/>
                  <a:gd name="T14" fmla="*/ 140 w 251"/>
                  <a:gd name="T15" fmla="*/ 0 h 194"/>
                  <a:gd name="T16" fmla="*/ 146 w 251"/>
                  <a:gd name="T17" fmla="*/ 2 h 194"/>
                  <a:gd name="T18" fmla="*/ 152 w 251"/>
                  <a:gd name="T19" fmla="*/ 4 h 194"/>
                  <a:gd name="T20" fmla="*/ 160 w 251"/>
                  <a:gd name="T21" fmla="*/ 8 h 194"/>
                  <a:gd name="T22" fmla="*/ 166 w 251"/>
                  <a:gd name="T23" fmla="*/ 11 h 194"/>
                  <a:gd name="T24" fmla="*/ 176 w 251"/>
                  <a:gd name="T25" fmla="*/ 8 h 194"/>
                  <a:gd name="T26" fmla="*/ 185 w 251"/>
                  <a:gd name="T27" fmla="*/ 39 h 194"/>
                  <a:gd name="T28" fmla="*/ 181 w 251"/>
                  <a:gd name="T29" fmla="*/ 51 h 194"/>
                  <a:gd name="T30" fmla="*/ 178 w 251"/>
                  <a:gd name="T31" fmla="*/ 80 h 194"/>
                  <a:gd name="T32" fmla="*/ 155 w 251"/>
                  <a:gd name="T33" fmla="*/ 107 h 194"/>
                  <a:gd name="T34" fmla="*/ 156 w 251"/>
                  <a:gd name="T35" fmla="*/ 116 h 194"/>
                  <a:gd name="T36" fmla="*/ 140 w 251"/>
                  <a:gd name="T37" fmla="*/ 127 h 194"/>
                  <a:gd name="T38" fmla="*/ 115 w 251"/>
                  <a:gd name="T39" fmla="*/ 123 h 194"/>
                  <a:gd name="T40" fmla="*/ 111 w 251"/>
                  <a:gd name="T41" fmla="*/ 129 h 194"/>
                  <a:gd name="T42" fmla="*/ 90 w 251"/>
                  <a:gd name="T43" fmla="*/ 122 h 194"/>
                  <a:gd name="T44" fmla="*/ 82 w 251"/>
                  <a:gd name="T45" fmla="*/ 127 h 194"/>
                  <a:gd name="T46" fmla="*/ 71 w 251"/>
                  <a:gd name="T47" fmla="*/ 118 h 194"/>
                  <a:gd name="T48" fmla="*/ 49 w 251"/>
                  <a:gd name="T49" fmla="*/ 118 h 194"/>
                  <a:gd name="T50" fmla="*/ 39 w 251"/>
                  <a:gd name="T51" fmla="*/ 141 h 194"/>
                  <a:gd name="T52" fmla="*/ 33 w 251"/>
                  <a:gd name="T53" fmla="*/ 134 h 194"/>
                  <a:gd name="T54" fmla="*/ 22 w 251"/>
                  <a:gd name="T55" fmla="*/ 135 h 194"/>
                  <a:gd name="T56" fmla="*/ 11 w 251"/>
                  <a:gd name="T57" fmla="*/ 129 h 194"/>
                  <a:gd name="T58" fmla="*/ 8 w 251"/>
                  <a:gd name="T59" fmla="*/ 128 h 194"/>
                  <a:gd name="T60" fmla="*/ 9 w 251"/>
                  <a:gd name="T61" fmla="*/ 123 h 194"/>
                  <a:gd name="T62" fmla="*/ 4 w 251"/>
                  <a:gd name="T63" fmla="*/ 114 h 194"/>
                  <a:gd name="T64" fmla="*/ 0 w 251"/>
                  <a:gd name="T65" fmla="*/ 109 h 194"/>
                  <a:gd name="T66" fmla="*/ 4 w 251"/>
                  <a:gd name="T67" fmla="*/ 103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3" name="Freeform 221">
                <a:extLst>
                  <a:ext uri="{FF2B5EF4-FFF2-40B4-BE49-F238E27FC236}">
                    <a16:creationId xmlns:a16="http://schemas.microsoft.com/office/drawing/2014/main" id="{38142C99-BCDE-45E7-A67C-E134D8BA2E12}"/>
                  </a:ext>
                </a:extLst>
              </p:cNvPr>
              <p:cNvSpPr>
                <a:spLocks/>
              </p:cNvSpPr>
              <p:nvPr/>
            </p:nvSpPr>
            <p:spPr bwMode="auto">
              <a:xfrm>
                <a:off x="3060" y="2709"/>
                <a:ext cx="248" cy="290"/>
              </a:xfrm>
              <a:custGeom>
                <a:avLst/>
                <a:gdLst>
                  <a:gd name="T0" fmla="*/ 138 w 264"/>
                  <a:gd name="T1" fmla="*/ 15 h 308"/>
                  <a:gd name="T2" fmla="*/ 152 w 264"/>
                  <a:gd name="T3" fmla="*/ 0 h 308"/>
                  <a:gd name="T4" fmla="*/ 158 w 264"/>
                  <a:gd name="T5" fmla="*/ 0 h 308"/>
                  <a:gd name="T6" fmla="*/ 174 w 264"/>
                  <a:gd name="T7" fmla="*/ 13 h 308"/>
                  <a:gd name="T8" fmla="*/ 177 w 264"/>
                  <a:gd name="T9" fmla="*/ 23 h 308"/>
                  <a:gd name="T10" fmla="*/ 175 w 264"/>
                  <a:gd name="T11" fmla="*/ 44 h 308"/>
                  <a:gd name="T12" fmla="*/ 194 w 264"/>
                  <a:gd name="T13" fmla="*/ 64 h 308"/>
                  <a:gd name="T14" fmla="*/ 173 w 264"/>
                  <a:gd name="T15" fmla="*/ 73 h 308"/>
                  <a:gd name="T16" fmla="*/ 168 w 264"/>
                  <a:gd name="T17" fmla="*/ 95 h 308"/>
                  <a:gd name="T18" fmla="*/ 168 w 264"/>
                  <a:gd name="T19" fmla="*/ 105 h 308"/>
                  <a:gd name="T20" fmla="*/ 151 w 264"/>
                  <a:gd name="T21" fmla="*/ 133 h 308"/>
                  <a:gd name="T22" fmla="*/ 151 w 264"/>
                  <a:gd name="T23" fmla="*/ 145 h 308"/>
                  <a:gd name="T24" fmla="*/ 142 w 264"/>
                  <a:gd name="T25" fmla="*/ 146 h 308"/>
                  <a:gd name="T26" fmla="*/ 142 w 264"/>
                  <a:gd name="T27" fmla="*/ 173 h 308"/>
                  <a:gd name="T28" fmla="*/ 127 w 264"/>
                  <a:gd name="T29" fmla="*/ 173 h 308"/>
                  <a:gd name="T30" fmla="*/ 130 w 264"/>
                  <a:gd name="T31" fmla="*/ 184 h 308"/>
                  <a:gd name="T32" fmla="*/ 138 w 264"/>
                  <a:gd name="T33" fmla="*/ 185 h 308"/>
                  <a:gd name="T34" fmla="*/ 155 w 264"/>
                  <a:gd name="T35" fmla="*/ 208 h 308"/>
                  <a:gd name="T36" fmla="*/ 160 w 264"/>
                  <a:gd name="T37" fmla="*/ 208 h 308"/>
                  <a:gd name="T38" fmla="*/ 160 w 264"/>
                  <a:gd name="T39" fmla="*/ 220 h 308"/>
                  <a:gd name="T40" fmla="*/ 145 w 264"/>
                  <a:gd name="T41" fmla="*/ 220 h 308"/>
                  <a:gd name="T42" fmla="*/ 138 w 264"/>
                  <a:gd name="T43" fmla="*/ 224 h 308"/>
                  <a:gd name="T44" fmla="*/ 101 w 264"/>
                  <a:gd name="T45" fmla="*/ 228 h 308"/>
                  <a:gd name="T46" fmla="*/ 89 w 264"/>
                  <a:gd name="T47" fmla="*/ 220 h 308"/>
                  <a:gd name="T48" fmla="*/ 69 w 264"/>
                  <a:gd name="T49" fmla="*/ 221 h 308"/>
                  <a:gd name="T50" fmla="*/ 63 w 264"/>
                  <a:gd name="T51" fmla="*/ 213 h 308"/>
                  <a:gd name="T52" fmla="*/ 47 w 264"/>
                  <a:gd name="T53" fmla="*/ 189 h 308"/>
                  <a:gd name="T54" fmla="*/ 20 w 264"/>
                  <a:gd name="T55" fmla="*/ 170 h 308"/>
                  <a:gd name="T56" fmla="*/ 19 w 264"/>
                  <a:gd name="T57" fmla="*/ 151 h 308"/>
                  <a:gd name="T58" fmla="*/ 8 w 264"/>
                  <a:gd name="T59" fmla="*/ 145 h 308"/>
                  <a:gd name="T60" fmla="*/ 8 w 264"/>
                  <a:gd name="T61" fmla="*/ 126 h 308"/>
                  <a:gd name="T62" fmla="*/ 0 w 264"/>
                  <a:gd name="T63" fmla="*/ 121 h 308"/>
                  <a:gd name="T64" fmla="*/ 11 w 264"/>
                  <a:gd name="T65" fmla="*/ 90 h 308"/>
                  <a:gd name="T66" fmla="*/ 22 w 264"/>
                  <a:gd name="T67" fmla="*/ 89 h 308"/>
                  <a:gd name="T68" fmla="*/ 23 w 264"/>
                  <a:gd name="T69" fmla="*/ 34 h 308"/>
                  <a:gd name="T70" fmla="*/ 37 w 264"/>
                  <a:gd name="T71" fmla="*/ 34 h 308"/>
                  <a:gd name="T72" fmla="*/ 37 w 264"/>
                  <a:gd name="T73" fmla="*/ 8 h 308"/>
                  <a:gd name="T74" fmla="*/ 130 w 264"/>
                  <a:gd name="T75" fmla="*/ 9 h 308"/>
                  <a:gd name="T76" fmla="*/ 138 w 264"/>
                  <a:gd name="T77" fmla="*/ 15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4" name="Freeform 222">
                <a:extLst>
                  <a:ext uri="{FF2B5EF4-FFF2-40B4-BE49-F238E27FC236}">
                    <a16:creationId xmlns:a16="http://schemas.microsoft.com/office/drawing/2014/main" id="{D32527E1-C82F-49D7-9391-4980321DF84D}"/>
                  </a:ext>
                </a:extLst>
              </p:cNvPr>
              <p:cNvSpPr>
                <a:spLocks/>
              </p:cNvSpPr>
              <p:nvPr/>
            </p:nvSpPr>
            <p:spPr bwMode="auto">
              <a:xfrm>
                <a:off x="3276" y="2790"/>
                <a:ext cx="94" cy="81"/>
              </a:xfrm>
              <a:custGeom>
                <a:avLst/>
                <a:gdLst>
                  <a:gd name="T0" fmla="*/ 24 w 100"/>
                  <a:gd name="T1" fmla="*/ 0 h 86"/>
                  <a:gd name="T2" fmla="*/ 31 w 100"/>
                  <a:gd name="T3" fmla="*/ 8 h 86"/>
                  <a:gd name="T4" fmla="*/ 35 w 100"/>
                  <a:gd name="T5" fmla="*/ 20 h 86"/>
                  <a:gd name="T6" fmla="*/ 37 w 100"/>
                  <a:gd name="T7" fmla="*/ 33 h 86"/>
                  <a:gd name="T8" fmla="*/ 47 w 100"/>
                  <a:gd name="T9" fmla="*/ 33 h 86"/>
                  <a:gd name="T10" fmla="*/ 73 w 100"/>
                  <a:gd name="T11" fmla="*/ 57 h 86"/>
                  <a:gd name="T12" fmla="*/ 69 w 100"/>
                  <a:gd name="T13" fmla="*/ 64 h 86"/>
                  <a:gd name="T14" fmla="*/ 55 w 100"/>
                  <a:gd name="T15" fmla="*/ 51 h 86"/>
                  <a:gd name="T16" fmla="*/ 43 w 100"/>
                  <a:gd name="T17" fmla="*/ 39 h 86"/>
                  <a:gd name="T18" fmla="*/ 19 w 100"/>
                  <a:gd name="T19" fmla="*/ 37 h 86"/>
                  <a:gd name="T20" fmla="*/ 17 w 100"/>
                  <a:gd name="T21" fmla="*/ 41 h 86"/>
                  <a:gd name="T22" fmla="*/ 0 w 100"/>
                  <a:gd name="T23" fmla="*/ 41 h 86"/>
                  <a:gd name="T24" fmla="*/ 0 w 100"/>
                  <a:gd name="T25" fmla="*/ 32 h 86"/>
                  <a:gd name="T26" fmla="*/ 4 w 100"/>
                  <a:gd name="T27" fmla="*/ 21 h 86"/>
                  <a:gd name="T28" fmla="*/ 6 w 100"/>
                  <a:gd name="T29" fmla="*/ 8 h 86"/>
                  <a:gd name="T30" fmla="*/ 24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5" name="Freeform 223">
                <a:extLst>
                  <a:ext uri="{FF2B5EF4-FFF2-40B4-BE49-F238E27FC236}">
                    <a16:creationId xmlns:a16="http://schemas.microsoft.com/office/drawing/2014/main" id="{52D511DD-B071-4488-9C39-3BAD3FF3B020}"/>
                  </a:ext>
                </a:extLst>
              </p:cNvPr>
              <p:cNvSpPr>
                <a:spLocks/>
              </p:cNvSpPr>
              <p:nvPr/>
            </p:nvSpPr>
            <p:spPr bwMode="auto">
              <a:xfrm>
                <a:off x="3223" y="2837"/>
                <a:ext cx="220" cy="167"/>
              </a:xfrm>
              <a:custGeom>
                <a:avLst/>
                <a:gdLst>
                  <a:gd name="T0" fmla="*/ 41 w 234"/>
                  <a:gd name="T1" fmla="*/ 6 h 178"/>
                  <a:gd name="T2" fmla="*/ 57 w 234"/>
                  <a:gd name="T3" fmla="*/ 6 h 178"/>
                  <a:gd name="T4" fmla="*/ 59 w 234"/>
                  <a:gd name="T5" fmla="*/ 0 h 178"/>
                  <a:gd name="T6" fmla="*/ 84 w 234"/>
                  <a:gd name="T7" fmla="*/ 2 h 178"/>
                  <a:gd name="T8" fmla="*/ 111 w 234"/>
                  <a:gd name="T9" fmla="*/ 26 h 178"/>
                  <a:gd name="T10" fmla="*/ 104 w 234"/>
                  <a:gd name="T11" fmla="*/ 34 h 178"/>
                  <a:gd name="T12" fmla="*/ 104 w 234"/>
                  <a:gd name="T13" fmla="*/ 42 h 178"/>
                  <a:gd name="T14" fmla="*/ 117 w 234"/>
                  <a:gd name="T15" fmla="*/ 44 h 178"/>
                  <a:gd name="T16" fmla="*/ 117 w 234"/>
                  <a:gd name="T17" fmla="*/ 51 h 178"/>
                  <a:gd name="T18" fmla="*/ 131 w 234"/>
                  <a:gd name="T19" fmla="*/ 67 h 178"/>
                  <a:gd name="T20" fmla="*/ 172 w 234"/>
                  <a:gd name="T21" fmla="*/ 77 h 178"/>
                  <a:gd name="T22" fmla="*/ 141 w 234"/>
                  <a:gd name="T23" fmla="*/ 111 h 178"/>
                  <a:gd name="T24" fmla="*/ 122 w 234"/>
                  <a:gd name="T25" fmla="*/ 114 h 178"/>
                  <a:gd name="T26" fmla="*/ 104 w 234"/>
                  <a:gd name="T27" fmla="*/ 123 h 178"/>
                  <a:gd name="T28" fmla="*/ 96 w 234"/>
                  <a:gd name="T29" fmla="*/ 127 h 178"/>
                  <a:gd name="T30" fmla="*/ 91 w 234"/>
                  <a:gd name="T31" fmla="*/ 121 h 178"/>
                  <a:gd name="T32" fmla="*/ 76 w 234"/>
                  <a:gd name="T33" fmla="*/ 129 h 178"/>
                  <a:gd name="T34" fmla="*/ 59 w 234"/>
                  <a:gd name="T35" fmla="*/ 128 h 178"/>
                  <a:gd name="T36" fmla="*/ 33 w 234"/>
                  <a:gd name="T37" fmla="*/ 116 h 178"/>
                  <a:gd name="T38" fmla="*/ 33 w 234"/>
                  <a:gd name="T39" fmla="*/ 107 h 178"/>
                  <a:gd name="T40" fmla="*/ 28 w 234"/>
                  <a:gd name="T41" fmla="*/ 107 h 178"/>
                  <a:gd name="T42" fmla="*/ 9 w 234"/>
                  <a:gd name="T43" fmla="*/ 83 h 178"/>
                  <a:gd name="T44" fmla="*/ 4 w 234"/>
                  <a:gd name="T45" fmla="*/ 82 h 178"/>
                  <a:gd name="T46" fmla="*/ 0 w 234"/>
                  <a:gd name="T47" fmla="*/ 71 h 178"/>
                  <a:gd name="T48" fmla="*/ 15 w 234"/>
                  <a:gd name="T49" fmla="*/ 71 h 178"/>
                  <a:gd name="T50" fmla="*/ 15 w 234"/>
                  <a:gd name="T51" fmla="*/ 45 h 178"/>
                  <a:gd name="T52" fmla="*/ 23 w 234"/>
                  <a:gd name="T53" fmla="*/ 44 h 178"/>
                  <a:gd name="T54" fmla="*/ 23 w 234"/>
                  <a:gd name="T55" fmla="*/ 32 h 178"/>
                  <a:gd name="T56" fmla="*/ 41 w 234"/>
                  <a:gd name="T57" fmla="*/ 6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6" name="Freeform 224">
                <a:extLst>
                  <a:ext uri="{FF2B5EF4-FFF2-40B4-BE49-F238E27FC236}">
                    <a16:creationId xmlns:a16="http://schemas.microsoft.com/office/drawing/2014/main" id="{DDCA6877-4AD6-460A-BAC0-200B50A6D975}"/>
                  </a:ext>
                </a:extLst>
              </p:cNvPr>
              <p:cNvSpPr>
                <a:spLocks/>
              </p:cNvSpPr>
              <p:nvPr/>
            </p:nvSpPr>
            <p:spPr bwMode="auto">
              <a:xfrm>
                <a:off x="2551" y="2679"/>
                <a:ext cx="243" cy="222"/>
              </a:xfrm>
              <a:custGeom>
                <a:avLst/>
                <a:gdLst>
                  <a:gd name="T0" fmla="*/ 89 w 258"/>
                  <a:gd name="T1" fmla="*/ 0 h 236"/>
                  <a:gd name="T2" fmla="*/ 155 w 258"/>
                  <a:gd name="T3" fmla="*/ 44 h 236"/>
                  <a:gd name="T4" fmla="*/ 166 w 258"/>
                  <a:gd name="T5" fmla="*/ 55 h 236"/>
                  <a:gd name="T6" fmla="*/ 181 w 258"/>
                  <a:gd name="T7" fmla="*/ 60 h 236"/>
                  <a:gd name="T8" fmla="*/ 180 w 258"/>
                  <a:gd name="T9" fmla="*/ 72 h 236"/>
                  <a:gd name="T10" fmla="*/ 191 w 258"/>
                  <a:gd name="T11" fmla="*/ 71 h 236"/>
                  <a:gd name="T12" fmla="*/ 191 w 258"/>
                  <a:gd name="T13" fmla="*/ 102 h 236"/>
                  <a:gd name="T14" fmla="*/ 183 w 258"/>
                  <a:gd name="T15" fmla="*/ 115 h 236"/>
                  <a:gd name="T16" fmla="*/ 157 w 258"/>
                  <a:gd name="T17" fmla="*/ 119 h 236"/>
                  <a:gd name="T18" fmla="*/ 146 w 258"/>
                  <a:gd name="T19" fmla="*/ 119 h 236"/>
                  <a:gd name="T20" fmla="*/ 132 w 258"/>
                  <a:gd name="T21" fmla="*/ 119 h 236"/>
                  <a:gd name="T22" fmla="*/ 115 w 258"/>
                  <a:gd name="T23" fmla="*/ 127 h 236"/>
                  <a:gd name="T24" fmla="*/ 101 w 258"/>
                  <a:gd name="T25" fmla="*/ 140 h 236"/>
                  <a:gd name="T26" fmla="*/ 95 w 258"/>
                  <a:gd name="T27" fmla="*/ 137 h 236"/>
                  <a:gd name="T28" fmla="*/ 88 w 258"/>
                  <a:gd name="T29" fmla="*/ 155 h 236"/>
                  <a:gd name="T30" fmla="*/ 80 w 258"/>
                  <a:gd name="T31" fmla="*/ 156 h 236"/>
                  <a:gd name="T32" fmla="*/ 77 w 258"/>
                  <a:gd name="T33" fmla="*/ 172 h 236"/>
                  <a:gd name="T34" fmla="*/ 48 w 258"/>
                  <a:gd name="T35" fmla="*/ 174 h 236"/>
                  <a:gd name="T36" fmla="*/ 41 w 258"/>
                  <a:gd name="T37" fmla="*/ 161 h 236"/>
                  <a:gd name="T38" fmla="*/ 37 w 258"/>
                  <a:gd name="T39" fmla="*/ 151 h 236"/>
                  <a:gd name="T40" fmla="*/ 19 w 258"/>
                  <a:gd name="T41" fmla="*/ 155 h 236"/>
                  <a:gd name="T42" fmla="*/ 8 w 258"/>
                  <a:gd name="T43" fmla="*/ 151 h 236"/>
                  <a:gd name="T44" fmla="*/ 8 w 258"/>
                  <a:gd name="T45" fmla="*/ 151 h 236"/>
                  <a:gd name="T46" fmla="*/ 8 w 258"/>
                  <a:gd name="T47" fmla="*/ 148 h 236"/>
                  <a:gd name="T48" fmla="*/ 8 w 258"/>
                  <a:gd name="T49" fmla="*/ 142 h 236"/>
                  <a:gd name="T50" fmla="*/ 4 w 258"/>
                  <a:gd name="T51" fmla="*/ 135 h 236"/>
                  <a:gd name="T52" fmla="*/ 2 w 258"/>
                  <a:gd name="T53" fmla="*/ 127 h 236"/>
                  <a:gd name="T54" fmla="*/ 0 w 258"/>
                  <a:gd name="T55" fmla="*/ 122 h 236"/>
                  <a:gd name="T56" fmla="*/ 6 w 258"/>
                  <a:gd name="T57" fmla="*/ 112 h 236"/>
                  <a:gd name="T58" fmla="*/ 79 w 258"/>
                  <a:gd name="T59" fmla="*/ 113 h 236"/>
                  <a:gd name="T60" fmla="*/ 80 w 258"/>
                  <a:gd name="T61" fmla="*/ 105 h 236"/>
                  <a:gd name="T62" fmla="*/ 75 w 258"/>
                  <a:gd name="T63" fmla="*/ 100 h 236"/>
                  <a:gd name="T64" fmla="*/ 67 w 258"/>
                  <a:gd name="T65" fmla="*/ 0 h 236"/>
                  <a:gd name="T66" fmla="*/ 89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7" name="Freeform 225">
                <a:extLst>
                  <a:ext uri="{FF2B5EF4-FFF2-40B4-BE49-F238E27FC236}">
                    <a16:creationId xmlns:a16="http://schemas.microsoft.com/office/drawing/2014/main" id="{BB216E5F-0F26-418B-84EE-DE1317A51C02}"/>
                  </a:ext>
                </a:extLst>
              </p:cNvPr>
              <p:cNvSpPr>
                <a:spLocks/>
              </p:cNvSpPr>
              <p:nvPr/>
            </p:nvSpPr>
            <p:spPr bwMode="auto">
              <a:xfrm>
                <a:off x="2649" y="2831"/>
                <a:ext cx="113" cy="81"/>
              </a:xfrm>
              <a:custGeom>
                <a:avLst/>
                <a:gdLst>
                  <a:gd name="T0" fmla="*/ 33 w 120"/>
                  <a:gd name="T1" fmla="*/ 46 h 86"/>
                  <a:gd name="T2" fmla="*/ 33 w 120"/>
                  <a:gd name="T3" fmla="*/ 62 h 86"/>
                  <a:gd name="T4" fmla="*/ 22 w 120"/>
                  <a:gd name="T5" fmla="*/ 57 h 86"/>
                  <a:gd name="T6" fmla="*/ 15 w 120"/>
                  <a:gd name="T7" fmla="*/ 64 h 86"/>
                  <a:gd name="T8" fmla="*/ 0 w 120"/>
                  <a:gd name="T9" fmla="*/ 54 h 86"/>
                  <a:gd name="T10" fmla="*/ 4 w 120"/>
                  <a:gd name="T11" fmla="*/ 37 h 86"/>
                  <a:gd name="T12" fmla="*/ 9 w 120"/>
                  <a:gd name="T13" fmla="*/ 36 h 86"/>
                  <a:gd name="T14" fmla="*/ 19 w 120"/>
                  <a:gd name="T15" fmla="*/ 19 h 86"/>
                  <a:gd name="T16" fmla="*/ 23 w 120"/>
                  <a:gd name="T17" fmla="*/ 21 h 86"/>
                  <a:gd name="T18" fmla="*/ 37 w 120"/>
                  <a:gd name="T19" fmla="*/ 8 h 86"/>
                  <a:gd name="T20" fmla="*/ 55 w 120"/>
                  <a:gd name="T21" fmla="*/ 0 h 86"/>
                  <a:gd name="T22" fmla="*/ 70 w 120"/>
                  <a:gd name="T23" fmla="*/ 0 h 86"/>
                  <a:gd name="T24" fmla="*/ 67 w 120"/>
                  <a:gd name="T25" fmla="*/ 8 h 86"/>
                  <a:gd name="T26" fmla="*/ 69 w 120"/>
                  <a:gd name="T27" fmla="*/ 9 h 86"/>
                  <a:gd name="T28" fmla="*/ 77 w 120"/>
                  <a:gd name="T29" fmla="*/ 21 h 86"/>
                  <a:gd name="T30" fmla="*/ 75 w 120"/>
                  <a:gd name="T31" fmla="*/ 24 h 86"/>
                  <a:gd name="T32" fmla="*/ 89 w 120"/>
                  <a:gd name="T33" fmla="*/ 33 h 86"/>
                  <a:gd name="T34" fmla="*/ 89 w 120"/>
                  <a:gd name="T35" fmla="*/ 43 h 86"/>
                  <a:gd name="T36" fmla="*/ 77 w 120"/>
                  <a:gd name="T37" fmla="*/ 46 h 86"/>
                  <a:gd name="T38" fmla="*/ 61 w 120"/>
                  <a:gd name="T39" fmla="*/ 46 h 86"/>
                  <a:gd name="T40" fmla="*/ 33 w 120"/>
                  <a:gd name="T41" fmla="*/ 46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8" name="Freeform 226">
                <a:extLst>
                  <a:ext uri="{FF2B5EF4-FFF2-40B4-BE49-F238E27FC236}">
                    <a16:creationId xmlns:a16="http://schemas.microsoft.com/office/drawing/2014/main" id="{13C1FD2C-1398-49E4-BAAE-44D06FAE4F0B}"/>
                  </a:ext>
                </a:extLst>
              </p:cNvPr>
              <p:cNvSpPr>
                <a:spLocks/>
              </p:cNvSpPr>
              <p:nvPr/>
            </p:nvSpPr>
            <p:spPr bwMode="auto">
              <a:xfrm>
                <a:off x="2606" y="2899"/>
                <a:ext cx="88" cy="92"/>
              </a:xfrm>
              <a:custGeom>
                <a:avLst/>
                <a:gdLst>
                  <a:gd name="T0" fmla="*/ 66 w 94"/>
                  <a:gd name="T1" fmla="*/ 61 h 98"/>
                  <a:gd name="T2" fmla="*/ 36 w 94"/>
                  <a:gd name="T3" fmla="*/ 61 h 98"/>
                  <a:gd name="T4" fmla="*/ 18 w 94"/>
                  <a:gd name="T5" fmla="*/ 69 h 98"/>
                  <a:gd name="T6" fmla="*/ 7 w 94"/>
                  <a:gd name="T7" fmla="*/ 71 h 98"/>
                  <a:gd name="T8" fmla="*/ 11 w 94"/>
                  <a:gd name="T9" fmla="*/ 57 h 98"/>
                  <a:gd name="T10" fmla="*/ 9 w 94"/>
                  <a:gd name="T11" fmla="*/ 53 h 98"/>
                  <a:gd name="T12" fmla="*/ 7 w 94"/>
                  <a:gd name="T13" fmla="*/ 50 h 98"/>
                  <a:gd name="T14" fmla="*/ 0 w 94"/>
                  <a:gd name="T15" fmla="*/ 48 h 98"/>
                  <a:gd name="T16" fmla="*/ 0 w 94"/>
                  <a:gd name="T17" fmla="*/ 41 h 98"/>
                  <a:gd name="T18" fmla="*/ 0 w 94"/>
                  <a:gd name="T19" fmla="*/ 35 h 98"/>
                  <a:gd name="T20" fmla="*/ 6 w 94"/>
                  <a:gd name="T21" fmla="*/ 32 h 98"/>
                  <a:gd name="T22" fmla="*/ 4 w 94"/>
                  <a:gd name="T23" fmla="*/ 24 h 98"/>
                  <a:gd name="T24" fmla="*/ 7 w 94"/>
                  <a:gd name="T25" fmla="*/ 23 h 98"/>
                  <a:gd name="T26" fmla="*/ 7 w 94"/>
                  <a:gd name="T27" fmla="*/ 13 h 98"/>
                  <a:gd name="T28" fmla="*/ 4 w 94"/>
                  <a:gd name="T29" fmla="*/ 8 h 98"/>
                  <a:gd name="T30" fmla="*/ 6 w 94"/>
                  <a:gd name="T31" fmla="*/ 2 h 98"/>
                  <a:gd name="T32" fmla="*/ 33 w 94"/>
                  <a:gd name="T33" fmla="*/ 0 h 98"/>
                  <a:gd name="T34" fmla="*/ 48 w 94"/>
                  <a:gd name="T35" fmla="*/ 9 h 98"/>
                  <a:gd name="T36" fmla="*/ 54 w 94"/>
                  <a:gd name="T37" fmla="*/ 6 h 98"/>
                  <a:gd name="T38" fmla="*/ 65 w 94"/>
                  <a:gd name="T39" fmla="*/ 8 h 98"/>
                  <a:gd name="T40" fmla="*/ 67 w 94"/>
                  <a:gd name="T41" fmla="*/ 30 h 98"/>
                  <a:gd name="T42" fmla="*/ 61 w 94"/>
                  <a:gd name="T43" fmla="*/ 45 h 98"/>
                  <a:gd name="T44" fmla="*/ 66 w 94"/>
                  <a:gd name="T45" fmla="*/ 61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59" name="Freeform 227">
                <a:extLst>
                  <a:ext uri="{FF2B5EF4-FFF2-40B4-BE49-F238E27FC236}">
                    <a16:creationId xmlns:a16="http://schemas.microsoft.com/office/drawing/2014/main" id="{97683ECF-7E87-4485-9F14-AB96BFAF8D62}"/>
                  </a:ext>
                </a:extLst>
              </p:cNvPr>
              <p:cNvSpPr>
                <a:spLocks/>
              </p:cNvSpPr>
              <p:nvPr/>
            </p:nvSpPr>
            <p:spPr bwMode="auto">
              <a:xfrm>
                <a:off x="2476" y="2805"/>
                <a:ext cx="87" cy="66"/>
              </a:xfrm>
              <a:custGeom>
                <a:avLst/>
                <a:gdLst>
                  <a:gd name="T0" fmla="*/ 2 w 92"/>
                  <a:gd name="T1" fmla="*/ 25 h 70"/>
                  <a:gd name="T2" fmla="*/ 0 w 92"/>
                  <a:gd name="T3" fmla="*/ 22 h 70"/>
                  <a:gd name="T4" fmla="*/ 6 w 92"/>
                  <a:gd name="T5" fmla="*/ 15 h 70"/>
                  <a:gd name="T6" fmla="*/ 9 w 92"/>
                  <a:gd name="T7" fmla="*/ 8 h 70"/>
                  <a:gd name="T8" fmla="*/ 9 w 92"/>
                  <a:gd name="T9" fmla="*/ 2 h 70"/>
                  <a:gd name="T10" fmla="*/ 22 w 92"/>
                  <a:gd name="T11" fmla="*/ 0 h 70"/>
                  <a:gd name="T12" fmla="*/ 32 w 92"/>
                  <a:gd name="T13" fmla="*/ 0 h 70"/>
                  <a:gd name="T14" fmla="*/ 41 w 92"/>
                  <a:gd name="T15" fmla="*/ 6 h 70"/>
                  <a:gd name="T16" fmla="*/ 47 w 92"/>
                  <a:gd name="T17" fmla="*/ 8 h 70"/>
                  <a:gd name="T18" fmla="*/ 53 w 92"/>
                  <a:gd name="T19" fmla="*/ 19 h 70"/>
                  <a:gd name="T20" fmla="*/ 61 w 92"/>
                  <a:gd name="T21" fmla="*/ 24 h 70"/>
                  <a:gd name="T22" fmla="*/ 62 w 92"/>
                  <a:gd name="T23" fmla="*/ 28 h 70"/>
                  <a:gd name="T24" fmla="*/ 63 w 92"/>
                  <a:gd name="T25" fmla="*/ 37 h 70"/>
                  <a:gd name="T26" fmla="*/ 68 w 92"/>
                  <a:gd name="T27" fmla="*/ 43 h 70"/>
                  <a:gd name="T28" fmla="*/ 70 w 92"/>
                  <a:gd name="T29" fmla="*/ 49 h 70"/>
                  <a:gd name="T30" fmla="*/ 70 w 92"/>
                  <a:gd name="T31" fmla="*/ 52 h 70"/>
                  <a:gd name="T32" fmla="*/ 53 w 92"/>
                  <a:gd name="T33" fmla="*/ 51 h 70"/>
                  <a:gd name="T34" fmla="*/ 49 w 92"/>
                  <a:gd name="T35" fmla="*/ 48 h 70"/>
                  <a:gd name="T36" fmla="*/ 44 w 92"/>
                  <a:gd name="T37" fmla="*/ 48 h 70"/>
                  <a:gd name="T38" fmla="*/ 38 w 92"/>
                  <a:gd name="T39" fmla="*/ 48 h 70"/>
                  <a:gd name="T40" fmla="*/ 28 w 92"/>
                  <a:gd name="T41" fmla="*/ 48 h 70"/>
                  <a:gd name="T42" fmla="*/ 24 w 92"/>
                  <a:gd name="T43" fmla="*/ 48 h 70"/>
                  <a:gd name="T44" fmla="*/ 22 w 92"/>
                  <a:gd name="T45" fmla="*/ 51 h 70"/>
                  <a:gd name="T46" fmla="*/ 9 w 92"/>
                  <a:gd name="T47" fmla="*/ 52 h 70"/>
                  <a:gd name="T48" fmla="*/ 9 w 92"/>
                  <a:gd name="T49" fmla="*/ 45 h 70"/>
                  <a:gd name="T50" fmla="*/ 15 w 92"/>
                  <a:gd name="T51" fmla="*/ 41 h 70"/>
                  <a:gd name="T52" fmla="*/ 23 w 92"/>
                  <a:gd name="T53" fmla="*/ 41 h 70"/>
                  <a:gd name="T54" fmla="*/ 28 w 92"/>
                  <a:gd name="T55" fmla="*/ 41 h 70"/>
                  <a:gd name="T56" fmla="*/ 38 w 92"/>
                  <a:gd name="T57" fmla="*/ 41 h 70"/>
                  <a:gd name="T58" fmla="*/ 41 w 92"/>
                  <a:gd name="T59" fmla="*/ 40 h 70"/>
                  <a:gd name="T60" fmla="*/ 30 w 92"/>
                  <a:gd name="T61" fmla="*/ 37 h 70"/>
                  <a:gd name="T62" fmla="*/ 26 w 92"/>
                  <a:gd name="T63" fmla="*/ 37 h 70"/>
                  <a:gd name="T64" fmla="*/ 17 w 92"/>
                  <a:gd name="T65" fmla="*/ 36 h 70"/>
                  <a:gd name="T66" fmla="*/ 9 w 92"/>
                  <a:gd name="T67" fmla="*/ 36 h 70"/>
                  <a:gd name="T68" fmla="*/ 8 w 92"/>
                  <a:gd name="T69" fmla="*/ 36 h 70"/>
                  <a:gd name="T70" fmla="*/ 4 w 92"/>
                  <a:gd name="T71" fmla="*/ 30 h 70"/>
                  <a:gd name="T72" fmla="*/ 2 w 92"/>
                  <a:gd name="T73" fmla="*/ 25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0" name="Freeform 228">
                <a:extLst>
                  <a:ext uri="{FF2B5EF4-FFF2-40B4-BE49-F238E27FC236}">
                    <a16:creationId xmlns:a16="http://schemas.microsoft.com/office/drawing/2014/main" id="{0C89CB09-DBCF-4B30-8DE8-2D1CBEAD6D7B}"/>
                  </a:ext>
                </a:extLst>
              </p:cNvPr>
              <p:cNvSpPr>
                <a:spLocks/>
              </p:cNvSpPr>
              <p:nvPr/>
            </p:nvSpPr>
            <p:spPr bwMode="auto">
              <a:xfrm>
                <a:off x="3043" y="1788"/>
                <a:ext cx="160" cy="246"/>
              </a:xfrm>
              <a:custGeom>
                <a:avLst/>
                <a:gdLst>
                  <a:gd name="T0" fmla="*/ 78 w 170"/>
                  <a:gd name="T1" fmla="*/ 183 h 262"/>
                  <a:gd name="T2" fmla="*/ 65 w 170"/>
                  <a:gd name="T3" fmla="*/ 183 h 262"/>
                  <a:gd name="T4" fmla="*/ 47 w 170"/>
                  <a:gd name="T5" fmla="*/ 188 h 262"/>
                  <a:gd name="T6" fmla="*/ 30 w 170"/>
                  <a:gd name="T7" fmla="*/ 192 h 262"/>
                  <a:gd name="T8" fmla="*/ 8 w 170"/>
                  <a:gd name="T9" fmla="*/ 180 h 262"/>
                  <a:gd name="T10" fmla="*/ 8 w 170"/>
                  <a:gd name="T11" fmla="*/ 165 h 262"/>
                  <a:gd name="T12" fmla="*/ 6 w 170"/>
                  <a:gd name="T13" fmla="*/ 149 h 262"/>
                  <a:gd name="T14" fmla="*/ 8 w 170"/>
                  <a:gd name="T15" fmla="*/ 137 h 262"/>
                  <a:gd name="T16" fmla="*/ 17 w 170"/>
                  <a:gd name="T17" fmla="*/ 133 h 262"/>
                  <a:gd name="T18" fmla="*/ 21 w 170"/>
                  <a:gd name="T19" fmla="*/ 124 h 262"/>
                  <a:gd name="T20" fmla="*/ 47 w 170"/>
                  <a:gd name="T21" fmla="*/ 103 h 262"/>
                  <a:gd name="T22" fmla="*/ 53 w 170"/>
                  <a:gd name="T23" fmla="*/ 101 h 262"/>
                  <a:gd name="T24" fmla="*/ 52 w 170"/>
                  <a:gd name="T25" fmla="*/ 90 h 262"/>
                  <a:gd name="T26" fmla="*/ 40 w 170"/>
                  <a:gd name="T27" fmla="*/ 85 h 262"/>
                  <a:gd name="T28" fmla="*/ 33 w 170"/>
                  <a:gd name="T29" fmla="*/ 75 h 262"/>
                  <a:gd name="T30" fmla="*/ 37 w 170"/>
                  <a:gd name="T31" fmla="*/ 63 h 262"/>
                  <a:gd name="T32" fmla="*/ 32 w 170"/>
                  <a:gd name="T33" fmla="*/ 60 h 262"/>
                  <a:gd name="T34" fmla="*/ 33 w 170"/>
                  <a:gd name="T35" fmla="*/ 45 h 262"/>
                  <a:gd name="T36" fmla="*/ 24 w 170"/>
                  <a:gd name="T37" fmla="*/ 35 h 262"/>
                  <a:gd name="T38" fmla="*/ 15 w 170"/>
                  <a:gd name="T39" fmla="*/ 35 h 262"/>
                  <a:gd name="T40" fmla="*/ 0 w 170"/>
                  <a:gd name="T41" fmla="*/ 22 h 262"/>
                  <a:gd name="T42" fmla="*/ 8 w 170"/>
                  <a:gd name="T43" fmla="*/ 17 h 262"/>
                  <a:gd name="T44" fmla="*/ 19 w 170"/>
                  <a:gd name="T45" fmla="*/ 28 h 262"/>
                  <a:gd name="T46" fmla="*/ 49 w 170"/>
                  <a:gd name="T47" fmla="*/ 31 h 262"/>
                  <a:gd name="T48" fmla="*/ 56 w 170"/>
                  <a:gd name="T49" fmla="*/ 23 h 262"/>
                  <a:gd name="T50" fmla="*/ 62 w 170"/>
                  <a:gd name="T51" fmla="*/ 8 h 262"/>
                  <a:gd name="T52" fmla="*/ 77 w 170"/>
                  <a:gd name="T53" fmla="*/ 0 h 262"/>
                  <a:gd name="T54" fmla="*/ 93 w 170"/>
                  <a:gd name="T55" fmla="*/ 8 h 262"/>
                  <a:gd name="T56" fmla="*/ 100 w 170"/>
                  <a:gd name="T57" fmla="*/ 17 h 262"/>
                  <a:gd name="T58" fmla="*/ 93 w 170"/>
                  <a:gd name="T59" fmla="*/ 23 h 262"/>
                  <a:gd name="T60" fmla="*/ 90 w 170"/>
                  <a:gd name="T61" fmla="*/ 39 h 262"/>
                  <a:gd name="T62" fmla="*/ 107 w 170"/>
                  <a:gd name="T63" fmla="*/ 50 h 262"/>
                  <a:gd name="T64" fmla="*/ 96 w 170"/>
                  <a:gd name="T65" fmla="*/ 61 h 262"/>
                  <a:gd name="T66" fmla="*/ 104 w 170"/>
                  <a:gd name="T67" fmla="*/ 75 h 262"/>
                  <a:gd name="T68" fmla="*/ 107 w 170"/>
                  <a:gd name="T69" fmla="*/ 86 h 262"/>
                  <a:gd name="T70" fmla="*/ 102 w 170"/>
                  <a:gd name="T71" fmla="*/ 101 h 262"/>
                  <a:gd name="T72" fmla="*/ 109 w 170"/>
                  <a:gd name="T73" fmla="*/ 108 h 262"/>
                  <a:gd name="T74" fmla="*/ 115 w 170"/>
                  <a:gd name="T75" fmla="*/ 118 h 262"/>
                  <a:gd name="T76" fmla="*/ 107 w 170"/>
                  <a:gd name="T77" fmla="*/ 125 h 262"/>
                  <a:gd name="T78" fmla="*/ 126 w 170"/>
                  <a:gd name="T79" fmla="*/ 138 h 262"/>
                  <a:gd name="T80" fmla="*/ 120 w 170"/>
                  <a:gd name="T81" fmla="*/ 149 h 262"/>
                  <a:gd name="T82" fmla="*/ 100 w 170"/>
                  <a:gd name="T83" fmla="*/ 166 h 262"/>
                  <a:gd name="T84" fmla="*/ 78 w 170"/>
                  <a:gd name="T85" fmla="*/ 183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1" name="Freeform 229">
                <a:extLst>
                  <a:ext uri="{FF2B5EF4-FFF2-40B4-BE49-F238E27FC236}">
                    <a16:creationId xmlns:a16="http://schemas.microsoft.com/office/drawing/2014/main" id="{F48A695B-90D6-42F1-A53D-6ACFD57C6690}"/>
                  </a:ext>
                </a:extLst>
              </p:cNvPr>
              <p:cNvSpPr>
                <a:spLocks/>
              </p:cNvSpPr>
              <p:nvPr/>
            </p:nvSpPr>
            <p:spPr bwMode="auto">
              <a:xfrm>
                <a:off x="2897" y="1816"/>
                <a:ext cx="197" cy="318"/>
              </a:xfrm>
              <a:custGeom>
                <a:avLst/>
                <a:gdLst>
                  <a:gd name="T0" fmla="*/ 124 w 209"/>
                  <a:gd name="T1" fmla="*/ 8 h 338"/>
                  <a:gd name="T2" fmla="*/ 140 w 209"/>
                  <a:gd name="T3" fmla="*/ 13 h 338"/>
                  <a:gd name="T4" fmla="*/ 148 w 209"/>
                  <a:gd name="T5" fmla="*/ 30 h 338"/>
                  <a:gd name="T6" fmla="*/ 153 w 209"/>
                  <a:gd name="T7" fmla="*/ 41 h 338"/>
                  <a:gd name="T8" fmla="*/ 156 w 209"/>
                  <a:gd name="T9" fmla="*/ 64 h 338"/>
                  <a:gd name="T10" fmla="*/ 135 w 209"/>
                  <a:gd name="T11" fmla="*/ 67 h 338"/>
                  <a:gd name="T12" fmla="*/ 120 w 209"/>
                  <a:gd name="T13" fmla="*/ 84 h 338"/>
                  <a:gd name="T14" fmla="*/ 114 w 209"/>
                  <a:gd name="T15" fmla="*/ 102 h 338"/>
                  <a:gd name="T16" fmla="*/ 90 w 209"/>
                  <a:gd name="T17" fmla="*/ 112 h 338"/>
                  <a:gd name="T18" fmla="*/ 76 w 209"/>
                  <a:gd name="T19" fmla="*/ 131 h 338"/>
                  <a:gd name="T20" fmla="*/ 75 w 209"/>
                  <a:gd name="T21" fmla="*/ 159 h 338"/>
                  <a:gd name="T22" fmla="*/ 93 w 209"/>
                  <a:gd name="T23" fmla="*/ 174 h 338"/>
                  <a:gd name="T24" fmla="*/ 83 w 209"/>
                  <a:gd name="T25" fmla="*/ 189 h 338"/>
                  <a:gd name="T26" fmla="*/ 68 w 209"/>
                  <a:gd name="T27" fmla="*/ 204 h 338"/>
                  <a:gd name="T28" fmla="*/ 65 w 209"/>
                  <a:gd name="T29" fmla="*/ 224 h 338"/>
                  <a:gd name="T30" fmla="*/ 51 w 209"/>
                  <a:gd name="T31" fmla="*/ 237 h 338"/>
                  <a:gd name="T32" fmla="*/ 38 w 209"/>
                  <a:gd name="T33" fmla="*/ 246 h 338"/>
                  <a:gd name="T34" fmla="*/ 24 w 209"/>
                  <a:gd name="T35" fmla="*/ 239 h 338"/>
                  <a:gd name="T36" fmla="*/ 22 w 209"/>
                  <a:gd name="T37" fmla="*/ 228 h 338"/>
                  <a:gd name="T38" fmla="*/ 8 w 209"/>
                  <a:gd name="T39" fmla="*/ 202 h 338"/>
                  <a:gd name="T40" fmla="*/ 12 w 209"/>
                  <a:gd name="T41" fmla="*/ 186 h 338"/>
                  <a:gd name="T42" fmla="*/ 20 w 209"/>
                  <a:gd name="T43" fmla="*/ 168 h 338"/>
                  <a:gd name="T44" fmla="*/ 12 w 209"/>
                  <a:gd name="T45" fmla="*/ 153 h 338"/>
                  <a:gd name="T46" fmla="*/ 22 w 209"/>
                  <a:gd name="T47" fmla="*/ 143 h 338"/>
                  <a:gd name="T48" fmla="*/ 12 w 209"/>
                  <a:gd name="T49" fmla="*/ 124 h 338"/>
                  <a:gd name="T50" fmla="*/ 24 w 209"/>
                  <a:gd name="T51" fmla="*/ 99 h 338"/>
                  <a:gd name="T52" fmla="*/ 39 w 209"/>
                  <a:gd name="T53" fmla="*/ 91 h 338"/>
                  <a:gd name="T54" fmla="*/ 42 w 209"/>
                  <a:gd name="T55" fmla="*/ 69 h 338"/>
                  <a:gd name="T56" fmla="*/ 54 w 209"/>
                  <a:gd name="T57" fmla="*/ 56 h 338"/>
                  <a:gd name="T58" fmla="*/ 65 w 209"/>
                  <a:gd name="T59" fmla="*/ 40 h 338"/>
                  <a:gd name="T60" fmla="*/ 74 w 209"/>
                  <a:gd name="T61" fmla="*/ 20 h 338"/>
                  <a:gd name="T62" fmla="*/ 87 w 209"/>
                  <a:gd name="T63" fmla="*/ 8 h 338"/>
                  <a:gd name="T64" fmla="*/ 97 w 209"/>
                  <a:gd name="T65" fmla="*/ 13 h 338"/>
                  <a:gd name="T66" fmla="*/ 108 w 209"/>
                  <a:gd name="T67" fmla="*/ 2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2" name="Freeform 230">
                <a:extLst>
                  <a:ext uri="{FF2B5EF4-FFF2-40B4-BE49-F238E27FC236}">
                    <a16:creationId xmlns:a16="http://schemas.microsoft.com/office/drawing/2014/main" id="{835A12BB-D821-4E91-8214-613D58B8D863}"/>
                  </a:ext>
                </a:extLst>
              </p:cNvPr>
              <p:cNvSpPr>
                <a:spLocks/>
              </p:cNvSpPr>
              <p:nvPr/>
            </p:nvSpPr>
            <p:spPr bwMode="auto">
              <a:xfrm>
                <a:off x="2807" y="1760"/>
                <a:ext cx="386" cy="317"/>
              </a:xfrm>
              <a:custGeom>
                <a:avLst/>
                <a:gdLst>
                  <a:gd name="T0" fmla="*/ 67 w 411"/>
                  <a:gd name="T1" fmla="*/ 225 h 338"/>
                  <a:gd name="T2" fmla="*/ 60 w 411"/>
                  <a:gd name="T3" fmla="*/ 227 h 338"/>
                  <a:gd name="T4" fmla="*/ 45 w 411"/>
                  <a:gd name="T5" fmla="*/ 238 h 338"/>
                  <a:gd name="T6" fmla="*/ 19 w 411"/>
                  <a:gd name="T7" fmla="*/ 243 h 338"/>
                  <a:gd name="T8" fmla="*/ 8 w 411"/>
                  <a:gd name="T9" fmla="*/ 230 h 338"/>
                  <a:gd name="T10" fmla="*/ 11 w 411"/>
                  <a:gd name="T11" fmla="*/ 219 h 338"/>
                  <a:gd name="T12" fmla="*/ 4 w 411"/>
                  <a:gd name="T13" fmla="*/ 216 h 338"/>
                  <a:gd name="T14" fmla="*/ 8 w 411"/>
                  <a:gd name="T15" fmla="*/ 204 h 338"/>
                  <a:gd name="T16" fmla="*/ 0 w 411"/>
                  <a:gd name="T17" fmla="*/ 180 h 338"/>
                  <a:gd name="T18" fmla="*/ 20 w 411"/>
                  <a:gd name="T19" fmla="*/ 167 h 338"/>
                  <a:gd name="T20" fmla="*/ 41 w 411"/>
                  <a:gd name="T21" fmla="*/ 159 h 338"/>
                  <a:gd name="T22" fmla="*/ 51 w 411"/>
                  <a:gd name="T23" fmla="*/ 151 h 338"/>
                  <a:gd name="T24" fmla="*/ 71 w 411"/>
                  <a:gd name="T25" fmla="*/ 146 h 338"/>
                  <a:gd name="T26" fmla="*/ 61 w 411"/>
                  <a:gd name="T27" fmla="*/ 148 h 338"/>
                  <a:gd name="T28" fmla="*/ 67 w 411"/>
                  <a:gd name="T29" fmla="*/ 134 h 338"/>
                  <a:gd name="T30" fmla="*/ 83 w 411"/>
                  <a:gd name="T31" fmla="*/ 119 h 338"/>
                  <a:gd name="T32" fmla="*/ 100 w 411"/>
                  <a:gd name="T33" fmla="*/ 98 h 338"/>
                  <a:gd name="T34" fmla="*/ 115 w 411"/>
                  <a:gd name="T35" fmla="*/ 77 h 338"/>
                  <a:gd name="T36" fmla="*/ 128 w 411"/>
                  <a:gd name="T37" fmla="*/ 63 h 338"/>
                  <a:gd name="T38" fmla="*/ 135 w 411"/>
                  <a:gd name="T39" fmla="*/ 53 h 338"/>
                  <a:gd name="T40" fmla="*/ 119 w 411"/>
                  <a:gd name="T41" fmla="*/ 56 h 338"/>
                  <a:gd name="T42" fmla="*/ 121 w 411"/>
                  <a:gd name="T43" fmla="*/ 45 h 338"/>
                  <a:gd name="T44" fmla="*/ 134 w 411"/>
                  <a:gd name="T45" fmla="*/ 47 h 338"/>
                  <a:gd name="T46" fmla="*/ 148 w 411"/>
                  <a:gd name="T47" fmla="*/ 44 h 338"/>
                  <a:gd name="T48" fmla="*/ 146 w 411"/>
                  <a:gd name="T49" fmla="*/ 32 h 338"/>
                  <a:gd name="T50" fmla="*/ 164 w 411"/>
                  <a:gd name="T51" fmla="*/ 22 h 338"/>
                  <a:gd name="T52" fmla="*/ 178 w 411"/>
                  <a:gd name="T53" fmla="*/ 30 h 338"/>
                  <a:gd name="T54" fmla="*/ 195 w 411"/>
                  <a:gd name="T55" fmla="*/ 28 h 338"/>
                  <a:gd name="T56" fmla="*/ 209 w 411"/>
                  <a:gd name="T57" fmla="*/ 19 h 338"/>
                  <a:gd name="T58" fmla="*/ 211 w 411"/>
                  <a:gd name="T59" fmla="*/ 26 h 338"/>
                  <a:gd name="T60" fmla="*/ 224 w 411"/>
                  <a:gd name="T61" fmla="*/ 11 h 338"/>
                  <a:gd name="T62" fmla="*/ 247 w 411"/>
                  <a:gd name="T63" fmla="*/ 4 h 338"/>
                  <a:gd name="T64" fmla="*/ 234 w 411"/>
                  <a:gd name="T65" fmla="*/ 23 h 338"/>
                  <a:gd name="T66" fmla="*/ 251 w 411"/>
                  <a:gd name="T67" fmla="*/ 17 h 338"/>
                  <a:gd name="T68" fmla="*/ 272 w 411"/>
                  <a:gd name="T69" fmla="*/ 6 h 338"/>
                  <a:gd name="T70" fmla="*/ 283 w 411"/>
                  <a:gd name="T71" fmla="*/ 8 h 338"/>
                  <a:gd name="T72" fmla="*/ 293 w 411"/>
                  <a:gd name="T73" fmla="*/ 23 h 338"/>
                  <a:gd name="T74" fmla="*/ 290 w 411"/>
                  <a:gd name="T75" fmla="*/ 32 h 338"/>
                  <a:gd name="T76" fmla="*/ 283 w 411"/>
                  <a:gd name="T77" fmla="*/ 38 h 338"/>
                  <a:gd name="T78" fmla="*/ 259 w 411"/>
                  <a:gd name="T79" fmla="*/ 22 h 338"/>
                  <a:gd name="T80" fmla="*/ 243 w 411"/>
                  <a:gd name="T81" fmla="*/ 32 h 338"/>
                  <a:gd name="T82" fmla="*/ 232 w 411"/>
                  <a:gd name="T83" fmla="*/ 53 h 338"/>
                  <a:gd name="T84" fmla="*/ 200 w 411"/>
                  <a:gd name="T85" fmla="*/ 50 h 338"/>
                  <a:gd name="T86" fmla="*/ 191 w 411"/>
                  <a:gd name="T87" fmla="*/ 38 h 338"/>
                  <a:gd name="T88" fmla="*/ 176 w 411"/>
                  <a:gd name="T89" fmla="*/ 45 h 338"/>
                  <a:gd name="T90" fmla="*/ 166 w 411"/>
                  <a:gd name="T91" fmla="*/ 56 h 338"/>
                  <a:gd name="T92" fmla="*/ 156 w 411"/>
                  <a:gd name="T93" fmla="*/ 53 h 338"/>
                  <a:gd name="T94" fmla="*/ 143 w 411"/>
                  <a:gd name="T95" fmla="*/ 63 h 338"/>
                  <a:gd name="T96" fmla="*/ 134 w 411"/>
                  <a:gd name="T97" fmla="*/ 83 h 338"/>
                  <a:gd name="T98" fmla="*/ 123 w 411"/>
                  <a:gd name="T99" fmla="*/ 99 h 338"/>
                  <a:gd name="T100" fmla="*/ 112 w 411"/>
                  <a:gd name="T101" fmla="*/ 112 h 338"/>
                  <a:gd name="T102" fmla="*/ 109 w 411"/>
                  <a:gd name="T103" fmla="*/ 134 h 338"/>
                  <a:gd name="T104" fmla="*/ 83 w 411"/>
                  <a:gd name="T105" fmla="*/ 143 h 338"/>
                  <a:gd name="T106" fmla="*/ 91 w 411"/>
                  <a:gd name="T107" fmla="*/ 184 h 338"/>
                  <a:gd name="T108" fmla="*/ 83 w 411"/>
                  <a:gd name="T109" fmla="*/ 193 h 338"/>
                  <a:gd name="T110" fmla="*/ 88 w 411"/>
                  <a:gd name="T111" fmla="*/ 208 h 338"/>
                  <a:gd name="T112" fmla="*/ 83 w 411"/>
                  <a:gd name="T113" fmla="*/ 22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3" name="Freeform 231">
                <a:extLst>
                  <a:ext uri="{FF2B5EF4-FFF2-40B4-BE49-F238E27FC236}">
                    <a16:creationId xmlns:a16="http://schemas.microsoft.com/office/drawing/2014/main" id="{C5628163-8C04-4A12-88F1-5D779B90F500}"/>
                  </a:ext>
                </a:extLst>
              </p:cNvPr>
              <p:cNvSpPr>
                <a:spLocks/>
              </p:cNvSpPr>
              <p:nvPr/>
            </p:nvSpPr>
            <p:spPr bwMode="auto">
              <a:xfrm>
                <a:off x="3084" y="2044"/>
                <a:ext cx="66" cy="41"/>
              </a:xfrm>
              <a:custGeom>
                <a:avLst/>
                <a:gdLst>
                  <a:gd name="T0" fmla="*/ 11 w 70"/>
                  <a:gd name="T1" fmla="*/ 26 h 44"/>
                  <a:gd name="T2" fmla="*/ 22 w 70"/>
                  <a:gd name="T3" fmla="*/ 26 h 44"/>
                  <a:gd name="T4" fmla="*/ 30 w 70"/>
                  <a:gd name="T5" fmla="*/ 28 h 44"/>
                  <a:gd name="T6" fmla="*/ 39 w 70"/>
                  <a:gd name="T7" fmla="*/ 31 h 44"/>
                  <a:gd name="T8" fmla="*/ 46 w 70"/>
                  <a:gd name="T9" fmla="*/ 31 h 44"/>
                  <a:gd name="T10" fmla="*/ 48 w 70"/>
                  <a:gd name="T11" fmla="*/ 22 h 44"/>
                  <a:gd name="T12" fmla="*/ 48 w 70"/>
                  <a:gd name="T13" fmla="*/ 11 h 44"/>
                  <a:gd name="T14" fmla="*/ 52 w 70"/>
                  <a:gd name="T15" fmla="*/ 4 h 44"/>
                  <a:gd name="T16" fmla="*/ 40 w 70"/>
                  <a:gd name="T17" fmla="*/ 6 h 44"/>
                  <a:gd name="T18" fmla="*/ 30 w 70"/>
                  <a:gd name="T19" fmla="*/ 0 h 44"/>
                  <a:gd name="T20" fmla="*/ 13 w 70"/>
                  <a:gd name="T21" fmla="*/ 4 h 44"/>
                  <a:gd name="T22" fmla="*/ 2 w 70"/>
                  <a:gd name="T23" fmla="*/ 7 h 44"/>
                  <a:gd name="T24" fmla="*/ 0 w 70"/>
                  <a:gd name="T25" fmla="*/ 15 h 44"/>
                  <a:gd name="T26" fmla="*/ 6 w 70"/>
                  <a:gd name="T27" fmla="*/ 21 h 44"/>
                  <a:gd name="T28" fmla="*/ 9 w 70"/>
                  <a:gd name="T29" fmla="*/ 21 h 44"/>
                  <a:gd name="T30" fmla="*/ 11 w 70"/>
                  <a:gd name="T31" fmla="*/ 26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4" name="Freeform 232">
                <a:extLst>
                  <a:ext uri="{FF2B5EF4-FFF2-40B4-BE49-F238E27FC236}">
                    <a16:creationId xmlns:a16="http://schemas.microsoft.com/office/drawing/2014/main" id="{6292B295-91CE-496C-9777-BBBF10889283}"/>
                  </a:ext>
                </a:extLst>
              </p:cNvPr>
              <p:cNvSpPr>
                <a:spLocks/>
              </p:cNvSpPr>
              <p:nvPr/>
            </p:nvSpPr>
            <p:spPr bwMode="auto">
              <a:xfrm>
                <a:off x="3047" y="2077"/>
                <a:ext cx="109" cy="51"/>
              </a:xfrm>
              <a:custGeom>
                <a:avLst/>
                <a:gdLst>
                  <a:gd name="T0" fmla="*/ 20 w 116"/>
                  <a:gd name="T1" fmla="*/ 9 h 54"/>
                  <a:gd name="T2" fmla="*/ 26 w 116"/>
                  <a:gd name="T3" fmla="*/ 13 h 54"/>
                  <a:gd name="T4" fmla="*/ 34 w 116"/>
                  <a:gd name="T5" fmla="*/ 19 h 54"/>
                  <a:gd name="T6" fmla="*/ 39 w 116"/>
                  <a:gd name="T7" fmla="*/ 13 h 54"/>
                  <a:gd name="T8" fmla="*/ 41 w 116"/>
                  <a:gd name="T9" fmla="*/ 8 h 54"/>
                  <a:gd name="T10" fmla="*/ 41 w 116"/>
                  <a:gd name="T11" fmla="*/ 0 h 54"/>
                  <a:gd name="T12" fmla="*/ 50 w 116"/>
                  <a:gd name="T13" fmla="*/ 0 h 54"/>
                  <a:gd name="T14" fmla="*/ 58 w 116"/>
                  <a:gd name="T15" fmla="*/ 4 h 54"/>
                  <a:gd name="T16" fmla="*/ 65 w 116"/>
                  <a:gd name="T17" fmla="*/ 6 h 54"/>
                  <a:gd name="T18" fmla="*/ 75 w 116"/>
                  <a:gd name="T19" fmla="*/ 8 h 54"/>
                  <a:gd name="T20" fmla="*/ 76 w 116"/>
                  <a:gd name="T21" fmla="*/ 9 h 54"/>
                  <a:gd name="T22" fmla="*/ 79 w 116"/>
                  <a:gd name="T23" fmla="*/ 15 h 54"/>
                  <a:gd name="T24" fmla="*/ 82 w 116"/>
                  <a:gd name="T25" fmla="*/ 26 h 54"/>
                  <a:gd name="T26" fmla="*/ 85 w 116"/>
                  <a:gd name="T27" fmla="*/ 32 h 54"/>
                  <a:gd name="T28" fmla="*/ 76 w 116"/>
                  <a:gd name="T29" fmla="*/ 38 h 54"/>
                  <a:gd name="T30" fmla="*/ 66 w 116"/>
                  <a:gd name="T31" fmla="*/ 41 h 54"/>
                  <a:gd name="T32" fmla="*/ 46 w 116"/>
                  <a:gd name="T33" fmla="*/ 26 h 54"/>
                  <a:gd name="T34" fmla="*/ 8 w 116"/>
                  <a:gd name="T35" fmla="*/ 28 h 54"/>
                  <a:gd name="T36" fmla="*/ 0 w 116"/>
                  <a:gd name="T37" fmla="*/ 30 h 54"/>
                  <a:gd name="T38" fmla="*/ 0 w 116"/>
                  <a:gd name="T39" fmla="*/ 23 h 54"/>
                  <a:gd name="T40" fmla="*/ 8 w 116"/>
                  <a:gd name="T41" fmla="*/ 15 h 54"/>
                  <a:gd name="T42" fmla="*/ 9 w 116"/>
                  <a:gd name="T43" fmla="*/ 9 h 54"/>
                  <a:gd name="T44" fmla="*/ 20 w 116"/>
                  <a:gd name="T45" fmla="*/ 9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5" name="Freeform 233">
                <a:extLst>
                  <a:ext uri="{FF2B5EF4-FFF2-40B4-BE49-F238E27FC236}">
                    <a16:creationId xmlns:a16="http://schemas.microsoft.com/office/drawing/2014/main" id="{9E80ABD8-85CA-4798-A93D-58420583020E}"/>
                  </a:ext>
                </a:extLst>
              </p:cNvPr>
              <p:cNvSpPr>
                <a:spLocks/>
              </p:cNvSpPr>
              <p:nvPr/>
            </p:nvSpPr>
            <p:spPr bwMode="auto">
              <a:xfrm>
                <a:off x="3047" y="2111"/>
                <a:ext cx="84" cy="51"/>
              </a:xfrm>
              <a:custGeom>
                <a:avLst/>
                <a:gdLst>
                  <a:gd name="T0" fmla="*/ 0 w 90"/>
                  <a:gd name="T1" fmla="*/ 4 h 54"/>
                  <a:gd name="T2" fmla="*/ 7 w 90"/>
                  <a:gd name="T3" fmla="*/ 2 h 54"/>
                  <a:gd name="T4" fmla="*/ 44 w 90"/>
                  <a:gd name="T5" fmla="*/ 0 h 54"/>
                  <a:gd name="T6" fmla="*/ 63 w 90"/>
                  <a:gd name="T7" fmla="*/ 13 h 54"/>
                  <a:gd name="T8" fmla="*/ 63 w 90"/>
                  <a:gd name="T9" fmla="*/ 23 h 54"/>
                  <a:gd name="T10" fmla="*/ 54 w 90"/>
                  <a:gd name="T11" fmla="*/ 25 h 54"/>
                  <a:gd name="T12" fmla="*/ 52 w 90"/>
                  <a:gd name="T13" fmla="*/ 38 h 54"/>
                  <a:gd name="T14" fmla="*/ 41 w 90"/>
                  <a:gd name="T15" fmla="*/ 39 h 54"/>
                  <a:gd name="T16" fmla="*/ 27 w 90"/>
                  <a:gd name="T17" fmla="*/ 41 h 54"/>
                  <a:gd name="T18" fmla="*/ 20 w 90"/>
                  <a:gd name="T19" fmla="*/ 34 h 54"/>
                  <a:gd name="T20" fmla="*/ 21 w 90"/>
                  <a:gd name="T21" fmla="*/ 25 h 54"/>
                  <a:gd name="T22" fmla="*/ 15 w 90"/>
                  <a:gd name="T23" fmla="*/ 23 h 54"/>
                  <a:gd name="T24" fmla="*/ 4 w 90"/>
                  <a:gd name="T25" fmla="*/ 21 h 54"/>
                  <a:gd name="T26" fmla="*/ 0 w 90"/>
                  <a:gd name="T27" fmla="*/ 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6" name="Freeform 234">
                <a:extLst>
                  <a:ext uri="{FF2B5EF4-FFF2-40B4-BE49-F238E27FC236}">
                    <a16:creationId xmlns:a16="http://schemas.microsoft.com/office/drawing/2014/main" id="{D8C28F4A-4587-4B61-9FF2-5039F3AF65B9}"/>
                  </a:ext>
                </a:extLst>
              </p:cNvPr>
              <p:cNvSpPr>
                <a:spLocks/>
              </p:cNvSpPr>
              <p:nvPr/>
            </p:nvSpPr>
            <p:spPr bwMode="auto">
              <a:xfrm>
                <a:off x="3026" y="2136"/>
                <a:ext cx="49" cy="18"/>
              </a:xfrm>
              <a:custGeom>
                <a:avLst/>
                <a:gdLst>
                  <a:gd name="T0" fmla="*/ 0 w 52"/>
                  <a:gd name="T1" fmla="*/ 7 h 20"/>
                  <a:gd name="T2" fmla="*/ 4 w 52"/>
                  <a:gd name="T3" fmla="*/ 12 h 20"/>
                  <a:gd name="T4" fmla="*/ 37 w 52"/>
                  <a:gd name="T5" fmla="*/ 11 h 20"/>
                  <a:gd name="T6" fmla="*/ 39 w 52"/>
                  <a:gd name="T7" fmla="*/ 5 h 20"/>
                  <a:gd name="T8" fmla="*/ 23 w 52"/>
                  <a:gd name="T9" fmla="*/ 0 h 20"/>
                  <a:gd name="T10" fmla="*/ 19 w 52"/>
                  <a:gd name="T11" fmla="*/ 5 h 20"/>
                  <a:gd name="T12" fmla="*/ 8 w 52"/>
                  <a:gd name="T13" fmla="*/ 5 h 20"/>
                  <a:gd name="T14" fmla="*/ 6 w 52"/>
                  <a:gd name="T15" fmla="*/ 7 h 20"/>
                  <a:gd name="T16" fmla="*/ 0 w 52"/>
                  <a:gd name="T17" fmla="*/ 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7" name="Freeform 235">
                <a:extLst>
                  <a:ext uri="{FF2B5EF4-FFF2-40B4-BE49-F238E27FC236}">
                    <a16:creationId xmlns:a16="http://schemas.microsoft.com/office/drawing/2014/main" id="{D4AD744B-A6F9-4720-814D-B09A92791B14}"/>
                  </a:ext>
                </a:extLst>
              </p:cNvPr>
              <p:cNvSpPr>
                <a:spLocks/>
              </p:cNvSpPr>
              <p:nvPr/>
            </p:nvSpPr>
            <p:spPr bwMode="auto">
              <a:xfrm>
                <a:off x="3081" y="2117"/>
                <a:ext cx="141" cy="100"/>
              </a:xfrm>
              <a:custGeom>
                <a:avLst/>
                <a:gdLst>
                  <a:gd name="T0" fmla="*/ 2 w 150"/>
                  <a:gd name="T1" fmla="*/ 36 h 106"/>
                  <a:gd name="T2" fmla="*/ 19 w 150"/>
                  <a:gd name="T3" fmla="*/ 34 h 106"/>
                  <a:gd name="T4" fmla="*/ 28 w 150"/>
                  <a:gd name="T5" fmla="*/ 34 h 106"/>
                  <a:gd name="T6" fmla="*/ 30 w 150"/>
                  <a:gd name="T7" fmla="*/ 22 h 106"/>
                  <a:gd name="T8" fmla="*/ 39 w 150"/>
                  <a:gd name="T9" fmla="*/ 19 h 106"/>
                  <a:gd name="T10" fmla="*/ 39 w 150"/>
                  <a:gd name="T11" fmla="*/ 8 h 106"/>
                  <a:gd name="T12" fmla="*/ 50 w 150"/>
                  <a:gd name="T13" fmla="*/ 8 h 106"/>
                  <a:gd name="T14" fmla="*/ 59 w 150"/>
                  <a:gd name="T15" fmla="*/ 0 h 106"/>
                  <a:gd name="T16" fmla="*/ 71 w 150"/>
                  <a:gd name="T17" fmla="*/ 4 h 106"/>
                  <a:gd name="T18" fmla="*/ 71 w 150"/>
                  <a:gd name="T19" fmla="*/ 8 h 106"/>
                  <a:gd name="T20" fmla="*/ 86 w 150"/>
                  <a:gd name="T21" fmla="*/ 8 h 106"/>
                  <a:gd name="T22" fmla="*/ 90 w 150"/>
                  <a:gd name="T23" fmla="*/ 25 h 106"/>
                  <a:gd name="T24" fmla="*/ 111 w 150"/>
                  <a:gd name="T25" fmla="*/ 48 h 106"/>
                  <a:gd name="T26" fmla="*/ 109 w 150"/>
                  <a:gd name="T27" fmla="*/ 49 h 106"/>
                  <a:gd name="T28" fmla="*/ 96 w 150"/>
                  <a:gd name="T29" fmla="*/ 49 h 106"/>
                  <a:gd name="T30" fmla="*/ 96 w 150"/>
                  <a:gd name="T31" fmla="*/ 64 h 106"/>
                  <a:gd name="T32" fmla="*/ 86 w 150"/>
                  <a:gd name="T33" fmla="*/ 66 h 106"/>
                  <a:gd name="T34" fmla="*/ 84 w 150"/>
                  <a:gd name="T35" fmla="*/ 79 h 106"/>
                  <a:gd name="T36" fmla="*/ 69 w 150"/>
                  <a:gd name="T37" fmla="*/ 77 h 106"/>
                  <a:gd name="T38" fmla="*/ 67 w 150"/>
                  <a:gd name="T39" fmla="*/ 73 h 106"/>
                  <a:gd name="T40" fmla="*/ 47 w 150"/>
                  <a:gd name="T41" fmla="*/ 73 h 106"/>
                  <a:gd name="T42" fmla="*/ 34 w 150"/>
                  <a:gd name="T43" fmla="*/ 71 h 106"/>
                  <a:gd name="T44" fmla="*/ 11 w 150"/>
                  <a:gd name="T45" fmla="*/ 66 h 106"/>
                  <a:gd name="T46" fmla="*/ 6 w 150"/>
                  <a:gd name="T47" fmla="*/ 76 h 106"/>
                  <a:gd name="T48" fmla="*/ 6 w 150"/>
                  <a:gd name="T49" fmla="*/ 66 h 106"/>
                  <a:gd name="T50" fmla="*/ 0 w 150"/>
                  <a:gd name="T51" fmla="*/ 63 h 106"/>
                  <a:gd name="T52" fmla="*/ 2 w 150"/>
                  <a:gd name="T53" fmla="*/ 58 h 106"/>
                  <a:gd name="T54" fmla="*/ 8 w 150"/>
                  <a:gd name="T55" fmla="*/ 58 h 106"/>
                  <a:gd name="T56" fmla="*/ 8 w 150"/>
                  <a:gd name="T57" fmla="*/ 48 h 106"/>
                  <a:gd name="T58" fmla="*/ 6 w 150"/>
                  <a:gd name="T59" fmla="*/ 45 h 106"/>
                  <a:gd name="T60" fmla="*/ 2 w 150"/>
                  <a:gd name="T61" fmla="*/ 36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8" name="Freeform 236">
                <a:extLst>
                  <a:ext uri="{FF2B5EF4-FFF2-40B4-BE49-F238E27FC236}">
                    <a16:creationId xmlns:a16="http://schemas.microsoft.com/office/drawing/2014/main" id="{17854C20-5287-4C7F-AD41-A03A9D45C25E}"/>
                  </a:ext>
                </a:extLst>
              </p:cNvPr>
              <p:cNvSpPr>
                <a:spLocks/>
              </p:cNvSpPr>
              <p:nvPr/>
            </p:nvSpPr>
            <p:spPr bwMode="auto">
              <a:xfrm>
                <a:off x="2643" y="2062"/>
                <a:ext cx="119" cy="181"/>
              </a:xfrm>
              <a:custGeom>
                <a:avLst/>
                <a:gdLst>
                  <a:gd name="T0" fmla="*/ 28 w 126"/>
                  <a:gd name="T1" fmla="*/ 62 h 192"/>
                  <a:gd name="T2" fmla="*/ 11 w 126"/>
                  <a:gd name="T3" fmla="*/ 67 h 192"/>
                  <a:gd name="T4" fmla="*/ 15 w 126"/>
                  <a:gd name="T5" fmla="*/ 57 h 192"/>
                  <a:gd name="T6" fmla="*/ 9 w 126"/>
                  <a:gd name="T7" fmla="*/ 45 h 192"/>
                  <a:gd name="T8" fmla="*/ 0 w 126"/>
                  <a:gd name="T9" fmla="*/ 45 h 192"/>
                  <a:gd name="T10" fmla="*/ 4 w 126"/>
                  <a:gd name="T11" fmla="*/ 33 h 192"/>
                  <a:gd name="T12" fmla="*/ 2 w 126"/>
                  <a:gd name="T13" fmla="*/ 15 h 192"/>
                  <a:gd name="T14" fmla="*/ 11 w 126"/>
                  <a:gd name="T15" fmla="*/ 0 h 192"/>
                  <a:gd name="T16" fmla="*/ 22 w 126"/>
                  <a:gd name="T17" fmla="*/ 21 h 192"/>
                  <a:gd name="T18" fmla="*/ 45 w 126"/>
                  <a:gd name="T19" fmla="*/ 28 h 192"/>
                  <a:gd name="T20" fmla="*/ 30 w 126"/>
                  <a:gd name="T21" fmla="*/ 43 h 192"/>
                  <a:gd name="T22" fmla="*/ 32 w 126"/>
                  <a:gd name="T23" fmla="*/ 52 h 192"/>
                  <a:gd name="T24" fmla="*/ 50 w 126"/>
                  <a:gd name="T25" fmla="*/ 51 h 192"/>
                  <a:gd name="T26" fmla="*/ 54 w 126"/>
                  <a:gd name="T27" fmla="*/ 67 h 192"/>
                  <a:gd name="T28" fmla="*/ 69 w 126"/>
                  <a:gd name="T29" fmla="*/ 82 h 192"/>
                  <a:gd name="T30" fmla="*/ 74 w 126"/>
                  <a:gd name="T31" fmla="*/ 97 h 192"/>
                  <a:gd name="T32" fmla="*/ 88 w 126"/>
                  <a:gd name="T33" fmla="*/ 97 h 192"/>
                  <a:gd name="T34" fmla="*/ 90 w 126"/>
                  <a:gd name="T35" fmla="*/ 110 h 192"/>
                  <a:gd name="T36" fmla="*/ 77 w 126"/>
                  <a:gd name="T37" fmla="*/ 119 h 192"/>
                  <a:gd name="T38" fmla="*/ 88 w 126"/>
                  <a:gd name="T39" fmla="*/ 123 h 192"/>
                  <a:gd name="T40" fmla="*/ 73 w 126"/>
                  <a:gd name="T41" fmla="*/ 131 h 192"/>
                  <a:gd name="T42" fmla="*/ 28 w 126"/>
                  <a:gd name="T43" fmla="*/ 131 h 192"/>
                  <a:gd name="T44" fmla="*/ 17 w 126"/>
                  <a:gd name="T45" fmla="*/ 137 h 192"/>
                  <a:gd name="T46" fmla="*/ 6 w 126"/>
                  <a:gd name="T47" fmla="*/ 140 h 192"/>
                  <a:gd name="T48" fmla="*/ 25 w 126"/>
                  <a:gd name="T49" fmla="*/ 123 h 192"/>
                  <a:gd name="T50" fmla="*/ 41 w 126"/>
                  <a:gd name="T51" fmla="*/ 121 h 192"/>
                  <a:gd name="T52" fmla="*/ 37 w 126"/>
                  <a:gd name="T53" fmla="*/ 119 h 192"/>
                  <a:gd name="T54" fmla="*/ 23 w 126"/>
                  <a:gd name="T55" fmla="*/ 117 h 192"/>
                  <a:gd name="T56" fmla="*/ 9 w 126"/>
                  <a:gd name="T57" fmla="*/ 117 h 192"/>
                  <a:gd name="T58" fmla="*/ 13 w 126"/>
                  <a:gd name="T59" fmla="*/ 110 h 192"/>
                  <a:gd name="T60" fmla="*/ 25 w 126"/>
                  <a:gd name="T61" fmla="*/ 101 h 192"/>
                  <a:gd name="T62" fmla="*/ 19 w 126"/>
                  <a:gd name="T63" fmla="*/ 95 h 192"/>
                  <a:gd name="T64" fmla="*/ 37 w 126"/>
                  <a:gd name="T65" fmla="*/ 91 h 192"/>
                  <a:gd name="T66" fmla="*/ 39 w 126"/>
                  <a:gd name="T67" fmla="*/ 76 h 192"/>
                  <a:gd name="T68" fmla="*/ 34 w 126"/>
                  <a:gd name="T69" fmla="*/ 64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69" name="Freeform 237">
                <a:extLst>
                  <a:ext uri="{FF2B5EF4-FFF2-40B4-BE49-F238E27FC236}">
                    <a16:creationId xmlns:a16="http://schemas.microsoft.com/office/drawing/2014/main" id="{50583EC8-8892-495B-8E67-2CB625329004}"/>
                  </a:ext>
                </a:extLst>
              </p:cNvPr>
              <p:cNvSpPr>
                <a:spLocks/>
              </p:cNvSpPr>
              <p:nvPr/>
            </p:nvSpPr>
            <p:spPr bwMode="auto">
              <a:xfrm>
                <a:off x="2613" y="2138"/>
                <a:ext cx="36" cy="22"/>
              </a:xfrm>
              <a:custGeom>
                <a:avLst/>
                <a:gdLst>
                  <a:gd name="T0" fmla="*/ 9 w 38"/>
                  <a:gd name="T1" fmla="*/ 0 h 24"/>
                  <a:gd name="T2" fmla="*/ 24 w 38"/>
                  <a:gd name="T3" fmla="*/ 2 h 24"/>
                  <a:gd name="T4" fmla="*/ 26 w 38"/>
                  <a:gd name="T5" fmla="*/ 6 h 24"/>
                  <a:gd name="T6" fmla="*/ 28 w 38"/>
                  <a:gd name="T7" fmla="*/ 11 h 24"/>
                  <a:gd name="T8" fmla="*/ 26 w 38"/>
                  <a:gd name="T9" fmla="*/ 16 h 24"/>
                  <a:gd name="T10" fmla="*/ 17 w 38"/>
                  <a:gd name="T11" fmla="*/ 16 h 24"/>
                  <a:gd name="T12" fmla="*/ 11 w 38"/>
                  <a:gd name="T13" fmla="*/ 13 h 24"/>
                  <a:gd name="T14" fmla="*/ 8 w 38"/>
                  <a:gd name="T15" fmla="*/ 15 h 24"/>
                  <a:gd name="T16" fmla="*/ 0 w 38"/>
                  <a:gd name="T17" fmla="*/ 13 h 24"/>
                  <a:gd name="T18" fmla="*/ 4 w 38"/>
                  <a:gd name="T19" fmla="*/ 6 h 24"/>
                  <a:gd name="T20" fmla="*/ 9 w 3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0" name="Freeform 238">
                <a:extLst>
                  <a:ext uri="{FF2B5EF4-FFF2-40B4-BE49-F238E27FC236}">
                    <a16:creationId xmlns:a16="http://schemas.microsoft.com/office/drawing/2014/main" id="{BFB25157-070D-4C00-818C-9E4A4A9542B8}"/>
                  </a:ext>
                </a:extLst>
              </p:cNvPr>
              <p:cNvSpPr>
                <a:spLocks/>
              </p:cNvSpPr>
              <p:nvPr/>
            </p:nvSpPr>
            <p:spPr bwMode="auto">
              <a:xfrm>
                <a:off x="2580" y="2154"/>
                <a:ext cx="62" cy="59"/>
              </a:xfrm>
              <a:custGeom>
                <a:avLst/>
                <a:gdLst>
                  <a:gd name="T0" fmla="*/ 48 w 66"/>
                  <a:gd name="T1" fmla="*/ 21 h 62"/>
                  <a:gd name="T2" fmla="*/ 47 w 66"/>
                  <a:gd name="T3" fmla="*/ 34 h 62"/>
                  <a:gd name="T4" fmla="*/ 35 w 66"/>
                  <a:gd name="T5" fmla="*/ 38 h 62"/>
                  <a:gd name="T6" fmla="*/ 26 w 66"/>
                  <a:gd name="T7" fmla="*/ 41 h 62"/>
                  <a:gd name="T8" fmla="*/ 20 w 66"/>
                  <a:gd name="T9" fmla="*/ 45 h 62"/>
                  <a:gd name="T10" fmla="*/ 13 w 66"/>
                  <a:gd name="T11" fmla="*/ 48 h 62"/>
                  <a:gd name="T12" fmla="*/ 8 w 66"/>
                  <a:gd name="T13" fmla="*/ 45 h 62"/>
                  <a:gd name="T14" fmla="*/ 0 w 66"/>
                  <a:gd name="T15" fmla="*/ 38 h 62"/>
                  <a:gd name="T16" fmla="*/ 8 w 66"/>
                  <a:gd name="T17" fmla="*/ 30 h 62"/>
                  <a:gd name="T18" fmla="*/ 8 w 66"/>
                  <a:gd name="T19" fmla="*/ 25 h 62"/>
                  <a:gd name="T20" fmla="*/ 15 w 66"/>
                  <a:gd name="T21" fmla="*/ 21 h 62"/>
                  <a:gd name="T22" fmla="*/ 9 w 66"/>
                  <a:gd name="T23" fmla="*/ 17 h 62"/>
                  <a:gd name="T24" fmla="*/ 4 w 66"/>
                  <a:gd name="T25" fmla="*/ 19 h 62"/>
                  <a:gd name="T26" fmla="*/ 2 w 66"/>
                  <a:gd name="T27" fmla="*/ 11 h 62"/>
                  <a:gd name="T28" fmla="*/ 6 w 66"/>
                  <a:gd name="T29" fmla="*/ 10 h 62"/>
                  <a:gd name="T30" fmla="*/ 4 w 66"/>
                  <a:gd name="T31" fmla="*/ 6 h 62"/>
                  <a:gd name="T32" fmla="*/ 8 w 66"/>
                  <a:gd name="T33" fmla="*/ 0 h 62"/>
                  <a:gd name="T34" fmla="*/ 15 w 66"/>
                  <a:gd name="T35" fmla="*/ 4 h 62"/>
                  <a:gd name="T36" fmla="*/ 21 w 66"/>
                  <a:gd name="T37" fmla="*/ 2 h 62"/>
                  <a:gd name="T38" fmla="*/ 26 w 66"/>
                  <a:gd name="T39" fmla="*/ 0 h 62"/>
                  <a:gd name="T40" fmla="*/ 33 w 66"/>
                  <a:gd name="T41" fmla="*/ 4 h 62"/>
                  <a:gd name="T42" fmla="*/ 38 w 66"/>
                  <a:gd name="T43" fmla="*/ 0 h 62"/>
                  <a:gd name="T44" fmla="*/ 42 w 66"/>
                  <a:gd name="T45" fmla="*/ 6 h 62"/>
                  <a:gd name="T46" fmla="*/ 47 w 66"/>
                  <a:gd name="T47" fmla="*/ 10 h 62"/>
                  <a:gd name="T48" fmla="*/ 48 w 66"/>
                  <a:gd name="T49" fmla="*/ 2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1" name="Freeform 239">
                <a:extLst>
                  <a:ext uri="{FF2B5EF4-FFF2-40B4-BE49-F238E27FC236}">
                    <a16:creationId xmlns:a16="http://schemas.microsoft.com/office/drawing/2014/main" id="{0F2C9340-836B-408D-8DA9-F75F85844F58}"/>
                  </a:ext>
                </a:extLst>
              </p:cNvPr>
              <p:cNvSpPr>
                <a:spLocks/>
              </p:cNvSpPr>
              <p:nvPr/>
            </p:nvSpPr>
            <p:spPr bwMode="auto">
              <a:xfrm>
                <a:off x="2822" y="2284"/>
                <a:ext cx="66" cy="36"/>
              </a:xfrm>
              <a:custGeom>
                <a:avLst/>
                <a:gdLst>
                  <a:gd name="T0" fmla="*/ 19 w 70"/>
                  <a:gd name="T1" fmla="*/ 2 h 38"/>
                  <a:gd name="T2" fmla="*/ 30 w 70"/>
                  <a:gd name="T3" fmla="*/ 2 h 38"/>
                  <a:gd name="T4" fmla="*/ 37 w 70"/>
                  <a:gd name="T5" fmla="*/ 0 h 38"/>
                  <a:gd name="T6" fmla="*/ 43 w 70"/>
                  <a:gd name="T7" fmla="*/ 2 h 38"/>
                  <a:gd name="T8" fmla="*/ 45 w 70"/>
                  <a:gd name="T9" fmla="*/ 4 h 38"/>
                  <a:gd name="T10" fmla="*/ 43 w 70"/>
                  <a:gd name="T11" fmla="*/ 8 h 38"/>
                  <a:gd name="T12" fmla="*/ 41 w 70"/>
                  <a:gd name="T13" fmla="*/ 9 h 38"/>
                  <a:gd name="T14" fmla="*/ 48 w 70"/>
                  <a:gd name="T15" fmla="*/ 11 h 38"/>
                  <a:gd name="T16" fmla="*/ 51 w 70"/>
                  <a:gd name="T17" fmla="*/ 11 h 38"/>
                  <a:gd name="T18" fmla="*/ 52 w 70"/>
                  <a:gd name="T19" fmla="*/ 15 h 38"/>
                  <a:gd name="T20" fmla="*/ 49 w 70"/>
                  <a:gd name="T21" fmla="*/ 23 h 38"/>
                  <a:gd name="T22" fmla="*/ 41 w 70"/>
                  <a:gd name="T23" fmla="*/ 24 h 38"/>
                  <a:gd name="T24" fmla="*/ 37 w 70"/>
                  <a:gd name="T25" fmla="*/ 19 h 38"/>
                  <a:gd name="T26" fmla="*/ 37 w 70"/>
                  <a:gd name="T27" fmla="*/ 26 h 38"/>
                  <a:gd name="T28" fmla="*/ 35 w 70"/>
                  <a:gd name="T29" fmla="*/ 27 h 38"/>
                  <a:gd name="T30" fmla="*/ 30 w 70"/>
                  <a:gd name="T31" fmla="*/ 26 h 38"/>
                  <a:gd name="T32" fmla="*/ 25 w 70"/>
                  <a:gd name="T33" fmla="*/ 24 h 38"/>
                  <a:gd name="T34" fmla="*/ 23 w 70"/>
                  <a:gd name="T35" fmla="*/ 25 h 38"/>
                  <a:gd name="T36" fmla="*/ 23 w 70"/>
                  <a:gd name="T37" fmla="*/ 27 h 38"/>
                  <a:gd name="T38" fmla="*/ 11 w 70"/>
                  <a:gd name="T39" fmla="*/ 28 h 38"/>
                  <a:gd name="T40" fmla="*/ 11 w 70"/>
                  <a:gd name="T41" fmla="*/ 23 h 38"/>
                  <a:gd name="T42" fmla="*/ 0 w 70"/>
                  <a:gd name="T43" fmla="*/ 23 h 38"/>
                  <a:gd name="T44" fmla="*/ 8 w 70"/>
                  <a:gd name="T45" fmla="*/ 11 h 38"/>
                  <a:gd name="T46" fmla="*/ 13 w 70"/>
                  <a:gd name="T47" fmla="*/ 6 h 38"/>
                  <a:gd name="T48" fmla="*/ 17 w 70"/>
                  <a:gd name="T49" fmla="*/ 6 h 38"/>
                  <a:gd name="T50" fmla="*/ 19 w 70"/>
                  <a:gd name="T51" fmla="*/ 2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2" name="Freeform 240">
                <a:extLst>
                  <a:ext uri="{FF2B5EF4-FFF2-40B4-BE49-F238E27FC236}">
                    <a16:creationId xmlns:a16="http://schemas.microsoft.com/office/drawing/2014/main" id="{C4A5002D-F127-41D1-819B-759E66766487}"/>
                  </a:ext>
                </a:extLst>
              </p:cNvPr>
              <p:cNvSpPr>
                <a:spLocks/>
              </p:cNvSpPr>
              <p:nvPr/>
            </p:nvSpPr>
            <p:spPr bwMode="auto">
              <a:xfrm>
                <a:off x="2662" y="2220"/>
                <a:ext cx="192" cy="162"/>
              </a:xfrm>
              <a:custGeom>
                <a:avLst/>
                <a:gdLst>
                  <a:gd name="T0" fmla="*/ 93 w 204"/>
                  <a:gd name="T1" fmla="*/ 8 h 172"/>
                  <a:gd name="T2" fmla="*/ 113 w 204"/>
                  <a:gd name="T3" fmla="*/ 19 h 172"/>
                  <a:gd name="T4" fmla="*/ 120 w 204"/>
                  <a:gd name="T5" fmla="*/ 23 h 172"/>
                  <a:gd name="T6" fmla="*/ 133 w 204"/>
                  <a:gd name="T7" fmla="*/ 26 h 172"/>
                  <a:gd name="T8" fmla="*/ 149 w 204"/>
                  <a:gd name="T9" fmla="*/ 30 h 172"/>
                  <a:gd name="T10" fmla="*/ 146 w 204"/>
                  <a:gd name="T11" fmla="*/ 41 h 172"/>
                  <a:gd name="T12" fmla="*/ 143 w 204"/>
                  <a:gd name="T13" fmla="*/ 52 h 172"/>
                  <a:gd name="T14" fmla="*/ 139 w 204"/>
                  <a:gd name="T15" fmla="*/ 55 h 172"/>
                  <a:gd name="T16" fmla="*/ 126 w 204"/>
                  <a:gd name="T17" fmla="*/ 71 h 172"/>
                  <a:gd name="T18" fmla="*/ 137 w 204"/>
                  <a:gd name="T19" fmla="*/ 79 h 172"/>
                  <a:gd name="T20" fmla="*/ 139 w 204"/>
                  <a:gd name="T21" fmla="*/ 86 h 172"/>
                  <a:gd name="T22" fmla="*/ 137 w 204"/>
                  <a:gd name="T23" fmla="*/ 104 h 172"/>
                  <a:gd name="T24" fmla="*/ 143 w 204"/>
                  <a:gd name="T25" fmla="*/ 109 h 172"/>
                  <a:gd name="T26" fmla="*/ 135 w 204"/>
                  <a:gd name="T27" fmla="*/ 117 h 172"/>
                  <a:gd name="T28" fmla="*/ 119 w 204"/>
                  <a:gd name="T29" fmla="*/ 115 h 172"/>
                  <a:gd name="T30" fmla="*/ 102 w 204"/>
                  <a:gd name="T31" fmla="*/ 113 h 172"/>
                  <a:gd name="T32" fmla="*/ 90 w 204"/>
                  <a:gd name="T33" fmla="*/ 121 h 172"/>
                  <a:gd name="T34" fmla="*/ 78 w 204"/>
                  <a:gd name="T35" fmla="*/ 128 h 172"/>
                  <a:gd name="T36" fmla="*/ 59 w 204"/>
                  <a:gd name="T37" fmla="*/ 124 h 172"/>
                  <a:gd name="T38" fmla="*/ 37 w 204"/>
                  <a:gd name="T39" fmla="*/ 115 h 172"/>
                  <a:gd name="T40" fmla="*/ 41 w 204"/>
                  <a:gd name="T41" fmla="*/ 95 h 172"/>
                  <a:gd name="T42" fmla="*/ 47 w 204"/>
                  <a:gd name="T43" fmla="*/ 86 h 172"/>
                  <a:gd name="T44" fmla="*/ 33 w 204"/>
                  <a:gd name="T45" fmla="*/ 67 h 172"/>
                  <a:gd name="T46" fmla="*/ 26 w 204"/>
                  <a:gd name="T47" fmla="*/ 57 h 172"/>
                  <a:gd name="T48" fmla="*/ 13 w 204"/>
                  <a:gd name="T49" fmla="*/ 49 h 172"/>
                  <a:gd name="T50" fmla="*/ 0 w 204"/>
                  <a:gd name="T51" fmla="*/ 45 h 172"/>
                  <a:gd name="T52" fmla="*/ 8 w 204"/>
                  <a:gd name="T53" fmla="*/ 37 h 172"/>
                  <a:gd name="T54" fmla="*/ 20 w 204"/>
                  <a:gd name="T55" fmla="*/ 36 h 172"/>
                  <a:gd name="T56" fmla="*/ 30 w 204"/>
                  <a:gd name="T57" fmla="*/ 37 h 172"/>
                  <a:gd name="T58" fmla="*/ 40 w 204"/>
                  <a:gd name="T59" fmla="*/ 35 h 172"/>
                  <a:gd name="T60" fmla="*/ 36 w 204"/>
                  <a:gd name="T61" fmla="*/ 22 h 172"/>
                  <a:gd name="T62" fmla="*/ 46 w 204"/>
                  <a:gd name="T63" fmla="*/ 26 h 172"/>
                  <a:gd name="T64" fmla="*/ 62 w 204"/>
                  <a:gd name="T65" fmla="*/ 21 h 172"/>
                  <a:gd name="T66" fmla="*/ 78 w 204"/>
                  <a:gd name="T67" fmla="*/ 13 h 172"/>
                  <a:gd name="T68" fmla="*/ 86 w 20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3" name="Freeform 241">
                <a:extLst>
                  <a:ext uri="{FF2B5EF4-FFF2-40B4-BE49-F238E27FC236}">
                    <a16:creationId xmlns:a16="http://schemas.microsoft.com/office/drawing/2014/main" id="{53C66412-2DF2-4C3B-B62F-4A1A58FBE914}"/>
                  </a:ext>
                </a:extLst>
              </p:cNvPr>
              <p:cNvSpPr>
                <a:spLocks/>
              </p:cNvSpPr>
              <p:nvPr/>
            </p:nvSpPr>
            <p:spPr bwMode="auto">
              <a:xfrm>
                <a:off x="2591" y="2386"/>
                <a:ext cx="51" cy="90"/>
              </a:xfrm>
              <a:custGeom>
                <a:avLst/>
                <a:gdLst>
                  <a:gd name="T0" fmla="*/ 26 w 54"/>
                  <a:gd name="T1" fmla="*/ 69 h 96"/>
                  <a:gd name="T2" fmla="*/ 19 w 54"/>
                  <a:gd name="T3" fmla="*/ 69 h 96"/>
                  <a:gd name="T4" fmla="*/ 9 w 54"/>
                  <a:gd name="T5" fmla="*/ 69 h 96"/>
                  <a:gd name="T6" fmla="*/ 9 w 54"/>
                  <a:gd name="T7" fmla="*/ 64 h 96"/>
                  <a:gd name="T8" fmla="*/ 9 w 54"/>
                  <a:gd name="T9" fmla="*/ 53 h 96"/>
                  <a:gd name="T10" fmla="*/ 8 w 54"/>
                  <a:gd name="T11" fmla="*/ 51 h 96"/>
                  <a:gd name="T12" fmla="*/ 0 w 54"/>
                  <a:gd name="T13" fmla="*/ 44 h 96"/>
                  <a:gd name="T14" fmla="*/ 8 w 54"/>
                  <a:gd name="T15" fmla="*/ 36 h 96"/>
                  <a:gd name="T16" fmla="*/ 9 w 54"/>
                  <a:gd name="T17" fmla="*/ 30 h 96"/>
                  <a:gd name="T18" fmla="*/ 9 w 54"/>
                  <a:gd name="T19" fmla="*/ 20 h 96"/>
                  <a:gd name="T20" fmla="*/ 9 w 54"/>
                  <a:gd name="T21" fmla="*/ 9 h 96"/>
                  <a:gd name="T22" fmla="*/ 9 w 54"/>
                  <a:gd name="T23" fmla="*/ 0 h 96"/>
                  <a:gd name="T24" fmla="*/ 15 w 54"/>
                  <a:gd name="T25" fmla="*/ 2 h 96"/>
                  <a:gd name="T26" fmla="*/ 21 w 54"/>
                  <a:gd name="T27" fmla="*/ 8 h 96"/>
                  <a:gd name="T28" fmla="*/ 28 w 54"/>
                  <a:gd name="T29" fmla="*/ 6 h 96"/>
                  <a:gd name="T30" fmla="*/ 37 w 54"/>
                  <a:gd name="T31" fmla="*/ 6 h 96"/>
                  <a:gd name="T32" fmla="*/ 41 w 54"/>
                  <a:gd name="T33" fmla="*/ 9 h 96"/>
                  <a:gd name="T34" fmla="*/ 39 w 54"/>
                  <a:gd name="T35" fmla="*/ 15 h 96"/>
                  <a:gd name="T36" fmla="*/ 32 w 54"/>
                  <a:gd name="T37" fmla="*/ 17 h 96"/>
                  <a:gd name="T38" fmla="*/ 32 w 54"/>
                  <a:gd name="T39" fmla="*/ 26 h 96"/>
                  <a:gd name="T40" fmla="*/ 32 w 54"/>
                  <a:gd name="T41" fmla="*/ 34 h 96"/>
                  <a:gd name="T42" fmla="*/ 30 w 54"/>
                  <a:gd name="T43" fmla="*/ 36 h 96"/>
                  <a:gd name="T44" fmla="*/ 25 w 54"/>
                  <a:gd name="T45" fmla="*/ 39 h 96"/>
                  <a:gd name="T46" fmla="*/ 25 w 54"/>
                  <a:gd name="T47" fmla="*/ 42 h 96"/>
                  <a:gd name="T48" fmla="*/ 30 w 54"/>
                  <a:gd name="T49" fmla="*/ 48 h 96"/>
                  <a:gd name="T50" fmla="*/ 25 w 54"/>
                  <a:gd name="T51" fmla="*/ 51 h 96"/>
                  <a:gd name="T52" fmla="*/ 26 w 54"/>
                  <a:gd name="T53" fmla="*/ 55 h 96"/>
                  <a:gd name="T54" fmla="*/ 28 w 54"/>
                  <a:gd name="T55" fmla="*/ 60 h 96"/>
                  <a:gd name="T56" fmla="*/ 24 w 54"/>
                  <a:gd name="T57" fmla="*/ 63 h 96"/>
                  <a:gd name="T58" fmla="*/ 26 w 54"/>
                  <a:gd name="T59" fmla="*/ 69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4" name="Freeform 242">
                <a:extLst>
                  <a:ext uri="{FF2B5EF4-FFF2-40B4-BE49-F238E27FC236}">
                    <a16:creationId xmlns:a16="http://schemas.microsoft.com/office/drawing/2014/main" id="{8BB26C76-282D-4DD9-A560-01091409B79C}"/>
                  </a:ext>
                </a:extLst>
              </p:cNvPr>
              <p:cNvSpPr>
                <a:spLocks/>
              </p:cNvSpPr>
              <p:nvPr/>
            </p:nvSpPr>
            <p:spPr bwMode="auto">
              <a:xfrm>
                <a:off x="2595" y="2359"/>
                <a:ext cx="184" cy="134"/>
              </a:xfrm>
              <a:custGeom>
                <a:avLst/>
                <a:gdLst>
                  <a:gd name="T0" fmla="*/ 8 w 196"/>
                  <a:gd name="T1" fmla="*/ 22 h 142"/>
                  <a:gd name="T2" fmla="*/ 6 w 196"/>
                  <a:gd name="T3" fmla="*/ 17 h 142"/>
                  <a:gd name="T4" fmla="*/ 0 w 196"/>
                  <a:gd name="T5" fmla="*/ 8 h 142"/>
                  <a:gd name="T6" fmla="*/ 4 w 196"/>
                  <a:gd name="T7" fmla="*/ 8 h 142"/>
                  <a:gd name="T8" fmla="*/ 11 w 196"/>
                  <a:gd name="T9" fmla="*/ 4 h 142"/>
                  <a:gd name="T10" fmla="*/ 19 w 196"/>
                  <a:gd name="T11" fmla="*/ 0 h 142"/>
                  <a:gd name="T12" fmla="*/ 34 w 196"/>
                  <a:gd name="T13" fmla="*/ 2 h 142"/>
                  <a:gd name="T14" fmla="*/ 48 w 196"/>
                  <a:gd name="T15" fmla="*/ 4 h 142"/>
                  <a:gd name="T16" fmla="*/ 57 w 196"/>
                  <a:gd name="T17" fmla="*/ 8 h 142"/>
                  <a:gd name="T18" fmla="*/ 69 w 196"/>
                  <a:gd name="T19" fmla="*/ 6 h 142"/>
                  <a:gd name="T20" fmla="*/ 83 w 196"/>
                  <a:gd name="T21" fmla="*/ 8 h 142"/>
                  <a:gd name="T22" fmla="*/ 89 w 196"/>
                  <a:gd name="T23" fmla="*/ 8 h 142"/>
                  <a:gd name="T24" fmla="*/ 100 w 196"/>
                  <a:gd name="T25" fmla="*/ 9 h 142"/>
                  <a:gd name="T26" fmla="*/ 111 w 196"/>
                  <a:gd name="T27" fmla="*/ 15 h 142"/>
                  <a:gd name="T28" fmla="*/ 120 w 196"/>
                  <a:gd name="T29" fmla="*/ 13 h 142"/>
                  <a:gd name="T30" fmla="*/ 130 w 196"/>
                  <a:gd name="T31" fmla="*/ 19 h 142"/>
                  <a:gd name="T32" fmla="*/ 142 w 196"/>
                  <a:gd name="T33" fmla="*/ 19 h 142"/>
                  <a:gd name="T34" fmla="*/ 143 w 196"/>
                  <a:gd name="T35" fmla="*/ 22 h 142"/>
                  <a:gd name="T36" fmla="*/ 142 w 196"/>
                  <a:gd name="T37" fmla="*/ 28 h 142"/>
                  <a:gd name="T38" fmla="*/ 137 w 196"/>
                  <a:gd name="T39" fmla="*/ 32 h 142"/>
                  <a:gd name="T40" fmla="*/ 130 w 196"/>
                  <a:gd name="T41" fmla="*/ 36 h 142"/>
                  <a:gd name="T42" fmla="*/ 121 w 196"/>
                  <a:gd name="T43" fmla="*/ 36 h 142"/>
                  <a:gd name="T44" fmla="*/ 116 w 196"/>
                  <a:gd name="T45" fmla="*/ 43 h 142"/>
                  <a:gd name="T46" fmla="*/ 109 w 196"/>
                  <a:gd name="T47" fmla="*/ 51 h 142"/>
                  <a:gd name="T48" fmla="*/ 105 w 196"/>
                  <a:gd name="T49" fmla="*/ 57 h 142"/>
                  <a:gd name="T50" fmla="*/ 103 w 196"/>
                  <a:gd name="T51" fmla="*/ 64 h 142"/>
                  <a:gd name="T52" fmla="*/ 107 w 196"/>
                  <a:gd name="T53" fmla="*/ 72 h 142"/>
                  <a:gd name="T54" fmla="*/ 101 w 196"/>
                  <a:gd name="T55" fmla="*/ 76 h 142"/>
                  <a:gd name="T56" fmla="*/ 96 w 196"/>
                  <a:gd name="T57" fmla="*/ 86 h 142"/>
                  <a:gd name="T58" fmla="*/ 89 w 196"/>
                  <a:gd name="T59" fmla="*/ 87 h 142"/>
                  <a:gd name="T60" fmla="*/ 84 w 196"/>
                  <a:gd name="T61" fmla="*/ 94 h 142"/>
                  <a:gd name="T62" fmla="*/ 74 w 196"/>
                  <a:gd name="T63" fmla="*/ 99 h 142"/>
                  <a:gd name="T64" fmla="*/ 63 w 196"/>
                  <a:gd name="T65" fmla="*/ 99 h 142"/>
                  <a:gd name="T66" fmla="*/ 54 w 196"/>
                  <a:gd name="T67" fmla="*/ 100 h 142"/>
                  <a:gd name="T68" fmla="*/ 45 w 196"/>
                  <a:gd name="T69" fmla="*/ 105 h 142"/>
                  <a:gd name="T70" fmla="*/ 41 w 196"/>
                  <a:gd name="T71" fmla="*/ 106 h 142"/>
                  <a:gd name="T72" fmla="*/ 34 w 196"/>
                  <a:gd name="T73" fmla="*/ 102 h 142"/>
                  <a:gd name="T74" fmla="*/ 32 w 196"/>
                  <a:gd name="T75" fmla="*/ 96 h 142"/>
                  <a:gd name="T76" fmla="*/ 28 w 196"/>
                  <a:gd name="T77" fmla="*/ 92 h 142"/>
                  <a:gd name="T78" fmla="*/ 23 w 196"/>
                  <a:gd name="T79" fmla="*/ 92 h 142"/>
                  <a:gd name="T80" fmla="*/ 21 w 196"/>
                  <a:gd name="T81" fmla="*/ 86 h 142"/>
                  <a:gd name="T82" fmla="*/ 24 w 196"/>
                  <a:gd name="T83" fmla="*/ 82 h 142"/>
                  <a:gd name="T84" fmla="*/ 22 w 196"/>
                  <a:gd name="T85" fmla="*/ 73 h 142"/>
                  <a:gd name="T86" fmla="*/ 26 w 196"/>
                  <a:gd name="T87" fmla="*/ 71 h 142"/>
                  <a:gd name="T88" fmla="*/ 22 w 196"/>
                  <a:gd name="T89" fmla="*/ 64 h 142"/>
                  <a:gd name="T90" fmla="*/ 22 w 196"/>
                  <a:gd name="T91" fmla="*/ 61 h 142"/>
                  <a:gd name="T92" fmla="*/ 26 w 196"/>
                  <a:gd name="T93" fmla="*/ 59 h 142"/>
                  <a:gd name="T94" fmla="*/ 28 w 196"/>
                  <a:gd name="T95" fmla="*/ 56 h 142"/>
                  <a:gd name="T96" fmla="*/ 28 w 196"/>
                  <a:gd name="T97" fmla="*/ 38 h 142"/>
                  <a:gd name="T98" fmla="*/ 35 w 196"/>
                  <a:gd name="T99" fmla="*/ 36 h 142"/>
                  <a:gd name="T100" fmla="*/ 36 w 196"/>
                  <a:gd name="T101" fmla="*/ 32 h 142"/>
                  <a:gd name="T102" fmla="*/ 32 w 196"/>
                  <a:gd name="T103" fmla="*/ 25 h 142"/>
                  <a:gd name="T104" fmla="*/ 17 w 196"/>
                  <a:gd name="T105" fmla="*/ 26 h 142"/>
                  <a:gd name="T106" fmla="*/ 11 w 196"/>
                  <a:gd name="T107" fmla="*/ 23 h 142"/>
                  <a:gd name="T108" fmla="*/ 8 w 196"/>
                  <a:gd name="T109" fmla="*/ 22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5" name="Freeform 243">
                <a:extLst>
                  <a:ext uri="{FF2B5EF4-FFF2-40B4-BE49-F238E27FC236}">
                    <a16:creationId xmlns:a16="http://schemas.microsoft.com/office/drawing/2014/main" id="{34CAA432-7DD2-482D-8B53-95A58DA272CE}"/>
                  </a:ext>
                </a:extLst>
              </p:cNvPr>
              <p:cNvSpPr>
                <a:spLocks/>
              </p:cNvSpPr>
              <p:nvPr/>
            </p:nvSpPr>
            <p:spPr bwMode="auto">
              <a:xfrm>
                <a:off x="2863" y="2376"/>
                <a:ext cx="14" cy="25"/>
              </a:xfrm>
              <a:custGeom>
                <a:avLst/>
                <a:gdLst>
                  <a:gd name="T0" fmla="*/ 10 w 14"/>
                  <a:gd name="T1" fmla="*/ 0 h 26"/>
                  <a:gd name="T2" fmla="*/ 4 w 14"/>
                  <a:gd name="T3" fmla="*/ 2 h 26"/>
                  <a:gd name="T4" fmla="*/ 0 w 14"/>
                  <a:gd name="T5" fmla="*/ 6 h 26"/>
                  <a:gd name="T6" fmla="*/ 0 w 14"/>
                  <a:gd name="T7" fmla="*/ 13 h 26"/>
                  <a:gd name="T8" fmla="*/ 0 w 14"/>
                  <a:gd name="T9" fmla="*/ 17 h 26"/>
                  <a:gd name="T10" fmla="*/ 6 w 14"/>
                  <a:gd name="T11" fmla="*/ 21 h 26"/>
                  <a:gd name="T12" fmla="*/ 10 w 14"/>
                  <a:gd name="T13" fmla="*/ 13 h 26"/>
                  <a:gd name="T14" fmla="*/ 8 w 14"/>
                  <a:gd name="T15" fmla="*/ 12 h 26"/>
                  <a:gd name="T16" fmla="*/ 14 w 14"/>
                  <a:gd name="T17" fmla="*/ 10 h 26"/>
                  <a:gd name="T18" fmla="*/ 10 w 1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6" name="Freeform 244">
                <a:extLst>
                  <a:ext uri="{FF2B5EF4-FFF2-40B4-BE49-F238E27FC236}">
                    <a16:creationId xmlns:a16="http://schemas.microsoft.com/office/drawing/2014/main" id="{2F5FDC39-F496-4EAB-AFA3-C270B2BC412E}"/>
                  </a:ext>
                </a:extLst>
              </p:cNvPr>
              <p:cNvSpPr>
                <a:spLocks/>
              </p:cNvSpPr>
              <p:nvPr/>
            </p:nvSpPr>
            <p:spPr bwMode="auto">
              <a:xfrm>
                <a:off x="2858" y="2408"/>
                <a:ext cx="19" cy="36"/>
              </a:xfrm>
              <a:custGeom>
                <a:avLst/>
                <a:gdLst>
                  <a:gd name="T0" fmla="*/ 10 w 20"/>
                  <a:gd name="T1" fmla="*/ 0 h 38"/>
                  <a:gd name="T2" fmla="*/ 8 w 20"/>
                  <a:gd name="T3" fmla="*/ 4 h 38"/>
                  <a:gd name="T4" fmla="*/ 2 w 20"/>
                  <a:gd name="T5" fmla="*/ 4 h 38"/>
                  <a:gd name="T6" fmla="*/ 0 w 20"/>
                  <a:gd name="T7" fmla="*/ 9 h 38"/>
                  <a:gd name="T8" fmla="*/ 4 w 20"/>
                  <a:gd name="T9" fmla="*/ 11 h 38"/>
                  <a:gd name="T10" fmla="*/ 4 w 20"/>
                  <a:gd name="T11" fmla="*/ 21 h 38"/>
                  <a:gd name="T12" fmla="*/ 4 w 20"/>
                  <a:gd name="T13" fmla="*/ 27 h 38"/>
                  <a:gd name="T14" fmla="*/ 10 w 20"/>
                  <a:gd name="T15" fmla="*/ 28 h 38"/>
                  <a:gd name="T16" fmla="*/ 10 w 20"/>
                  <a:gd name="T17" fmla="*/ 26 h 38"/>
                  <a:gd name="T18" fmla="*/ 15 w 20"/>
                  <a:gd name="T19" fmla="*/ 23 h 38"/>
                  <a:gd name="T20" fmla="*/ 13 w 20"/>
                  <a:gd name="T21" fmla="*/ 9 h 38"/>
                  <a:gd name="T22" fmla="*/ 15 w 20"/>
                  <a:gd name="T23" fmla="*/ 6 h 38"/>
                  <a:gd name="T24" fmla="*/ 13 w 20"/>
                  <a:gd name="T25" fmla="*/ 2 h 38"/>
                  <a:gd name="T26" fmla="*/ 10 w 20"/>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7" name="Freeform 245">
                <a:extLst>
                  <a:ext uri="{FF2B5EF4-FFF2-40B4-BE49-F238E27FC236}">
                    <a16:creationId xmlns:a16="http://schemas.microsoft.com/office/drawing/2014/main" id="{87817FC4-0081-4EB7-B26C-7907FA0A45B9}"/>
                  </a:ext>
                </a:extLst>
              </p:cNvPr>
              <p:cNvSpPr>
                <a:spLocks/>
              </p:cNvSpPr>
              <p:nvPr/>
            </p:nvSpPr>
            <p:spPr bwMode="auto">
              <a:xfrm>
                <a:off x="2771" y="2215"/>
                <a:ext cx="57" cy="35"/>
              </a:xfrm>
              <a:custGeom>
                <a:avLst/>
                <a:gdLst>
                  <a:gd name="T0" fmla="*/ 0 w 60"/>
                  <a:gd name="T1" fmla="*/ 6 h 38"/>
                  <a:gd name="T2" fmla="*/ 10 w 60"/>
                  <a:gd name="T3" fmla="*/ 2 h 38"/>
                  <a:gd name="T4" fmla="*/ 21 w 60"/>
                  <a:gd name="T5" fmla="*/ 2 h 38"/>
                  <a:gd name="T6" fmla="*/ 29 w 60"/>
                  <a:gd name="T7" fmla="*/ 0 h 38"/>
                  <a:gd name="T8" fmla="*/ 36 w 60"/>
                  <a:gd name="T9" fmla="*/ 2 h 38"/>
                  <a:gd name="T10" fmla="*/ 40 w 60"/>
                  <a:gd name="T11" fmla="*/ 4 h 38"/>
                  <a:gd name="T12" fmla="*/ 44 w 60"/>
                  <a:gd name="T13" fmla="*/ 7 h 38"/>
                  <a:gd name="T14" fmla="*/ 46 w 60"/>
                  <a:gd name="T15" fmla="*/ 14 h 38"/>
                  <a:gd name="T16" fmla="*/ 45 w 60"/>
                  <a:gd name="T17" fmla="*/ 17 h 38"/>
                  <a:gd name="T18" fmla="*/ 41 w 60"/>
                  <a:gd name="T19" fmla="*/ 17 h 38"/>
                  <a:gd name="T20" fmla="*/ 41 w 60"/>
                  <a:gd name="T21" fmla="*/ 25 h 38"/>
                  <a:gd name="T22" fmla="*/ 36 w 60"/>
                  <a:gd name="T23" fmla="*/ 25 h 38"/>
                  <a:gd name="T24" fmla="*/ 29 w 60"/>
                  <a:gd name="T25" fmla="*/ 23 h 38"/>
                  <a:gd name="T26" fmla="*/ 28 w 60"/>
                  <a:gd name="T27" fmla="*/ 20 h 38"/>
                  <a:gd name="T28" fmla="*/ 19 w 60"/>
                  <a:gd name="T29" fmla="*/ 17 h 38"/>
                  <a:gd name="T30" fmla="*/ 10 w 60"/>
                  <a:gd name="T31" fmla="*/ 9 h 38"/>
                  <a:gd name="T32" fmla="*/ 0 w 60"/>
                  <a:gd name="T33" fmla="*/ 6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8" name="Freeform 246">
                <a:extLst>
                  <a:ext uri="{FF2B5EF4-FFF2-40B4-BE49-F238E27FC236}">
                    <a16:creationId xmlns:a16="http://schemas.microsoft.com/office/drawing/2014/main" id="{FFA3282C-051B-4C5F-AFFC-6A7BE0E3F32C}"/>
                  </a:ext>
                </a:extLst>
              </p:cNvPr>
              <p:cNvSpPr>
                <a:spLocks/>
              </p:cNvSpPr>
              <p:nvPr/>
            </p:nvSpPr>
            <p:spPr bwMode="auto">
              <a:xfrm>
                <a:off x="2783" y="2171"/>
                <a:ext cx="56" cy="53"/>
              </a:xfrm>
              <a:custGeom>
                <a:avLst/>
                <a:gdLst>
                  <a:gd name="T0" fmla="*/ 31 w 60"/>
                  <a:gd name="T1" fmla="*/ 42 h 56"/>
                  <a:gd name="T2" fmla="*/ 27 w 60"/>
                  <a:gd name="T3" fmla="*/ 38 h 56"/>
                  <a:gd name="T4" fmla="*/ 19 w 60"/>
                  <a:gd name="T5" fmla="*/ 36 h 56"/>
                  <a:gd name="T6" fmla="*/ 9 w 60"/>
                  <a:gd name="T7" fmla="*/ 37 h 56"/>
                  <a:gd name="T8" fmla="*/ 0 w 60"/>
                  <a:gd name="T9" fmla="*/ 37 h 56"/>
                  <a:gd name="T10" fmla="*/ 7 w 60"/>
                  <a:gd name="T11" fmla="*/ 30 h 56"/>
                  <a:gd name="T12" fmla="*/ 11 w 60"/>
                  <a:gd name="T13" fmla="*/ 25 h 56"/>
                  <a:gd name="T14" fmla="*/ 11 w 60"/>
                  <a:gd name="T15" fmla="*/ 17 h 56"/>
                  <a:gd name="T16" fmla="*/ 13 w 60"/>
                  <a:gd name="T17" fmla="*/ 11 h 56"/>
                  <a:gd name="T18" fmla="*/ 19 w 60"/>
                  <a:gd name="T19" fmla="*/ 9 h 56"/>
                  <a:gd name="T20" fmla="*/ 21 w 60"/>
                  <a:gd name="T21" fmla="*/ 13 h 56"/>
                  <a:gd name="T22" fmla="*/ 22 w 60"/>
                  <a:gd name="T23" fmla="*/ 19 h 56"/>
                  <a:gd name="T24" fmla="*/ 27 w 60"/>
                  <a:gd name="T25" fmla="*/ 15 h 56"/>
                  <a:gd name="T26" fmla="*/ 24 w 60"/>
                  <a:gd name="T27" fmla="*/ 8 h 56"/>
                  <a:gd name="T28" fmla="*/ 30 w 60"/>
                  <a:gd name="T29" fmla="*/ 2 h 56"/>
                  <a:gd name="T30" fmla="*/ 38 w 60"/>
                  <a:gd name="T31" fmla="*/ 0 h 56"/>
                  <a:gd name="T32" fmla="*/ 43 w 60"/>
                  <a:gd name="T33" fmla="*/ 9 h 56"/>
                  <a:gd name="T34" fmla="*/ 40 w 60"/>
                  <a:gd name="T35" fmla="*/ 15 h 56"/>
                  <a:gd name="T36" fmla="*/ 40 w 60"/>
                  <a:gd name="T37" fmla="*/ 24 h 56"/>
                  <a:gd name="T38" fmla="*/ 35 w 60"/>
                  <a:gd name="T39" fmla="*/ 26 h 56"/>
                  <a:gd name="T40" fmla="*/ 31 w 60"/>
                  <a:gd name="T41" fmla="*/ 28 h 56"/>
                  <a:gd name="T42" fmla="*/ 31 w 60"/>
                  <a:gd name="T43" fmla="*/ 36 h 56"/>
                  <a:gd name="T44" fmla="*/ 31 w 60"/>
                  <a:gd name="T45" fmla="*/ 42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79" name="Freeform 247">
                <a:extLst>
                  <a:ext uri="{FF2B5EF4-FFF2-40B4-BE49-F238E27FC236}">
                    <a16:creationId xmlns:a16="http://schemas.microsoft.com/office/drawing/2014/main" id="{985AF968-3B3F-4BB0-B0AA-9DF57D886376}"/>
                  </a:ext>
                </a:extLst>
              </p:cNvPr>
              <p:cNvSpPr>
                <a:spLocks/>
              </p:cNvSpPr>
              <p:nvPr/>
            </p:nvSpPr>
            <p:spPr bwMode="auto">
              <a:xfrm>
                <a:off x="2854" y="2087"/>
                <a:ext cx="40" cy="58"/>
              </a:xfrm>
              <a:custGeom>
                <a:avLst/>
                <a:gdLst>
                  <a:gd name="T0" fmla="*/ 19 w 42"/>
                  <a:gd name="T1" fmla="*/ 43 h 62"/>
                  <a:gd name="T2" fmla="*/ 10 w 42"/>
                  <a:gd name="T3" fmla="*/ 45 h 62"/>
                  <a:gd name="T4" fmla="*/ 8 w 42"/>
                  <a:gd name="T5" fmla="*/ 39 h 62"/>
                  <a:gd name="T6" fmla="*/ 4 w 42"/>
                  <a:gd name="T7" fmla="*/ 33 h 62"/>
                  <a:gd name="T8" fmla="*/ 0 w 42"/>
                  <a:gd name="T9" fmla="*/ 24 h 62"/>
                  <a:gd name="T10" fmla="*/ 0 w 42"/>
                  <a:gd name="T11" fmla="*/ 15 h 62"/>
                  <a:gd name="T12" fmla="*/ 8 w 42"/>
                  <a:gd name="T13" fmla="*/ 7 h 62"/>
                  <a:gd name="T14" fmla="*/ 10 w 42"/>
                  <a:gd name="T15" fmla="*/ 13 h 62"/>
                  <a:gd name="T16" fmla="*/ 17 w 42"/>
                  <a:gd name="T17" fmla="*/ 7 h 62"/>
                  <a:gd name="T18" fmla="*/ 21 w 42"/>
                  <a:gd name="T19" fmla="*/ 6 h 62"/>
                  <a:gd name="T20" fmla="*/ 27 w 42"/>
                  <a:gd name="T21" fmla="*/ 0 h 62"/>
                  <a:gd name="T22" fmla="*/ 29 w 42"/>
                  <a:gd name="T23" fmla="*/ 4 h 62"/>
                  <a:gd name="T24" fmla="*/ 28 w 42"/>
                  <a:gd name="T25" fmla="*/ 7 h 62"/>
                  <a:gd name="T26" fmla="*/ 26 w 42"/>
                  <a:gd name="T27" fmla="*/ 11 h 62"/>
                  <a:gd name="T28" fmla="*/ 27 w 42"/>
                  <a:gd name="T29" fmla="*/ 17 h 62"/>
                  <a:gd name="T30" fmla="*/ 32 w 42"/>
                  <a:gd name="T31" fmla="*/ 19 h 62"/>
                  <a:gd name="T32" fmla="*/ 32 w 42"/>
                  <a:gd name="T33" fmla="*/ 22 h 62"/>
                  <a:gd name="T34" fmla="*/ 26 w 42"/>
                  <a:gd name="T35" fmla="*/ 24 h 62"/>
                  <a:gd name="T36" fmla="*/ 19 w 42"/>
                  <a:gd name="T37" fmla="*/ 28 h 62"/>
                  <a:gd name="T38" fmla="*/ 17 w 42"/>
                  <a:gd name="T39" fmla="*/ 32 h 62"/>
                  <a:gd name="T40" fmla="*/ 15 w 42"/>
                  <a:gd name="T41" fmla="*/ 37 h 62"/>
                  <a:gd name="T42" fmla="*/ 19 w 42"/>
                  <a:gd name="T43" fmla="*/ 43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0" name="Freeform 248">
                <a:extLst>
                  <a:ext uri="{FF2B5EF4-FFF2-40B4-BE49-F238E27FC236}">
                    <a16:creationId xmlns:a16="http://schemas.microsoft.com/office/drawing/2014/main" id="{AC0F8CC8-758D-4F5E-8157-2B772A3A4BF4}"/>
                  </a:ext>
                </a:extLst>
              </p:cNvPr>
              <p:cNvSpPr>
                <a:spLocks/>
              </p:cNvSpPr>
              <p:nvPr/>
            </p:nvSpPr>
            <p:spPr bwMode="auto">
              <a:xfrm>
                <a:off x="2882" y="2128"/>
                <a:ext cx="12" cy="13"/>
              </a:xfrm>
              <a:custGeom>
                <a:avLst/>
                <a:gdLst>
                  <a:gd name="T0" fmla="*/ 2 w 12"/>
                  <a:gd name="T1" fmla="*/ 0 h 14"/>
                  <a:gd name="T2" fmla="*/ 12 w 12"/>
                  <a:gd name="T3" fmla="*/ 0 h 14"/>
                  <a:gd name="T4" fmla="*/ 12 w 12"/>
                  <a:gd name="T5" fmla="*/ 7 h 14"/>
                  <a:gd name="T6" fmla="*/ 12 w 12"/>
                  <a:gd name="T7" fmla="*/ 9 h 14"/>
                  <a:gd name="T8" fmla="*/ 4 w 12"/>
                  <a:gd name="T9" fmla="*/ 9 h 14"/>
                  <a:gd name="T10" fmla="*/ 0 w 12"/>
                  <a:gd name="T11" fmla="*/ 7 h 14"/>
                  <a:gd name="T12" fmla="*/ 2 w 12"/>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2" y="0"/>
                    </a:moveTo>
                    <a:lnTo>
                      <a:pt x="12" y="0"/>
                    </a:lnTo>
                    <a:lnTo>
                      <a:pt x="12" y="8"/>
                    </a:lnTo>
                    <a:lnTo>
                      <a:pt x="12" y="14"/>
                    </a:lnTo>
                    <a:lnTo>
                      <a:pt x="4" y="14"/>
                    </a:lnTo>
                    <a:lnTo>
                      <a:pt x="0" y="8"/>
                    </a:lnTo>
                    <a:lnTo>
                      <a:pt x="2"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1" name="Freeform 249">
                <a:extLst>
                  <a:ext uri="{FF2B5EF4-FFF2-40B4-BE49-F238E27FC236}">
                    <a16:creationId xmlns:a16="http://schemas.microsoft.com/office/drawing/2014/main" id="{06791833-9B16-45F6-86B9-B8AAE57166BA}"/>
                  </a:ext>
                </a:extLst>
              </p:cNvPr>
              <p:cNvSpPr>
                <a:spLocks/>
              </p:cNvSpPr>
              <p:nvPr/>
            </p:nvSpPr>
            <p:spPr bwMode="auto">
              <a:xfrm>
                <a:off x="2899" y="2119"/>
                <a:ext cx="24" cy="22"/>
              </a:xfrm>
              <a:custGeom>
                <a:avLst/>
                <a:gdLst>
                  <a:gd name="T0" fmla="*/ 0 w 25"/>
                  <a:gd name="T1" fmla="*/ 6 h 24"/>
                  <a:gd name="T2" fmla="*/ 7 w 25"/>
                  <a:gd name="T3" fmla="*/ 6 h 24"/>
                  <a:gd name="T4" fmla="*/ 12 w 25"/>
                  <a:gd name="T5" fmla="*/ 6 h 24"/>
                  <a:gd name="T6" fmla="*/ 12 w 25"/>
                  <a:gd name="T7" fmla="*/ 2 h 24"/>
                  <a:gd name="T8" fmla="*/ 18 w 25"/>
                  <a:gd name="T9" fmla="*/ 0 h 24"/>
                  <a:gd name="T10" fmla="*/ 20 w 25"/>
                  <a:gd name="T11" fmla="*/ 4 h 24"/>
                  <a:gd name="T12" fmla="*/ 16 w 25"/>
                  <a:gd name="T13" fmla="*/ 6 h 24"/>
                  <a:gd name="T14" fmla="*/ 12 w 25"/>
                  <a:gd name="T15" fmla="*/ 7 h 24"/>
                  <a:gd name="T16" fmla="*/ 12 w 25"/>
                  <a:gd name="T17" fmla="*/ 13 h 24"/>
                  <a:gd name="T18" fmla="*/ 12 w 25"/>
                  <a:gd name="T19" fmla="*/ 16 h 24"/>
                  <a:gd name="T20" fmla="*/ 3 w 25"/>
                  <a:gd name="T21" fmla="*/ 14 h 24"/>
                  <a:gd name="T22" fmla="*/ 0 w 25"/>
                  <a:gd name="T23" fmla="*/ 9 h 24"/>
                  <a:gd name="T24" fmla="*/ 0 w 25"/>
                  <a:gd name="T25" fmla="*/ 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2" name="Freeform 250">
                <a:extLst>
                  <a:ext uri="{FF2B5EF4-FFF2-40B4-BE49-F238E27FC236}">
                    <a16:creationId xmlns:a16="http://schemas.microsoft.com/office/drawing/2014/main" id="{3D4BF62C-A52B-42EB-B606-5D6CDAFEE587}"/>
                  </a:ext>
                </a:extLst>
              </p:cNvPr>
              <p:cNvSpPr>
                <a:spLocks/>
              </p:cNvSpPr>
              <p:nvPr/>
            </p:nvSpPr>
            <p:spPr bwMode="auto">
              <a:xfrm>
                <a:off x="2824" y="2143"/>
                <a:ext cx="134" cy="149"/>
              </a:xfrm>
              <a:custGeom>
                <a:avLst/>
                <a:gdLst>
                  <a:gd name="T0" fmla="*/ 7 w 143"/>
                  <a:gd name="T1" fmla="*/ 23 h 158"/>
                  <a:gd name="T2" fmla="*/ 13 w 143"/>
                  <a:gd name="T3" fmla="*/ 22 h 158"/>
                  <a:gd name="T4" fmla="*/ 19 w 143"/>
                  <a:gd name="T5" fmla="*/ 22 h 158"/>
                  <a:gd name="T6" fmla="*/ 26 w 143"/>
                  <a:gd name="T7" fmla="*/ 24 h 158"/>
                  <a:gd name="T8" fmla="*/ 29 w 143"/>
                  <a:gd name="T9" fmla="*/ 21 h 158"/>
                  <a:gd name="T10" fmla="*/ 35 w 143"/>
                  <a:gd name="T11" fmla="*/ 17 h 158"/>
                  <a:gd name="T12" fmla="*/ 33 w 143"/>
                  <a:gd name="T13" fmla="*/ 11 h 158"/>
                  <a:gd name="T14" fmla="*/ 32 w 143"/>
                  <a:gd name="T15" fmla="*/ 8 h 158"/>
                  <a:gd name="T16" fmla="*/ 33 w 143"/>
                  <a:gd name="T17" fmla="*/ 2 h 158"/>
                  <a:gd name="T18" fmla="*/ 40 w 143"/>
                  <a:gd name="T19" fmla="*/ 0 h 158"/>
                  <a:gd name="T20" fmla="*/ 45 w 143"/>
                  <a:gd name="T21" fmla="*/ 6 h 158"/>
                  <a:gd name="T22" fmla="*/ 46 w 143"/>
                  <a:gd name="T23" fmla="*/ 8 h 158"/>
                  <a:gd name="T24" fmla="*/ 53 w 143"/>
                  <a:gd name="T25" fmla="*/ 11 h 158"/>
                  <a:gd name="T26" fmla="*/ 58 w 143"/>
                  <a:gd name="T27" fmla="*/ 15 h 158"/>
                  <a:gd name="T28" fmla="*/ 64 w 143"/>
                  <a:gd name="T29" fmla="*/ 17 h 158"/>
                  <a:gd name="T30" fmla="*/ 68 w 143"/>
                  <a:gd name="T31" fmla="*/ 11 h 158"/>
                  <a:gd name="T32" fmla="*/ 79 w 143"/>
                  <a:gd name="T33" fmla="*/ 8 h 158"/>
                  <a:gd name="T34" fmla="*/ 85 w 143"/>
                  <a:gd name="T35" fmla="*/ 8 h 158"/>
                  <a:gd name="T36" fmla="*/ 86 w 143"/>
                  <a:gd name="T37" fmla="*/ 11 h 158"/>
                  <a:gd name="T38" fmla="*/ 95 w 143"/>
                  <a:gd name="T39" fmla="*/ 19 h 158"/>
                  <a:gd name="T40" fmla="*/ 98 w 143"/>
                  <a:gd name="T41" fmla="*/ 25 h 158"/>
                  <a:gd name="T42" fmla="*/ 95 w 143"/>
                  <a:gd name="T43" fmla="*/ 35 h 158"/>
                  <a:gd name="T44" fmla="*/ 100 w 143"/>
                  <a:gd name="T45" fmla="*/ 37 h 158"/>
                  <a:gd name="T46" fmla="*/ 98 w 143"/>
                  <a:gd name="T47" fmla="*/ 45 h 158"/>
                  <a:gd name="T48" fmla="*/ 100 w 143"/>
                  <a:gd name="T49" fmla="*/ 55 h 158"/>
                  <a:gd name="T50" fmla="*/ 104 w 143"/>
                  <a:gd name="T51" fmla="*/ 61 h 158"/>
                  <a:gd name="T52" fmla="*/ 98 w 143"/>
                  <a:gd name="T53" fmla="*/ 63 h 158"/>
                  <a:gd name="T54" fmla="*/ 93 w 143"/>
                  <a:gd name="T55" fmla="*/ 64 h 158"/>
                  <a:gd name="T56" fmla="*/ 86 w 143"/>
                  <a:gd name="T57" fmla="*/ 67 h 158"/>
                  <a:gd name="T58" fmla="*/ 77 w 143"/>
                  <a:gd name="T59" fmla="*/ 71 h 158"/>
                  <a:gd name="T60" fmla="*/ 68 w 143"/>
                  <a:gd name="T61" fmla="*/ 75 h 158"/>
                  <a:gd name="T62" fmla="*/ 75 w 143"/>
                  <a:gd name="T63" fmla="*/ 82 h 158"/>
                  <a:gd name="T64" fmla="*/ 80 w 143"/>
                  <a:gd name="T65" fmla="*/ 90 h 158"/>
                  <a:gd name="T66" fmla="*/ 89 w 143"/>
                  <a:gd name="T67" fmla="*/ 96 h 158"/>
                  <a:gd name="T68" fmla="*/ 89 w 143"/>
                  <a:gd name="T69" fmla="*/ 100 h 158"/>
                  <a:gd name="T70" fmla="*/ 83 w 143"/>
                  <a:gd name="T71" fmla="*/ 103 h 158"/>
                  <a:gd name="T72" fmla="*/ 77 w 143"/>
                  <a:gd name="T73" fmla="*/ 106 h 158"/>
                  <a:gd name="T74" fmla="*/ 77 w 143"/>
                  <a:gd name="T75" fmla="*/ 111 h 158"/>
                  <a:gd name="T76" fmla="*/ 68 w 143"/>
                  <a:gd name="T77" fmla="*/ 111 h 158"/>
                  <a:gd name="T78" fmla="*/ 62 w 143"/>
                  <a:gd name="T79" fmla="*/ 117 h 158"/>
                  <a:gd name="T80" fmla="*/ 40 w 143"/>
                  <a:gd name="T81" fmla="*/ 118 h 158"/>
                  <a:gd name="T82" fmla="*/ 42 w 143"/>
                  <a:gd name="T83" fmla="*/ 115 h 158"/>
                  <a:gd name="T84" fmla="*/ 40 w 143"/>
                  <a:gd name="T85" fmla="*/ 113 h 158"/>
                  <a:gd name="T86" fmla="*/ 35 w 143"/>
                  <a:gd name="T87" fmla="*/ 111 h 158"/>
                  <a:gd name="T88" fmla="*/ 28 w 143"/>
                  <a:gd name="T89" fmla="*/ 113 h 158"/>
                  <a:gd name="T90" fmla="*/ 20 w 143"/>
                  <a:gd name="T91" fmla="*/ 113 h 158"/>
                  <a:gd name="T92" fmla="*/ 17 w 143"/>
                  <a:gd name="T93" fmla="*/ 113 h 158"/>
                  <a:gd name="T94" fmla="*/ 17 w 143"/>
                  <a:gd name="T95" fmla="*/ 109 h 158"/>
                  <a:gd name="T96" fmla="*/ 22 w 143"/>
                  <a:gd name="T97" fmla="*/ 94 h 158"/>
                  <a:gd name="T98" fmla="*/ 21 w 143"/>
                  <a:gd name="T99" fmla="*/ 91 h 158"/>
                  <a:gd name="T100" fmla="*/ 7 w 143"/>
                  <a:gd name="T101" fmla="*/ 91 h 158"/>
                  <a:gd name="T102" fmla="*/ 7 w 143"/>
                  <a:gd name="T103" fmla="*/ 88 h 158"/>
                  <a:gd name="T104" fmla="*/ 2 w 143"/>
                  <a:gd name="T105" fmla="*/ 86 h 158"/>
                  <a:gd name="T106" fmla="*/ 4 w 143"/>
                  <a:gd name="T107" fmla="*/ 79 h 158"/>
                  <a:gd name="T108" fmla="*/ 2 w 143"/>
                  <a:gd name="T109" fmla="*/ 76 h 158"/>
                  <a:gd name="T110" fmla="*/ 4 w 143"/>
                  <a:gd name="T111" fmla="*/ 72 h 158"/>
                  <a:gd name="T112" fmla="*/ 0 w 143"/>
                  <a:gd name="T113" fmla="*/ 64 h 158"/>
                  <a:gd name="T114" fmla="*/ 0 w 143"/>
                  <a:gd name="T115" fmla="*/ 51 h 158"/>
                  <a:gd name="T116" fmla="*/ 7 w 143"/>
                  <a:gd name="T117" fmla="*/ 45 h 158"/>
                  <a:gd name="T118" fmla="*/ 7 w 143"/>
                  <a:gd name="T119" fmla="*/ 37 h 158"/>
                  <a:gd name="T120" fmla="*/ 11 w 143"/>
                  <a:gd name="T121" fmla="*/ 33 h 158"/>
                  <a:gd name="T122" fmla="*/ 7 w 143"/>
                  <a:gd name="T123" fmla="*/ 23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3" name="Freeform 251">
                <a:extLst>
                  <a:ext uri="{FF2B5EF4-FFF2-40B4-BE49-F238E27FC236}">
                    <a16:creationId xmlns:a16="http://schemas.microsoft.com/office/drawing/2014/main" id="{09EBE6A7-2BEF-4862-80A5-F9407887B18C}"/>
                  </a:ext>
                </a:extLst>
              </p:cNvPr>
              <p:cNvSpPr>
                <a:spLocks/>
              </p:cNvSpPr>
              <p:nvPr/>
            </p:nvSpPr>
            <p:spPr bwMode="auto">
              <a:xfrm>
                <a:off x="2913" y="2220"/>
                <a:ext cx="104" cy="47"/>
              </a:xfrm>
              <a:custGeom>
                <a:avLst/>
                <a:gdLst>
                  <a:gd name="T0" fmla="*/ 37 w 110"/>
                  <a:gd name="T1" fmla="*/ 0 h 50"/>
                  <a:gd name="T2" fmla="*/ 42 w 110"/>
                  <a:gd name="T3" fmla="*/ 4 h 50"/>
                  <a:gd name="T4" fmla="*/ 52 w 110"/>
                  <a:gd name="T5" fmla="*/ 8 h 50"/>
                  <a:gd name="T6" fmla="*/ 53 w 110"/>
                  <a:gd name="T7" fmla="*/ 11 h 50"/>
                  <a:gd name="T8" fmla="*/ 59 w 110"/>
                  <a:gd name="T9" fmla="*/ 13 h 50"/>
                  <a:gd name="T10" fmla="*/ 61 w 110"/>
                  <a:gd name="T11" fmla="*/ 9 h 50"/>
                  <a:gd name="T12" fmla="*/ 66 w 110"/>
                  <a:gd name="T13" fmla="*/ 11 h 50"/>
                  <a:gd name="T14" fmla="*/ 71 w 110"/>
                  <a:gd name="T15" fmla="*/ 15 h 50"/>
                  <a:gd name="T16" fmla="*/ 77 w 110"/>
                  <a:gd name="T17" fmla="*/ 19 h 50"/>
                  <a:gd name="T18" fmla="*/ 83 w 110"/>
                  <a:gd name="T19" fmla="*/ 22 h 50"/>
                  <a:gd name="T20" fmla="*/ 76 w 110"/>
                  <a:gd name="T21" fmla="*/ 26 h 50"/>
                  <a:gd name="T22" fmla="*/ 70 w 110"/>
                  <a:gd name="T23" fmla="*/ 33 h 50"/>
                  <a:gd name="T24" fmla="*/ 62 w 110"/>
                  <a:gd name="T25" fmla="*/ 34 h 50"/>
                  <a:gd name="T26" fmla="*/ 58 w 110"/>
                  <a:gd name="T27" fmla="*/ 37 h 50"/>
                  <a:gd name="T28" fmla="*/ 50 w 110"/>
                  <a:gd name="T29" fmla="*/ 37 h 50"/>
                  <a:gd name="T30" fmla="*/ 35 w 110"/>
                  <a:gd name="T31" fmla="*/ 31 h 50"/>
                  <a:gd name="T32" fmla="*/ 34 w 110"/>
                  <a:gd name="T33" fmla="*/ 35 h 50"/>
                  <a:gd name="T34" fmla="*/ 22 w 110"/>
                  <a:gd name="T35" fmla="*/ 34 h 50"/>
                  <a:gd name="T36" fmla="*/ 15 w 110"/>
                  <a:gd name="T37" fmla="*/ 30 h 50"/>
                  <a:gd name="T38" fmla="*/ 9 w 110"/>
                  <a:gd name="T39" fmla="*/ 24 h 50"/>
                  <a:gd name="T40" fmla="*/ 0 w 110"/>
                  <a:gd name="T41" fmla="*/ 13 h 50"/>
                  <a:gd name="T42" fmla="*/ 9 w 110"/>
                  <a:gd name="T43" fmla="*/ 8 h 50"/>
                  <a:gd name="T44" fmla="*/ 19 w 110"/>
                  <a:gd name="T45" fmla="*/ 8 h 50"/>
                  <a:gd name="T46" fmla="*/ 25 w 110"/>
                  <a:gd name="T47" fmla="*/ 4 h 50"/>
                  <a:gd name="T48" fmla="*/ 32 w 110"/>
                  <a:gd name="T49" fmla="*/ 2 h 50"/>
                  <a:gd name="T50" fmla="*/ 37 w 11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4" name="Freeform 252">
                <a:extLst>
                  <a:ext uri="{FF2B5EF4-FFF2-40B4-BE49-F238E27FC236}">
                    <a16:creationId xmlns:a16="http://schemas.microsoft.com/office/drawing/2014/main" id="{8EF1BEEA-4D12-4AAC-8FD4-BDAE22A932F4}"/>
                  </a:ext>
                </a:extLst>
              </p:cNvPr>
              <p:cNvSpPr>
                <a:spLocks/>
              </p:cNvSpPr>
              <p:nvPr/>
            </p:nvSpPr>
            <p:spPr bwMode="auto">
              <a:xfrm>
                <a:off x="2985" y="2248"/>
                <a:ext cx="84" cy="36"/>
              </a:xfrm>
              <a:custGeom>
                <a:avLst/>
                <a:gdLst>
                  <a:gd name="T0" fmla="*/ 31 w 90"/>
                  <a:gd name="T1" fmla="*/ 2 h 38"/>
                  <a:gd name="T2" fmla="*/ 34 w 90"/>
                  <a:gd name="T3" fmla="*/ 9 h 38"/>
                  <a:gd name="T4" fmla="*/ 41 w 90"/>
                  <a:gd name="T5" fmla="*/ 8 h 38"/>
                  <a:gd name="T6" fmla="*/ 48 w 90"/>
                  <a:gd name="T7" fmla="*/ 4 h 38"/>
                  <a:gd name="T8" fmla="*/ 54 w 90"/>
                  <a:gd name="T9" fmla="*/ 4 h 38"/>
                  <a:gd name="T10" fmla="*/ 61 w 90"/>
                  <a:gd name="T11" fmla="*/ 8 h 38"/>
                  <a:gd name="T12" fmla="*/ 63 w 90"/>
                  <a:gd name="T13" fmla="*/ 9 h 38"/>
                  <a:gd name="T14" fmla="*/ 61 w 90"/>
                  <a:gd name="T15" fmla="*/ 15 h 38"/>
                  <a:gd name="T16" fmla="*/ 59 w 90"/>
                  <a:gd name="T17" fmla="*/ 21 h 38"/>
                  <a:gd name="T18" fmla="*/ 51 w 90"/>
                  <a:gd name="T19" fmla="*/ 19 h 38"/>
                  <a:gd name="T20" fmla="*/ 44 w 90"/>
                  <a:gd name="T21" fmla="*/ 17 h 38"/>
                  <a:gd name="T22" fmla="*/ 40 w 90"/>
                  <a:gd name="T23" fmla="*/ 21 h 38"/>
                  <a:gd name="T24" fmla="*/ 38 w 90"/>
                  <a:gd name="T25" fmla="*/ 23 h 38"/>
                  <a:gd name="T26" fmla="*/ 31 w 90"/>
                  <a:gd name="T27" fmla="*/ 23 h 38"/>
                  <a:gd name="T28" fmla="*/ 27 w 90"/>
                  <a:gd name="T29" fmla="*/ 25 h 38"/>
                  <a:gd name="T30" fmla="*/ 21 w 90"/>
                  <a:gd name="T31" fmla="*/ 25 h 38"/>
                  <a:gd name="T32" fmla="*/ 19 w 90"/>
                  <a:gd name="T33" fmla="*/ 28 h 38"/>
                  <a:gd name="T34" fmla="*/ 13 w 90"/>
                  <a:gd name="T35" fmla="*/ 28 h 38"/>
                  <a:gd name="T36" fmla="*/ 7 w 90"/>
                  <a:gd name="T37" fmla="*/ 27 h 38"/>
                  <a:gd name="T38" fmla="*/ 4 w 90"/>
                  <a:gd name="T39" fmla="*/ 25 h 38"/>
                  <a:gd name="T40" fmla="*/ 2 w 90"/>
                  <a:gd name="T41" fmla="*/ 19 h 38"/>
                  <a:gd name="T42" fmla="*/ 0 w 90"/>
                  <a:gd name="T43" fmla="*/ 15 h 38"/>
                  <a:gd name="T44" fmla="*/ 6 w 90"/>
                  <a:gd name="T45" fmla="*/ 11 h 38"/>
                  <a:gd name="T46" fmla="*/ 11 w 90"/>
                  <a:gd name="T47" fmla="*/ 9 h 38"/>
                  <a:gd name="T48" fmla="*/ 18 w 90"/>
                  <a:gd name="T49" fmla="*/ 6 h 38"/>
                  <a:gd name="T50" fmla="*/ 24 w 90"/>
                  <a:gd name="T51" fmla="*/ 0 h 38"/>
                  <a:gd name="T52" fmla="*/ 31 w 90"/>
                  <a:gd name="T53" fmla="*/ 2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5" name="Freeform 253">
                <a:extLst>
                  <a:ext uri="{FF2B5EF4-FFF2-40B4-BE49-F238E27FC236}">
                    <a16:creationId xmlns:a16="http://schemas.microsoft.com/office/drawing/2014/main" id="{EC3EA954-DD8D-4052-BA72-BB81C89EFED5}"/>
                  </a:ext>
                </a:extLst>
              </p:cNvPr>
              <p:cNvSpPr>
                <a:spLocks/>
              </p:cNvSpPr>
              <p:nvPr/>
            </p:nvSpPr>
            <p:spPr bwMode="auto">
              <a:xfrm>
                <a:off x="2875" y="2260"/>
                <a:ext cx="119" cy="49"/>
              </a:xfrm>
              <a:custGeom>
                <a:avLst/>
                <a:gdLst>
                  <a:gd name="T0" fmla="*/ 9 w 127"/>
                  <a:gd name="T1" fmla="*/ 35 h 52"/>
                  <a:gd name="T2" fmla="*/ 7 w 127"/>
                  <a:gd name="T3" fmla="*/ 32 h 52"/>
                  <a:gd name="T4" fmla="*/ 7 w 127"/>
                  <a:gd name="T5" fmla="*/ 32 h 52"/>
                  <a:gd name="T6" fmla="*/ 0 w 127"/>
                  <a:gd name="T7" fmla="*/ 30 h 52"/>
                  <a:gd name="T8" fmla="*/ 2 w 127"/>
                  <a:gd name="T9" fmla="*/ 25 h 52"/>
                  <a:gd name="T10" fmla="*/ 13 w 127"/>
                  <a:gd name="T11" fmla="*/ 25 h 52"/>
                  <a:gd name="T12" fmla="*/ 22 w 127"/>
                  <a:gd name="T13" fmla="*/ 24 h 52"/>
                  <a:gd name="T14" fmla="*/ 30 w 127"/>
                  <a:gd name="T15" fmla="*/ 21 h 52"/>
                  <a:gd name="T16" fmla="*/ 38 w 127"/>
                  <a:gd name="T17" fmla="*/ 21 h 52"/>
                  <a:gd name="T18" fmla="*/ 38 w 127"/>
                  <a:gd name="T19" fmla="*/ 13 h 52"/>
                  <a:gd name="T20" fmla="*/ 50 w 127"/>
                  <a:gd name="T21" fmla="*/ 8 h 52"/>
                  <a:gd name="T22" fmla="*/ 50 w 127"/>
                  <a:gd name="T23" fmla="*/ 4 h 52"/>
                  <a:gd name="T24" fmla="*/ 62 w 127"/>
                  <a:gd name="T25" fmla="*/ 6 h 52"/>
                  <a:gd name="T26" fmla="*/ 63 w 127"/>
                  <a:gd name="T27" fmla="*/ 0 h 52"/>
                  <a:gd name="T28" fmla="*/ 77 w 127"/>
                  <a:gd name="T29" fmla="*/ 8 h 52"/>
                  <a:gd name="T30" fmla="*/ 85 w 127"/>
                  <a:gd name="T31" fmla="*/ 8 h 52"/>
                  <a:gd name="T32" fmla="*/ 86 w 127"/>
                  <a:gd name="T33" fmla="*/ 8 h 52"/>
                  <a:gd name="T34" fmla="*/ 87 w 127"/>
                  <a:gd name="T35" fmla="*/ 15 h 52"/>
                  <a:gd name="T36" fmla="*/ 92 w 127"/>
                  <a:gd name="T37" fmla="*/ 19 h 52"/>
                  <a:gd name="T38" fmla="*/ 85 w 127"/>
                  <a:gd name="T39" fmla="*/ 22 h 52"/>
                  <a:gd name="T40" fmla="*/ 80 w 127"/>
                  <a:gd name="T41" fmla="*/ 25 h 52"/>
                  <a:gd name="T42" fmla="*/ 79 w 127"/>
                  <a:gd name="T43" fmla="*/ 30 h 52"/>
                  <a:gd name="T44" fmla="*/ 75 w 127"/>
                  <a:gd name="T45" fmla="*/ 33 h 52"/>
                  <a:gd name="T46" fmla="*/ 64 w 127"/>
                  <a:gd name="T47" fmla="*/ 37 h 52"/>
                  <a:gd name="T48" fmla="*/ 55 w 127"/>
                  <a:gd name="T49" fmla="*/ 39 h 52"/>
                  <a:gd name="T50" fmla="*/ 49 w 127"/>
                  <a:gd name="T51" fmla="*/ 36 h 52"/>
                  <a:gd name="T52" fmla="*/ 37 w 127"/>
                  <a:gd name="T53" fmla="*/ 37 h 52"/>
                  <a:gd name="T54" fmla="*/ 30 w 127"/>
                  <a:gd name="T55" fmla="*/ 35 h 52"/>
                  <a:gd name="T56" fmla="*/ 30 w 127"/>
                  <a:gd name="T57" fmla="*/ 30 h 52"/>
                  <a:gd name="T58" fmla="*/ 19 w 127"/>
                  <a:gd name="T59" fmla="*/ 30 h 52"/>
                  <a:gd name="T60" fmla="*/ 18 w 127"/>
                  <a:gd name="T61" fmla="*/ 35 h 52"/>
                  <a:gd name="T62" fmla="*/ 9 w 127"/>
                  <a:gd name="T63" fmla="*/ 3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6" name="Freeform 254">
                <a:extLst>
                  <a:ext uri="{FF2B5EF4-FFF2-40B4-BE49-F238E27FC236}">
                    <a16:creationId xmlns:a16="http://schemas.microsoft.com/office/drawing/2014/main" id="{E5FD5624-1D84-4CFB-B79D-B7FB0907EB8D}"/>
                  </a:ext>
                </a:extLst>
              </p:cNvPr>
              <p:cNvSpPr>
                <a:spLocks/>
              </p:cNvSpPr>
              <p:nvPr/>
            </p:nvSpPr>
            <p:spPr bwMode="auto">
              <a:xfrm>
                <a:off x="2947" y="2147"/>
                <a:ext cx="145" cy="113"/>
              </a:xfrm>
              <a:custGeom>
                <a:avLst/>
                <a:gdLst>
                  <a:gd name="T0" fmla="*/ 0 w 154"/>
                  <a:gd name="T1" fmla="*/ 15 h 120"/>
                  <a:gd name="T2" fmla="*/ 11 w 154"/>
                  <a:gd name="T3" fmla="*/ 11 h 120"/>
                  <a:gd name="T4" fmla="*/ 23 w 154"/>
                  <a:gd name="T5" fmla="*/ 8 h 120"/>
                  <a:gd name="T6" fmla="*/ 36 w 154"/>
                  <a:gd name="T7" fmla="*/ 0 h 120"/>
                  <a:gd name="T8" fmla="*/ 49 w 154"/>
                  <a:gd name="T9" fmla="*/ 0 h 120"/>
                  <a:gd name="T10" fmla="*/ 52 w 154"/>
                  <a:gd name="T11" fmla="*/ 8 h 120"/>
                  <a:gd name="T12" fmla="*/ 65 w 154"/>
                  <a:gd name="T13" fmla="*/ 8 h 120"/>
                  <a:gd name="T14" fmla="*/ 80 w 154"/>
                  <a:gd name="T15" fmla="*/ 8 h 120"/>
                  <a:gd name="T16" fmla="*/ 99 w 154"/>
                  <a:gd name="T17" fmla="*/ 6 h 120"/>
                  <a:gd name="T18" fmla="*/ 104 w 154"/>
                  <a:gd name="T19" fmla="*/ 8 h 120"/>
                  <a:gd name="T20" fmla="*/ 107 w 154"/>
                  <a:gd name="T21" fmla="*/ 11 h 120"/>
                  <a:gd name="T22" fmla="*/ 109 w 154"/>
                  <a:gd name="T23" fmla="*/ 21 h 120"/>
                  <a:gd name="T24" fmla="*/ 113 w 154"/>
                  <a:gd name="T25" fmla="*/ 23 h 120"/>
                  <a:gd name="T26" fmla="*/ 113 w 154"/>
                  <a:gd name="T27" fmla="*/ 34 h 120"/>
                  <a:gd name="T28" fmla="*/ 107 w 154"/>
                  <a:gd name="T29" fmla="*/ 34 h 120"/>
                  <a:gd name="T30" fmla="*/ 105 w 154"/>
                  <a:gd name="T31" fmla="*/ 38 h 120"/>
                  <a:gd name="T32" fmla="*/ 109 w 154"/>
                  <a:gd name="T33" fmla="*/ 41 h 120"/>
                  <a:gd name="T34" fmla="*/ 109 w 154"/>
                  <a:gd name="T35" fmla="*/ 52 h 120"/>
                  <a:gd name="T36" fmla="*/ 111 w 154"/>
                  <a:gd name="T37" fmla="*/ 57 h 120"/>
                  <a:gd name="T38" fmla="*/ 113 w 154"/>
                  <a:gd name="T39" fmla="*/ 62 h 120"/>
                  <a:gd name="T40" fmla="*/ 114 w 154"/>
                  <a:gd name="T41" fmla="*/ 65 h 120"/>
                  <a:gd name="T42" fmla="*/ 107 w 154"/>
                  <a:gd name="T43" fmla="*/ 70 h 120"/>
                  <a:gd name="T44" fmla="*/ 101 w 154"/>
                  <a:gd name="T45" fmla="*/ 75 h 120"/>
                  <a:gd name="T46" fmla="*/ 98 w 154"/>
                  <a:gd name="T47" fmla="*/ 82 h 120"/>
                  <a:gd name="T48" fmla="*/ 96 w 154"/>
                  <a:gd name="T49" fmla="*/ 89 h 120"/>
                  <a:gd name="T50" fmla="*/ 93 w 154"/>
                  <a:gd name="T51" fmla="*/ 86 h 120"/>
                  <a:gd name="T52" fmla="*/ 86 w 154"/>
                  <a:gd name="T53" fmla="*/ 83 h 120"/>
                  <a:gd name="T54" fmla="*/ 80 w 154"/>
                  <a:gd name="T55" fmla="*/ 83 h 120"/>
                  <a:gd name="T56" fmla="*/ 73 w 154"/>
                  <a:gd name="T57" fmla="*/ 86 h 120"/>
                  <a:gd name="T58" fmla="*/ 65 w 154"/>
                  <a:gd name="T59" fmla="*/ 88 h 120"/>
                  <a:gd name="T60" fmla="*/ 62 w 154"/>
                  <a:gd name="T61" fmla="*/ 82 h 120"/>
                  <a:gd name="T62" fmla="*/ 55 w 154"/>
                  <a:gd name="T63" fmla="*/ 80 h 120"/>
                  <a:gd name="T64" fmla="*/ 49 w 154"/>
                  <a:gd name="T65" fmla="*/ 75 h 120"/>
                  <a:gd name="T66" fmla="*/ 43 w 154"/>
                  <a:gd name="T67" fmla="*/ 73 h 120"/>
                  <a:gd name="T68" fmla="*/ 38 w 154"/>
                  <a:gd name="T69" fmla="*/ 70 h 120"/>
                  <a:gd name="T70" fmla="*/ 33 w 154"/>
                  <a:gd name="T71" fmla="*/ 69 h 120"/>
                  <a:gd name="T72" fmla="*/ 32 w 154"/>
                  <a:gd name="T73" fmla="*/ 71 h 120"/>
                  <a:gd name="T74" fmla="*/ 24 w 154"/>
                  <a:gd name="T75" fmla="*/ 70 h 120"/>
                  <a:gd name="T76" fmla="*/ 23 w 154"/>
                  <a:gd name="T77" fmla="*/ 64 h 120"/>
                  <a:gd name="T78" fmla="*/ 19 w 154"/>
                  <a:gd name="T79" fmla="*/ 62 h 120"/>
                  <a:gd name="T80" fmla="*/ 8 w 154"/>
                  <a:gd name="T81" fmla="*/ 57 h 120"/>
                  <a:gd name="T82" fmla="*/ 8 w 154"/>
                  <a:gd name="T83" fmla="*/ 52 h 120"/>
                  <a:gd name="T84" fmla="*/ 8 w 154"/>
                  <a:gd name="T85" fmla="*/ 34 h 120"/>
                  <a:gd name="T86" fmla="*/ 0 w 154"/>
                  <a:gd name="T87" fmla="*/ 32 h 120"/>
                  <a:gd name="T88" fmla="*/ 4 w 154"/>
                  <a:gd name="T89" fmla="*/ 22 h 120"/>
                  <a:gd name="T90" fmla="*/ 0 w 154"/>
                  <a:gd name="T91" fmla="*/ 15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7" name="Freeform 255">
                <a:extLst>
                  <a:ext uri="{FF2B5EF4-FFF2-40B4-BE49-F238E27FC236}">
                    <a16:creationId xmlns:a16="http://schemas.microsoft.com/office/drawing/2014/main" id="{902ED4F0-341D-45BB-A7ED-318B82475682}"/>
                  </a:ext>
                </a:extLst>
              </p:cNvPr>
              <p:cNvSpPr>
                <a:spLocks/>
              </p:cNvSpPr>
              <p:nvPr/>
            </p:nvSpPr>
            <p:spPr bwMode="auto">
              <a:xfrm>
                <a:off x="2977" y="2269"/>
                <a:ext cx="94" cy="53"/>
              </a:xfrm>
              <a:custGeom>
                <a:avLst/>
                <a:gdLst>
                  <a:gd name="T0" fmla="*/ 0 w 100"/>
                  <a:gd name="T1" fmla="*/ 24 h 56"/>
                  <a:gd name="T2" fmla="*/ 2 w 100"/>
                  <a:gd name="T3" fmla="*/ 19 h 56"/>
                  <a:gd name="T4" fmla="*/ 8 w 100"/>
                  <a:gd name="T5" fmla="*/ 13 h 56"/>
                  <a:gd name="T6" fmla="*/ 13 w 100"/>
                  <a:gd name="T7" fmla="*/ 9 h 56"/>
                  <a:gd name="T8" fmla="*/ 24 w 100"/>
                  <a:gd name="T9" fmla="*/ 11 h 56"/>
                  <a:gd name="T10" fmla="*/ 28 w 100"/>
                  <a:gd name="T11" fmla="*/ 9 h 56"/>
                  <a:gd name="T12" fmla="*/ 34 w 100"/>
                  <a:gd name="T13" fmla="*/ 9 h 56"/>
                  <a:gd name="T14" fmla="*/ 38 w 100"/>
                  <a:gd name="T15" fmla="*/ 6 h 56"/>
                  <a:gd name="T16" fmla="*/ 46 w 100"/>
                  <a:gd name="T17" fmla="*/ 6 h 56"/>
                  <a:gd name="T18" fmla="*/ 47 w 100"/>
                  <a:gd name="T19" fmla="*/ 4 h 56"/>
                  <a:gd name="T20" fmla="*/ 52 w 100"/>
                  <a:gd name="T21" fmla="*/ 0 h 56"/>
                  <a:gd name="T22" fmla="*/ 67 w 100"/>
                  <a:gd name="T23" fmla="*/ 4 h 56"/>
                  <a:gd name="T24" fmla="*/ 71 w 100"/>
                  <a:gd name="T25" fmla="*/ 8 h 56"/>
                  <a:gd name="T26" fmla="*/ 73 w 100"/>
                  <a:gd name="T27" fmla="*/ 9 h 56"/>
                  <a:gd name="T28" fmla="*/ 67 w 100"/>
                  <a:gd name="T29" fmla="*/ 17 h 56"/>
                  <a:gd name="T30" fmla="*/ 60 w 100"/>
                  <a:gd name="T31" fmla="*/ 27 h 56"/>
                  <a:gd name="T32" fmla="*/ 50 w 100"/>
                  <a:gd name="T33" fmla="*/ 38 h 56"/>
                  <a:gd name="T34" fmla="*/ 35 w 100"/>
                  <a:gd name="T35" fmla="*/ 38 h 56"/>
                  <a:gd name="T36" fmla="*/ 30 w 100"/>
                  <a:gd name="T37" fmla="*/ 41 h 56"/>
                  <a:gd name="T38" fmla="*/ 17 w 100"/>
                  <a:gd name="T39" fmla="*/ 42 h 56"/>
                  <a:gd name="T40" fmla="*/ 8 w 100"/>
                  <a:gd name="T41" fmla="*/ 36 h 56"/>
                  <a:gd name="T42" fmla="*/ 2 w 100"/>
                  <a:gd name="T43" fmla="*/ 28 h 56"/>
                  <a:gd name="T44" fmla="*/ 0 w 100"/>
                  <a:gd name="T45" fmla="*/ 24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8" name="Freeform 256">
                <a:extLst>
                  <a:ext uri="{FF2B5EF4-FFF2-40B4-BE49-F238E27FC236}">
                    <a16:creationId xmlns:a16="http://schemas.microsoft.com/office/drawing/2014/main" id="{8C1C0AE0-C176-4C99-8918-CB325F98D5E3}"/>
                  </a:ext>
                </a:extLst>
              </p:cNvPr>
              <p:cNvSpPr>
                <a:spLocks/>
              </p:cNvSpPr>
              <p:nvPr/>
            </p:nvSpPr>
            <p:spPr bwMode="auto">
              <a:xfrm>
                <a:off x="2930" y="2297"/>
                <a:ext cx="49" cy="29"/>
              </a:xfrm>
              <a:custGeom>
                <a:avLst/>
                <a:gdLst>
                  <a:gd name="T0" fmla="*/ 8 w 52"/>
                  <a:gd name="T1" fmla="*/ 23 h 30"/>
                  <a:gd name="T2" fmla="*/ 15 w 52"/>
                  <a:gd name="T3" fmla="*/ 25 h 30"/>
                  <a:gd name="T4" fmla="*/ 24 w 52"/>
                  <a:gd name="T5" fmla="*/ 23 h 30"/>
                  <a:gd name="T6" fmla="*/ 28 w 52"/>
                  <a:gd name="T7" fmla="*/ 17 h 30"/>
                  <a:gd name="T8" fmla="*/ 33 w 52"/>
                  <a:gd name="T9" fmla="*/ 15 h 30"/>
                  <a:gd name="T10" fmla="*/ 39 w 52"/>
                  <a:gd name="T11" fmla="*/ 8 h 30"/>
                  <a:gd name="T12" fmla="*/ 37 w 52"/>
                  <a:gd name="T13" fmla="*/ 0 h 30"/>
                  <a:gd name="T14" fmla="*/ 33 w 52"/>
                  <a:gd name="T15" fmla="*/ 4 h 30"/>
                  <a:gd name="T16" fmla="*/ 23 w 52"/>
                  <a:gd name="T17" fmla="*/ 10 h 30"/>
                  <a:gd name="T18" fmla="*/ 13 w 52"/>
                  <a:gd name="T19" fmla="*/ 12 h 30"/>
                  <a:gd name="T20" fmla="*/ 8 w 52"/>
                  <a:gd name="T21" fmla="*/ 8 h 30"/>
                  <a:gd name="T22" fmla="*/ 2 w 52"/>
                  <a:gd name="T23" fmla="*/ 15 h 30"/>
                  <a:gd name="T24" fmla="*/ 0 w 52"/>
                  <a:gd name="T25" fmla="*/ 19 h 30"/>
                  <a:gd name="T26" fmla="*/ 8 w 52"/>
                  <a:gd name="T27" fmla="*/ 2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89" name="Freeform 257">
                <a:extLst>
                  <a:ext uri="{FF2B5EF4-FFF2-40B4-BE49-F238E27FC236}">
                    <a16:creationId xmlns:a16="http://schemas.microsoft.com/office/drawing/2014/main" id="{1A5C228E-5718-43A1-821D-4D108218EED4}"/>
                  </a:ext>
                </a:extLst>
              </p:cNvPr>
              <p:cNvSpPr>
                <a:spLocks/>
              </p:cNvSpPr>
              <p:nvPr/>
            </p:nvSpPr>
            <p:spPr bwMode="auto">
              <a:xfrm>
                <a:off x="2936" y="2305"/>
                <a:ext cx="84" cy="69"/>
              </a:xfrm>
              <a:custGeom>
                <a:avLst/>
                <a:gdLst>
                  <a:gd name="T0" fmla="*/ 59 w 90"/>
                  <a:gd name="T1" fmla="*/ 11 h 74"/>
                  <a:gd name="T2" fmla="*/ 61 w 90"/>
                  <a:gd name="T3" fmla="*/ 18 h 74"/>
                  <a:gd name="T4" fmla="*/ 63 w 90"/>
                  <a:gd name="T5" fmla="*/ 21 h 74"/>
                  <a:gd name="T6" fmla="*/ 61 w 90"/>
                  <a:gd name="T7" fmla="*/ 24 h 74"/>
                  <a:gd name="T8" fmla="*/ 49 w 90"/>
                  <a:gd name="T9" fmla="*/ 22 h 74"/>
                  <a:gd name="T10" fmla="*/ 38 w 90"/>
                  <a:gd name="T11" fmla="*/ 21 h 74"/>
                  <a:gd name="T12" fmla="*/ 34 w 90"/>
                  <a:gd name="T13" fmla="*/ 20 h 74"/>
                  <a:gd name="T14" fmla="*/ 26 w 90"/>
                  <a:gd name="T15" fmla="*/ 21 h 74"/>
                  <a:gd name="T16" fmla="*/ 27 w 90"/>
                  <a:gd name="T17" fmla="*/ 27 h 74"/>
                  <a:gd name="T18" fmla="*/ 30 w 90"/>
                  <a:gd name="T19" fmla="*/ 35 h 74"/>
                  <a:gd name="T20" fmla="*/ 33 w 90"/>
                  <a:gd name="T21" fmla="*/ 39 h 74"/>
                  <a:gd name="T22" fmla="*/ 40 w 90"/>
                  <a:gd name="T23" fmla="*/ 45 h 74"/>
                  <a:gd name="T24" fmla="*/ 44 w 90"/>
                  <a:gd name="T25" fmla="*/ 48 h 74"/>
                  <a:gd name="T26" fmla="*/ 43 w 90"/>
                  <a:gd name="T27" fmla="*/ 52 h 74"/>
                  <a:gd name="T28" fmla="*/ 34 w 90"/>
                  <a:gd name="T29" fmla="*/ 45 h 74"/>
                  <a:gd name="T30" fmla="*/ 26 w 90"/>
                  <a:gd name="T31" fmla="*/ 39 h 74"/>
                  <a:gd name="T32" fmla="*/ 20 w 90"/>
                  <a:gd name="T33" fmla="*/ 34 h 74"/>
                  <a:gd name="T34" fmla="*/ 18 w 90"/>
                  <a:gd name="T35" fmla="*/ 29 h 74"/>
                  <a:gd name="T36" fmla="*/ 17 w 90"/>
                  <a:gd name="T37" fmla="*/ 22 h 74"/>
                  <a:gd name="T38" fmla="*/ 11 w 90"/>
                  <a:gd name="T39" fmla="*/ 22 h 74"/>
                  <a:gd name="T40" fmla="*/ 7 w 90"/>
                  <a:gd name="T41" fmla="*/ 26 h 74"/>
                  <a:gd name="T42" fmla="*/ 0 w 90"/>
                  <a:gd name="T43" fmla="*/ 22 h 74"/>
                  <a:gd name="T44" fmla="*/ 0 w 90"/>
                  <a:gd name="T45" fmla="*/ 18 h 74"/>
                  <a:gd name="T46" fmla="*/ 4 w 90"/>
                  <a:gd name="T47" fmla="*/ 15 h 74"/>
                  <a:gd name="T48" fmla="*/ 7 w 90"/>
                  <a:gd name="T49" fmla="*/ 17 h 74"/>
                  <a:gd name="T50" fmla="*/ 9 w 90"/>
                  <a:gd name="T51" fmla="*/ 17 h 74"/>
                  <a:gd name="T52" fmla="*/ 19 w 90"/>
                  <a:gd name="T53" fmla="*/ 15 h 74"/>
                  <a:gd name="T54" fmla="*/ 22 w 90"/>
                  <a:gd name="T55" fmla="*/ 9 h 74"/>
                  <a:gd name="T56" fmla="*/ 27 w 90"/>
                  <a:gd name="T57" fmla="*/ 7 h 74"/>
                  <a:gd name="T58" fmla="*/ 33 w 90"/>
                  <a:gd name="T59" fmla="*/ 0 h 74"/>
                  <a:gd name="T60" fmla="*/ 38 w 90"/>
                  <a:gd name="T61" fmla="*/ 7 h 74"/>
                  <a:gd name="T62" fmla="*/ 47 w 90"/>
                  <a:gd name="T63" fmla="*/ 13 h 74"/>
                  <a:gd name="T64" fmla="*/ 52 w 90"/>
                  <a:gd name="T65" fmla="*/ 13 h 74"/>
                  <a:gd name="T66" fmla="*/ 59 w 90"/>
                  <a:gd name="T67" fmla="*/ 1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0" name="Freeform 258">
                <a:extLst>
                  <a:ext uri="{FF2B5EF4-FFF2-40B4-BE49-F238E27FC236}">
                    <a16:creationId xmlns:a16="http://schemas.microsoft.com/office/drawing/2014/main" id="{D8CDB733-939E-4DC6-BB66-CA1D6BE85909}"/>
                  </a:ext>
                </a:extLst>
              </p:cNvPr>
              <p:cNvSpPr>
                <a:spLocks/>
              </p:cNvSpPr>
              <p:nvPr/>
            </p:nvSpPr>
            <p:spPr bwMode="auto">
              <a:xfrm>
                <a:off x="2970" y="2331"/>
                <a:ext cx="56" cy="49"/>
              </a:xfrm>
              <a:custGeom>
                <a:avLst/>
                <a:gdLst>
                  <a:gd name="T0" fmla="*/ 0 w 60"/>
                  <a:gd name="T1" fmla="*/ 2 h 52"/>
                  <a:gd name="T2" fmla="*/ 7 w 60"/>
                  <a:gd name="T3" fmla="*/ 0 h 52"/>
                  <a:gd name="T4" fmla="*/ 19 w 60"/>
                  <a:gd name="T5" fmla="*/ 2 h 52"/>
                  <a:gd name="T6" fmla="*/ 35 w 60"/>
                  <a:gd name="T7" fmla="*/ 6 h 52"/>
                  <a:gd name="T8" fmla="*/ 40 w 60"/>
                  <a:gd name="T9" fmla="*/ 6 h 52"/>
                  <a:gd name="T10" fmla="*/ 41 w 60"/>
                  <a:gd name="T11" fmla="*/ 9 h 52"/>
                  <a:gd name="T12" fmla="*/ 38 w 60"/>
                  <a:gd name="T13" fmla="*/ 13 h 52"/>
                  <a:gd name="T14" fmla="*/ 43 w 60"/>
                  <a:gd name="T15" fmla="*/ 21 h 52"/>
                  <a:gd name="T16" fmla="*/ 37 w 60"/>
                  <a:gd name="T17" fmla="*/ 24 h 52"/>
                  <a:gd name="T18" fmla="*/ 35 w 60"/>
                  <a:gd name="T19" fmla="*/ 30 h 52"/>
                  <a:gd name="T20" fmla="*/ 31 w 60"/>
                  <a:gd name="T21" fmla="*/ 30 h 52"/>
                  <a:gd name="T22" fmla="*/ 30 w 60"/>
                  <a:gd name="T23" fmla="*/ 39 h 52"/>
                  <a:gd name="T24" fmla="*/ 24 w 60"/>
                  <a:gd name="T25" fmla="*/ 35 h 52"/>
                  <a:gd name="T26" fmla="*/ 19 w 60"/>
                  <a:gd name="T27" fmla="*/ 30 h 52"/>
                  <a:gd name="T28" fmla="*/ 11 w 60"/>
                  <a:gd name="T29" fmla="*/ 24 h 52"/>
                  <a:gd name="T30" fmla="*/ 7 w 60"/>
                  <a:gd name="T31" fmla="*/ 22 h 52"/>
                  <a:gd name="T32" fmla="*/ 6 w 60"/>
                  <a:gd name="T33" fmla="*/ 17 h 52"/>
                  <a:gd name="T34" fmla="*/ 2 w 60"/>
                  <a:gd name="T35" fmla="*/ 8 h 52"/>
                  <a:gd name="T36" fmla="*/ 0 w 60"/>
                  <a:gd name="T37" fmla="*/ 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1" name="Freeform 259">
                <a:extLst>
                  <a:ext uri="{FF2B5EF4-FFF2-40B4-BE49-F238E27FC236}">
                    <a16:creationId xmlns:a16="http://schemas.microsoft.com/office/drawing/2014/main" id="{92030523-0503-4981-AE34-53857A79F022}"/>
                  </a:ext>
                </a:extLst>
              </p:cNvPr>
              <p:cNvSpPr>
                <a:spLocks/>
              </p:cNvSpPr>
              <p:nvPr/>
            </p:nvSpPr>
            <p:spPr bwMode="auto">
              <a:xfrm>
                <a:off x="3009" y="2316"/>
                <a:ext cx="66" cy="74"/>
              </a:xfrm>
              <a:custGeom>
                <a:avLst/>
                <a:gdLst>
                  <a:gd name="T0" fmla="*/ 9 w 70"/>
                  <a:gd name="T1" fmla="*/ 60 h 78"/>
                  <a:gd name="T2" fmla="*/ 6 w 70"/>
                  <a:gd name="T3" fmla="*/ 56 h 78"/>
                  <a:gd name="T4" fmla="*/ 0 w 70"/>
                  <a:gd name="T5" fmla="*/ 53 h 78"/>
                  <a:gd name="T6" fmla="*/ 2 w 70"/>
                  <a:gd name="T7" fmla="*/ 43 h 78"/>
                  <a:gd name="T8" fmla="*/ 8 w 70"/>
                  <a:gd name="T9" fmla="*/ 43 h 78"/>
                  <a:gd name="T10" fmla="*/ 8 w 70"/>
                  <a:gd name="T11" fmla="*/ 38 h 78"/>
                  <a:gd name="T12" fmla="*/ 13 w 70"/>
                  <a:gd name="T13" fmla="*/ 32 h 78"/>
                  <a:gd name="T14" fmla="*/ 8 w 70"/>
                  <a:gd name="T15" fmla="*/ 26 h 78"/>
                  <a:gd name="T16" fmla="*/ 11 w 70"/>
                  <a:gd name="T17" fmla="*/ 24 h 78"/>
                  <a:gd name="T18" fmla="*/ 9 w 70"/>
                  <a:gd name="T19" fmla="*/ 17 h 78"/>
                  <a:gd name="T20" fmla="*/ 8 w 70"/>
                  <a:gd name="T21" fmla="*/ 17 h 78"/>
                  <a:gd name="T22" fmla="*/ 8 w 70"/>
                  <a:gd name="T23" fmla="*/ 13 h 78"/>
                  <a:gd name="T24" fmla="*/ 6 w 70"/>
                  <a:gd name="T25" fmla="*/ 4 h 78"/>
                  <a:gd name="T26" fmla="*/ 9 w 70"/>
                  <a:gd name="T27" fmla="*/ 0 h 78"/>
                  <a:gd name="T28" fmla="*/ 25 w 70"/>
                  <a:gd name="T29" fmla="*/ 0 h 78"/>
                  <a:gd name="T30" fmla="*/ 26 w 70"/>
                  <a:gd name="T31" fmla="*/ 8 h 78"/>
                  <a:gd name="T32" fmla="*/ 32 w 70"/>
                  <a:gd name="T33" fmla="*/ 11 h 78"/>
                  <a:gd name="T34" fmla="*/ 37 w 70"/>
                  <a:gd name="T35" fmla="*/ 23 h 78"/>
                  <a:gd name="T36" fmla="*/ 49 w 70"/>
                  <a:gd name="T37" fmla="*/ 24 h 78"/>
                  <a:gd name="T38" fmla="*/ 49 w 70"/>
                  <a:gd name="T39" fmla="*/ 30 h 78"/>
                  <a:gd name="T40" fmla="*/ 45 w 70"/>
                  <a:gd name="T41" fmla="*/ 34 h 78"/>
                  <a:gd name="T42" fmla="*/ 49 w 70"/>
                  <a:gd name="T43" fmla="*/ 40 h 78"/>
                  <a:gd name="T44" fmla="*/ 52 w 70"/>
                  <a:gd name="T45" fmla="*/ 44 h 78"/>
                  <a:gd name="T46" fmla="*/ 48 w 70"/>
                  <a:gd name="T47" fmla="*/ 54 h 78"/>
                  <a:gd name="T48" fmla="*/ 40 w 70"/>
                  <a:gd name="T49" fmla="*/ 56 h 78"/>
                  <a:gd name="T50" fmla="*/ 33 w 70"/>
                  <a:gd name="T51" fmla="*/ 59 h 78"/>
                  <a:gd name="T52" fmla="*/ 26 w 70"/>
                  <a:gd name="T53" fmla="*/ 59 h 78"/>
                  <a:gd name="T54" fmla="*/ 22 w 70"/>
                  <a:gd name="T55" fmla="*/ 54 h 78"/>
                  <a:gd name="T56" fmla="*/ 15 w 70"/>
                  <a:gd name="T57" fmla="*/ 53 h 78"/>
                  <a:gd name="T58" fmla="*/ 11 w 70"/>
                  <a:gd name="T59" fmla="*/ 56 h 78"/>
                  <a:gd name="T60" fmla="*/ 9 w 70"/>
                  <a:gd name="T61" fmla="*/ 60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2" name="Freeform 260">
                <a:extLst>
                  <a:ext uri="{FF2B5EF4-FFF2-40B4-BE49-F238E27FC236}">
                    <a16:creationId xmlns:a16="http://schemas.microsoft.com/office/drawing/2014/main" id="{3104501C-B328-4B47-A6B6-718CF47F0A90}"/>
                  </a:ext>
                </a:extLst>
              </p:cNvPr>
              <p:cNvSpPr>
                <a:spLocks/>
              </p:cNvSpPr>
              <p:nvPr/>
            </p:nvSpPr>
            <p:spPr bwMode="auto">
              <a:xfrm>
                <a:off x="3041" y="2382"/>
                <a:ext cx="38" cy="30"/>
              </a:xfrm>
              <a:custGeom>
                <a:avLst/>
                <a:gdLst>
                  <a:gd name="T0" fmla="*/ 25 w 40"/>
                  <a:gd name="T1" fmla="*/ 0 h 32"/>
                  <a:gd name="T2" fmla="*/ 26 w 40"/>
                  <a:gd name="T3" fmla="*/ 8 h 32"/>
                  <a:gd name="T4" fmla="*/ 29 w 40"/>
                  <a:gd name="T5" fmla="*/ 9 h 32"/>
                  <a:gd name="T6" fmla="*/ 30 w 40"/>
                  <a:gd name="T7" fmla="*/ 15 h 32"/>
                  <a:gd name="T8" fmla="*/ 26 w 40"/>
                  <a:gd name="T9" fmla="*/ 20 h 32"/>
                  <a:gd name="T10" fmla="*/ 15 w 40"/>
                  <a:gd name="T11" fmla="*/ 21 h 32"/>
                  <a:gd name="T12" fmla="*/ 6 w 40"/>
                  <a:gd name="T13" fmla="*/ 23 h 32"/>
                  <a:gd name="T14" fmla="*/ 0 w 40"/>
                  <a:gd name="T15" fmla="*/ 15 h 32"/>
                  <a:gd name="T16" fmla="*/ 2 w 40"/>
                  <a:gd name="T17" fmla="*/ 6 h 32"/>
                  <a:gd name="T18" fmla="*/ 10 w 40"/>
                  <a:gd name="T19" fmla="*/ 6 h 32"/>
                  <a:gd name="T20" fmla="*/ 15 w 40"/>
                  <a:gd name="T21" fmla="*/ 2 h 32"/>
                  <a:gd name="T22" fmla="*/ 25 w 40"/>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3" name="Freeform 261">
                <a:extLst>
                  <a:ext uri="{FF2B5EF4-FFF2-40B4-BE49-F238E27FC236}">
                    <a16:creationId xmlns:a16="http://schemas.microsoft.com/office/drawing/2014/main" id="{CF9C1436-4FCB-416E-9906-CF18AAA87363}"/>
                  </a:ext>
                </a:extLst>
              </p:cNvPr>
              <p:cNvSpPr>
                <a:spLocks/>
              </p:cNvSpPr>
              <p:nvPr/>
            </p:nvSpPr>
            <p:spPr bwMode="auto">
              <a:xfrm>
                <a:off x="2835" y="2297"/>
                <a:ext cx="176" cy="166"/>
              </a:xfrm>
              <a:custGeom>
                <a:avLst/>
                <a:gdLst>
                  <a:gd name="T0" fmla="*/ 8 w 187"/>
                  <a:gd name="T1" fmla="*/ 43 h 176"/>
                  <a:gd name="T2" fmla="*/ 0 w 187"/>
                  <a:gd name="T3" fmla="*/ 32 h 176"/>
                  <a:gd name="T4" fmla="*/ 2 w 187"/>
                  <a:gd name="T5" fmla="*/ 23 h 176"/>
                  <a:gd name="T6" fmla="*/ 11 w 187"/>
                  <a:gd name="T7" fmla="*/ 17 h 176"/>
                  <a:gd name="T8" fmla="*/ 15 w 187"/>
                  <a:gd name="T9" fmla="*/ 11 h 176"/>
                  <a:gd name="T10" fmla="*/ 23 w 187"/>
                  <a:gd name="T11" fmla="*/ 17 h 176"/>
                  <a:gd name="T12" fmla="*/ 26 w 187"/>
                  <a:gd name="T13" fmla="*/ 8 h 176"/>
                  <a:gd name="T14" fmla="*/ 38 w 187"/>
                  <a:gd name="T15" fmla="*/ 9 h 176"/>
                  <a:gd name="T16" fmla="*/ 49 w 187"/>
                  <a:gd name="T17" fmla="*/ 6 h 176"/>
                  <a:gd name="T18" fmla="*/ 61 w 187"/>
                  <a:gd name="T19" fmla="*/ 0 h 176"/>
                  <a:gd name="T20" fmla="*/ 69 w 187"/>
                  <a:gd name="T21" fmla="*/ 8 h 176"/>
                  <a:gd name="T22" fmla="*/ 76 w 187"/>
                  <a:gd name="T23" fmla="*/ 11 h 176"/>
                  <a:gd name="T24" fmla="*/ 70 w 187"/>
                  <a:gd name="T25" fmla="*/ 21 h 176"/>
                  <a:gd name="T26" fmla="*/ 61 w 187"/>
                  <a:gd name="T27" fmla="*/ 32 h 176"/>
                  <a:gd name="T28" fmla="*/ 68 w 187"/>
                  <a:gd name="T29" fmla="*/ 45 h 176"/>
                  <a:gd name="T30" fmla="*/ 82 w 187"/>
                  <a:gd name="T31" fmla="*/ 54 h 176"/>
                  <a:gd name="T32" fmla="*/ 88 w 187"/>
                  <a:gd name="T33" fmla="*/ 71 h 176"/>
                  <a:gd name="T34" fmla="*/ 106 w 187"/>
                  <a:gd name="T35" fmla="*/ 76 h 176"/>
                  <a:gd name="T36" fmla="*/ 106 w 187"/>
                  <a:gd name="T37" fmla="*/ 81 h 176"/>
                  <a:gd name="T38" fmla="*/ 120 w 187"/>
                  <a:gd name="T39" fmla="*/ 88 h 176"/>
                  <a:gd name="T40" fmla="*/ 135 w 187"/>
                  <a:gd name="T41" fmla="*/ 99 h 176"/>
                  <a:gd name="T42" fmla="*/ 134 w 187"/>
                  <a:gd name="T43" fmla="*/ 106 h 176"/>
                  <a:gd name="T44" fmla="*/ 123 w 187"/>
                  <a:gd name="T45" fmla="*/ 97 h 176"/>
                  <a:gd name="T46" fmla="*/ 114 w 187"/>
                  <a:gd name="T47" fmla="*/ 105 h 176"/>
                  <a:gd name="T48" fmla="*/ 121 w 187"/>
                  <a:gd name="T49" fmla="*/ 113 h 176"/>
                  <a:gd name="T50" fmla="*/ 118 w 187"/>
                  <a:gd name="T51" fmla="*/ 118 h 176"/>
                  <a:gd name="T52" fmla="*/ 112 w 187"/>
                  <a:gd name="T53" fmla="*/ 128 h 176"/>
                  <a:gd name="T54" fmla="*/ 104 w 187"/>
                  <a:gd name="T55" fmla="*/ 126 h 176"/>
                  <a:gd name="T56" fmla="*/ 108 w 187"/>
                  <a:gd name="T57" fmla="*/ 111 h 176"/>
                  <a:gd name="T58" fmla="*/ 97 w 187"/>
                  <a:gd name="T59" fmla="*/ 99 h 176"/>
                  <a:gd name="T60" fmla="*/ 88 w 187"/>
                  <a:gd name="T61" fmla="*/ 94 h 176"/>
                  <a:gd name="T62" fmla="*/ 70 w 187"/>
                  <a:gd name="T63" fmla="*/ 84 h 176"/>
                  <a:gd name="T64" fmla="*/ 56 w 187"/>
                  <a:gd name="T65" fmla="*/ 69 h 176"/>
                  <a:gd name="T66" fmla="*/ 40 w 187"/>
                  <a:gd name="T67" fmla="*/ 51 h 176"/>
                  <a:gd name="T68" fmla="*/ 30 w 187"/>
                  <a:gd name="T69" fmla="*/ 42 h 176"/>
                  <a:gd name="T70" fmla="*/ 15 w 187"/>
                  <a:gd name="T71" fmla="*/ 43 h 176"/>
                  <a:gd name="T72" fmla="*/ 8 w 187"/>
                  <a:gd name="T73" fmla="*/ 49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4" name="Freeform 262">
                <a:extLst>
                  <a:ext uri="{FF2B5EF4-FFF2-40B4-BE49-F238E27FC236}">
                    <a16:creationId xmlns:a16="http://schemas.microsoft.com/office/drawing/2014/main" id="{92E6298D-9552-435D-A970-78097AD9FBDD}"/>
                  </a:ext>
                </a:extLst>
              </p:cNvPr>
              <p:cNvSpPr>
                <a:spLocks/>
              </p:cNvSpPr>
              <p:nvPr/>
            </p:nvSpPr>
            <p:spPr bwMode="auto">
              <a:xfrm>
                <a:off x="3137" y="2271"/>
                <a:ext cx="49" cy="56"/>
              </a:xfrm>
              <a:custGeom>
                <a:avLst/>
                <a:gdLst>
                  <a:gd name="T0" fmla="*/ 15 w 52"/>
                  <a:gd name="T1" fmla="*/ 43 h 60"/>
                  <a:gd name="T2" fmla="*/ 11 w 52"/>
                  <a:gd name="T3" fmla="*/ 34 h 60"/>
                  <a:gd name="T4" fmla="*/ 15 w 52"/>
                  <a:gd name="T5" fmla="*/ 26 h 60"/>
                  <a:gd name="T6" fmla="*/ 13 w 52"/>
                  <a:gd name="T7" fmla="*/ 22 h 60"/>
                  <a:gd name="T8" fmla="*/ 9 w 52"/>
                  <a:gd name="T9" fmla="*/ 19 h 60"/>
                  <a:gd name="T10" fmla="*/ 4 w 52"/>
                  <a:gd name="T11" fmla="*/ 13 h 60"/>
                  <a:gd name="T12" fmla="*/ 2 w 52"/>
                  <a:gd name="T13" fmla="*/ 7 h 60"/>
                  <a:gd name="T14" fmla="*/ 0 w 52"/>
                  <a:gd name="T15" fmla="*/ 4 h 60"/>
                  <a:gd name="T16" fmla="*/ 4 w 52"/>
                  <a:gd name="T17" fmla="*/ 0 h 60"/>
                  <a:gd name="T18" fmla="*/ 13 w 52"/>
                  <a:gd name="T19" fmla="*/ 2 h 60"/>
                  <a:gd name="T20" fmla="*/ 23 w 52"/>
                  <a:gd name="T21" fmla="*/ 6 h 60"/>
                  <a:gd name="T22" fmla="*/ 25 w 52"/>
                  <a:gd name="T23" fmla="*/ 9 h 60"/>
                  <a:gd name="T24" fmla="*/ 28 w 52"/>
                  <a:gd name="T25" fmla="*/ 17 h 60"/>
                  <a:gd name="T26" fmla="*/ 36 w 52"/>
                  <a:gd name="T27" fmla="*/ 20 h 60"/>
                  <a:gd name="T28" fmla="*/ 39 w 52"/>
                  <a:gd name="T29" fmla="*/ 26 h 60"/>
                  <a:gd name="T30" fmla="*/ 36 w 52"/>
                  <a:gd name="T31" fmla="*/ 30 h 60"/>
                  <a:gd name="T32" fmla="*/ 30 w 52"/>
                  <a:gd name="T33" fmla="*/ 30 h 60"/>
                  <a:gd name="T34" fmla="*/ 23 w 52"/>
                  <a:gd name="T35" fmla="*/ 29 h 60"/>
                  <a:gd name="T36" fmla="*/ 23 w 52"/>
                  <a:gd name="T37" fmla="*/ 34 h 60"/>
                  <a:gd name="T38" fmla="*/ 19 w 52"/>
                  <a:gd name="T39" fmla="*/ 40 h 60"/>
                  <a:gd name="T40" fmla="*/ 15 w 52"/>
                  <a:gd name="T41" fmla="*/ 43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5" name="Freeform 263">
                <a:extLst>
                  <a:ext uri="{FF2B5EF4-FFF2-40B4-BE49-F238E27FC236}">
                    <a16:creationId xmlns:a16="http://schemas.microsoft.com/office/drawing/2014/main" id="{1597911F-9278-4FFE-92E3-1C8D2B2DE9CA}"/>
                  </a:ext>
                </a:extLst>
              </p:cNvPr>
              <p:cNvSpPr>
                <a:spLocks/>
              </p:cNvSpPr>
              <p:nvPr/>
            </p:nvSpPr>
            <p:spPr bwMode="auto">
              <a:xfrm>
                <a:off x="3062" y="2196"/>
                <a:ext cx="269" cy="150"/>
              </a:xfrm>
              <a:custGeom>
                <a:avLst/>
                <a:gdLst>
                  <a:gd name="T0" fmla="*/ 117 w 286"/>
                  <a:gd name="T1" fmla="*/ 6 h 160"/>
                  <a:gd name="T2" fmla="*/ 124 w 286"/>
                  <a:gd name="T3" fmla="*/ 0 h 160"/>
                  <a:gd name="T4" fmla="*/ 141 w 286"/>
                  <a:gd name="T5" fmla="*/ 0 h 160"/>
                  <a:gd name="T6" fmla="*/ 142 w 286"/>
                  <a:gd name="T7" fmla="*/ 17 h 160"/>
                  <a:gd name="T8" fmla="*/ 159 w 286"/>
                  <a:gd name="T9" fmla="*/ 30 h 160"/>
                  <a:gd name="T10" fmla="*/ 184 w 286"/>
                  <a:gd name="T11" fmla="*/ 35 h 160"/>
                  <a:gd name="T12" fmla="*/ 211 w 286"/>
                  <a:gd name="T13" fmla="*/ 42 h 160"/>
                  <a:gd name="T14" fmla="*/ 209 w 286"/>
                  <a:gd name="T15" fmla="*/ 65 h 160"/>
                  <a:gd name="T16" fmla="*/ 190 w 286"/>
                  <a:gd name="T17" fmla="*/ 71 h 160"/>
                  <a:gd name="T18" fmla="*/ 178 w 286"/>
                  <a:gd name="T19" fmla="*/ 81 h 160"/>
                  <a:gd name="T20" fmla="*/ 153 w 286"/>
                  <a:gd name="T21" fmla="*/ 90 h 160"/>
                  <a:gd name="T22" fmla="*/ 140 w 286"/>
                  <a:gd name="T23" fmla="*/ 96 h 160"/>
                  <a:gd name="T24" fmla="*/ 151 w 286"/>
                  <a:gd name="T25" fmla="*/ 101 h 160"/>
                  <a:gd name="T26" fmla="*/ 159 w 286"/>
                  <a:gd name="T27" fmla="*/ 105 h 160"/>
                  <a:gd name="T28" fmla="*/ 175 w 286"/>
                  <a:gd name="T29" fmla="*/ 105 h 160"/>
                  <a:gd name="T30" fmla="*/ 172 w 286"/>
                  <a:gd name="T31" fmla="*/ 109 h 160"/>
                  <a:gd name="T32" fmla="*/ 155 w 286"/>
                  <a:gd name="T33" fmla="*/ 109 h 160"/>
                  <a:gd name="T34" fmla="*/ 142 w 286"/>
                  <a:gd name="T35" fmla="*/ 116 h 160"/>
                  <a:gd name="T36" fmla="*/ 135 w 286"/>
                  <a:gd name="T37" fmla="*/ 111 h 160"/>
                  <a:gd name="T38" fmla="*/ 125 w 286"/>
                  <a:gd name="T39" fmla="*/ 101 h 160"/>
                  <a:gd name="T40" fmla="*/ 135 w 286"/>
                  <a:gd name="T41" fmla="*/ 96 h 160"/>
                  <a:gd name="T42" fmla="*/ 119 w 286"/>
                  <a:gd name="T43" fmla="*/ 93 h 160"/>
                  <a:gd name="T44" fmla="*/ 107 w 286"/>
                  <a:gd name="T45" fmla="*/ 84 h 160"/>
                  <a:gd name="T46" fmla="*/ 102 w 286"/>
                  <a:gd name="T47" fmla="*/ 92 h 160"/>
                  <a:gd name="T48" fmla="*/ 88 w 286"/>
                  <a:gd name="T49" fmla="*/ 106 h 160"/>
                  <a:gd name="T50" fmla="*/ 81 w 286"/>
                  <a:gd name="T51" fmla="*/ 105 h 160"/>
                  <a:gd name="T52" fmla="*/ 73 w 286"/>
                  <a:gd name="T53" fmla="*/ 101 h 160"/>
                  <a:gd name="T54" fmla="*/ 81 w 286"/>
                  <a:gd name="T55" fmla="*/ 87 h 160"/>
                  <a:gd name="T56" fmla="*/ 97 w 286"/>
                  <a:gd name="T57" fmla="*/ 84 h 160"/>
                  <a:gd name="T58" fmla="*/ 87 w 286"/>
                  <a:gd name="T59" fmla="*/ 74 h 160"/>
                  <a:gd name="T60" fmla="*/ 72 w 286"/>
                  <a:gd name="T61" fmla="*/ 60 h 160"/>
                  <a:gd name="T62" fmla="*/ 62 w 286"/>
                  <a:gd name="T63" fmla="*/ 58 h 160"/>
                  <a:gd name="T64" fmla="*/ 50 w 286"/>
                  <a:gd name="T65" fmla="*/ 61 h 160"/>
                  <a:gd name="T66" fmla="*/ 33 w 286"/>
                  <a:gd name="T67" fmla="*/ 67 h 160"/>
                  <a:gd name="T68" fmla="*/ 8 w 286"/>
                  <a:gd name="T69" fmla="*/ 68 h 160"/>
                  <a:gd name="T70" fmla="*/ 0 w 286"/>
                  <a:gd name="T71" fmla="*/ 60 h 160"/>
                  <a:gd name="T72" fmla="*/ 8 w 286"/>
                  <a:gd name="T73" fmla="*/ 48 h 160"/>
                  <a:gd name="T74" fmla="*/ 13 w 286"/>
                  <a:gd name="T75" fmla="*/ 34 h 160"/>
                  <a:gd name="T76" fmla="*/ 23 w 286"/>
                  <a:gd name="T77" fmla="*/ 26 h 160"/>
                  <a:gd name="T78" fmla="*/ 21 w 286"/>
                  <a:gd name="T79" fmla="*/ 11 h 160"/>
                  <a:gd name="T80" fmla="*/ 62 w 286"/>
                  <a:gd name="T81" fmla="*/ 9 h 160"/>
                  <a:gd name="T82" fmla="*/ 84 w 286"/>
                  <a:gd name="T83" fmla="*/ 15 h 160"/>
                  <a:gd name="T84" fmla="*/ 102 w 286"/>
                  <a:gd name="T85" fmla="*/ 4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6" name="Freeform 264">
                <a:extLst>
                  <a:ext uri="{FF2B5EF4-FFF2-40B4-BE49-F238E27FC236}">
                    <a16:creationId xmlns:a16="http://schemas.microsoft.com/office/drawing/2014/main" id="{4D2ACDF5-04E3-412F-9739-387947FD3A93}"/>
                  </a:ext>
                </a:extLst>
              </p:cNvPr>
              <p:cNvSpPr>
                <a:spLocks/>
              </p:cNvSpPr>
              <p:nvPr/>
            </p:nvSpPr>
            <p:spPr bwMode="auto">
              <a:xfrm>
                <a:off x="3041" y="2275"/>
                <a:ext cx="134" cy="84"/>
              </a:xfrm>
              <a:custGeom>
                <a:avLst/>
                <a:gdLst>
                  <a:gd name="T0" fmla="*/ 24 w 142"/>
                  <a:gd name="T1" fmla="*/ 7 h 90"/>
                  <a:gd name="T2" fmla="*/ 35 w 142"/>
                  <a:gd name="T3" fmla="*/ 4 h 90"/>
                  <a:gd name="T4" fmla="*/ 40 w 142"/>
                  <a:gd name="T5" fmla="*/ 2 h 90"/>
                  <a:gd name="T6" fmla="*/ 50 w 142"/>
                  <a:gd name="T7" fmla="*/ 7 h 90"/>
                  <a:gd name="T8" fmla="*/ 64 w 142"/>
                  <a:gd name="T9" fmla="*/ 7 h 90"/>
                  <a:gd name="T10" fmla="*/ 67 w 142"/>
                  <a:gd name="T11" fmla="*/ 0 h 90"/>
                  <a:gd name="T12" fmla="*/ 76 w 142"/>
                  <a:gd name="T13" fmla="*/ 0 h 90"/>
                  <a:gd name="T14" fmla="*/ 79 w 142"/>
                  <a:gd name="T15" fmla="*/ 7 h 90"/>
                  <a:gd name="T16" fmla="*/ 81 w 142"/>
                  <a:gd name="T17" fmla="*/ 11 h 90"/>
                  <a:gd name="T18" fmla="*/ 90 w 142"/>
                  <a:gd name="T19" fmla="*/ 20 h 90"/>
                  <a:gd name="T20" fmla="*/ 92 w 142"/>
                  <a:gd name="T21" fmla="*/ 22 h 90"/>
                  <a:gd name="T22" fmla="*/ 88 w 142"/>
                  <a:gd name="T23" fmla="*/ 30 h 90"/>
                  <a:gd name="T24" fmla="*/ 90 w 142"/>
                  <a:gd name="T25" fmla="*/ 37 h 90"/>
                  <a:gd name="T26" fmla="*/ 92 w 142"/>
                  <a:gd name="T27" fmla="*/ 41 h 90"/>
                  <a:gd name="T28" fmla="*/ 99 w 142"/>
                  <a:gd name="T29" fmla="*/ 43 h 90"/>
                  <a:gd name="T30" fmla="*/ 102 w 142"/>
                  <a:gd name="T31" fmla="*/ 40 h 90"/>
                  <a:gd name="T32" fmla="*/ 106 w 142"/>
                  <a:gd name="T33" fmla="*/ 44 h 90"/>
                  <a:gd name="T34" fmla="*/ 103 w 142"/>
                  <a:gd name="T35" fmla="*/ 48 h 90"/>
                  <a:gd name="T36" fmla="*/ 97 w 142"/>
                  <a:gd name="T37" fmla="*/ 51 h 90"/>
                  <a:gd name="T38" fmla="*/ 94 w 142"/>
                  <a:gd name="T39" fmla="*/ 55 h 90"/>
                  <a:gd name="T40" fmla="*/ 92 w 142"/>
                  <a:gd name="T41" fmla="*/ 63 h 90"/>
                  <a:gd name="T42" fmla="*/ 88 w 142"/>
                  <a:gd name="T43" fmla="*/ 63 h 90"/>
                  <a:gd name="T44" fmla="*/ 79 w 142"/>
                  <a:gd name="T45" fmla="*/ 59 h 90"/>
                  <a:gd name="T46" fmla="*/ 69 w 142"/>
                  <a:gd name="T47" fmla="*/ 57 h 90"/>
                  <a:gd name="T48" fmla="*/ 63 w 142"/>
                  <a:gd name="T49" fmla="*/ 63 h 90"/>
                  <a:gd name="T50" fmla="*/ 54 w 142"/>
                  <a:gd name="T51" fmla="*/ 63 h 90"/>
                  <a:gd name="T52" fmla="*/ 34 w 142"/>
                  <a:gd name="T53" fmla="*/ 63 h 90"/>
                  <a:gd name="T54" fmla="*/ 24 w 142"/>
                  <a:gd name="T55" fmla="*/ 59 h 90"/>
                  <a:gd name="T56" fmla="*/ 24 w 142"/>
                  <a:gd name="T57" fmla="*/ 52 h 90"/>
                  <a:gd name="T58" fmla="*/ 11 w 142"/>
                  <a:gd name="T59" fmla="*/ 51 h 90"/>
                  <a:gd name="T60" fmla="*/ 8 w 142"/>
                  <a:gd name="T61" fmla="*/ 43 h 90"/>
                  <a:gd name="T62" fmla="*/ 2 w 142"/>
                  <a:gd name="T63" fmla="*/ 37 h 90"/>
                  <a:gd name="T64" fmla="*/ 0 w 142"/>
                  <a:gd name="T65" fmla="*/ 31 h 90"/>
                  <a:gd name="T66" fmla="*/ 9 w 142"/>
                  <a:gd name="T67" fmla="*/ 21 h 90"/>
                  <a:gd name="T68" fmla="*/ 19 w 142"/>
                  <a:gd name="T69" fmla="*/ 11 h 90"/>
                  <a:gd name="T70" fmla="*/ 24 w 142"/>
                  <a:gd name="T71" fmla="*/ 7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7" name="Freeform 265">
                <a:extLst>
                  <a:ext uri="{FF2B5EF4-FFF2-40B4-BE49-F238E27FC236}">
                    <a16:creationId xmlns:a16="http://schemas.microsoft.com/office/drawing/2014/main" id="{11030948-B028-434E-A8AC-4FC6D310263A}"/>
                  </a:ext>
                </a:extLst>
              </p:cNvPr>
              <p:cNvSpPr>
                <a:spLocks/>
              </p:cNvSpPr>
              <p:nvPr/>
            </p:nvSpPr>
            <p:spPr bwMode="auto">
              <a:xfrm>
                <a:off x="3066" y="2350"/>
                <a:ext cx="92" cy="53"/>
              </a:xfrm>
              <a:custGeom>
                <a:avLst/>
                <a:gdLst>
                  <a:gd name="T0" fmla="*/ 13 w 98"/>
                  <a:gd name="T1" fmla="*/ 8 h 56"/>
                  <a:gd name="T2" fmla="*/ 34 w 98"/>
                  <a:gd name="T3" fmla="*/ 8 h 56"/>
                  <a:gd name="T4" fmla="*/ 42 w 98"/>
                  <a:gd name="T5" fmla="*/ 8 h 56"/>
                  <a:gd name="T6" fmla="*/ 48 w 98"/>
                  <a:gd name="T7" fmla="*/ 0 h 56"/>
                  <a:gd name="T8" fmla="*/ 58 w 98"/>
                  <a:gd name="T9" fmla="*/ 4 h 56"/>
                  <a:gd name="T10" fmla="*/ 67 w 98"/>
                  <a:gd name="T11" fmla="*/ 9 h 56"/>
                  <a:gd name="T12" fmla="*/ 71 w 98"/>
                  <a:gd name="T13" fmla="*/ 9 h 56"/>
                  <a:gd name="T14" fmla="*/ 71 w 98"/>
                  <a:gd name="T15" fmla="*/ 9 h 56"/>
                  <a:gd name="T16" fmla="*/ 65 w 98"/>
                  <a:gd name="T17" fmla="*/ 11 h 56"/>
                  <a:gd name="T18" fmla="*/ 65 w 98"/>
                  <a:gd name="T19" fmla="*/ 23 h 56"/>
                  <a:gd name="T20" fmla="*/ 60 w 98"/>
                  <a:gd name="T21" fmla="*/ 27 h 56"/>
                  <a:gd name="T22" fmla="*/ 61 w 98"/>
                  <a:gd name="T23" fmla="*/ 28 h 56"/>
                  <a:gd name="T24" fmla="*/ 67 w 98"/>
                  <a:gd name="T25" fmla="*/ 32 h 56"/>
                  <a:gd name="T26" fmla="*/ 65 w 98"/>
                  <a:gd name="T27" fmla="*/ 36 h 56"/>
                  <a:gd name="T28" fmla="*/ 58 w 98"/>
                  <a:gd name="T29" fmla="*/ 34 h 56"/>
                  <a:gd name="T30" fmla="*/ 53 w 98"/>
                  <a:gd name="T31" fmla="*/ 32 h 56"/>
                  <a:gd name="T32" fmla="*/ 47 w 98"/>
                  <a:gd name="T33" fmla="*/ 36 h 56"/>
                  <a:gd name="T34" fmla="*/ 44 w 98"/>
                  <a:gd name="T35" fmla="*/ 40 h 56"/>
                  <a:gd name="T36" fmla="*/ 44 w 98"/>
                  <a:gd name="T37" fmla="*/ 42 h 56"/>
                  <a:gd name="T38" fmla="*/ 38 w 98"/>
                  <a:gd name="T39" fmla="*/ 42 h 56"/>
                  <a:gd name="T40" fmla="*/ 30 w 98"/>
                  <a:gd name="T41" fmla="*/ 42 h 56"/>
                  <a:gd name="T42" fmla="*/ 22 w 98"/>
                  <a:gd name="T43" fmla="*/ 40 h 56"/>
                  <a:gd name="T44" fmla="*/ 19 w 98"/>
                  <a:gd name="T45" fmla="*/ 40 h 56"/>
                  <a:gd name="T46" fmla="*/ 9 w 98"/>
                  <a:gd name="T47" fmla="*/ 41 h 56"/>
                  <a:gd name="T48" fmla="*/ 8 w 98"/>
                  <a:gd name="T49" fmla="*/ 37 h 56"/>
                  <a:gd name="T50" fmla="*/ 6 w 98"/>
                  <a:gd name="T51" fmla="*/ 32 h 56"/>
                  <a:gd name="T52" fmla="*/ 4 w 98"/>
                  <a:gd name="T53" fmla="*/ 26 h 56"/>
                  <a:gd name="T54" fmla="*/ 8 w 98"/>
                  <a:gd name="T55" fmla="*/ 17 h 56"/>
                  <a:gd name="T56" fmla="*/ 4 w 98"/>
                  <a:gd name="T57" fmla="*/ 9 h 56"/>
                  <a:gd name="T58" fmla="*/ 0 w 98"/>
                  <a:gd name="T59" fmla="*/ 8 h 56"/>
                  <a:gd name="T60" fmla="*/ 6 w 98"/>
                  <a:gd name="T61" fmla="*/ 4 h 56"/>
                  <a:gd name="T62" fmla="*/ 13 w 98"/>
                  <a:gd name="T63" fmla="*/ 8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8" name="Freeform 266">
                <a:extLst>
                  <a:ext uri="{FF2B5EF4-FFF2-40B4-BE49-F238E27FC236}">
                    <a16:creationId xmlns:a16="http://schemas.microsoft.com/office/drawing/2014/main" id="{B12D16FE-511C-4C09-BAFD-4107BE9F1625}"/>
                  </a:ext>
                </a:extLst>
              </p:cNvPr>
              <p:cNvSpPr>
                <a:spLocks/>
              </p:cNvSpPr>
              <p:nvPr/>
            </p:nvSpPr>
            <p:spPr bwMode="auto">
              <a:xfrm>
                <a:off x="3122" y="2390"/>
                <a:ext cx="39" cy="28"/>
              </a:xfrm>
              <a:custGeom>
                <a:avLst/>
                <a:gdLst>
                  <a:gd name="T0" fmla="*/ 0 w 42"/>
                  <a:gd name="T1" fmla="*/ 9 h 30"/>
                  <a:gd name="T2" fmla="*/ 0 w 42"/>
                  <a:gd name="T3" fmla="*/ 15 h 30"/>
                  <a:gd name="T4" fmla="*/ 2 w 42"/>
                  <a:gd name="T5" fmla="*/ 19 h 30"/>
                  <a:gd name="T6" fmla="*/ 7 w 42"/>
                  <a:gd name="T7" fmla="*/ 19 h 30"/>
                  <a:gd name="T8" fmla="*/ 4 w 42"/>
                  <a:gd name="T9" fmla="*/ 21 h 30"/>
                  <a:gd name="T10" fmla="*/ 9 w 42"/>
                  <a:gd name="T11" fmla="*/ 20 h 30"/>
                  <a:gd name="T12" fmla="*/ 18 w 42"/>
                  <a:gd name="T13" fmla="*/ 15 h 30"/>
                  <a:gd name="T14" fmla="*/ 24 w 42"/>
                  <a:gd name="T15" fmla="*/ 11 h 30"/>
                  <a:gd name="T16" fmla="*/ 29 w 42"/>
                  <a:gd name="T17" fmla="*/ 13 h 30"/>
                  <a:gd name="T18" fmla="*/ 27 w 42"/>
                  <a:gd name="T19" fmla="*/ 9 h 30"/>
                  <a:gd name="T20" fmla="*/ 22 w 42"/>
                  <a:gd name="T21" fmla="*/ 7 h 30"/>
                  <a:gd name="T22" fmla="*/ 20 w 42"/>
                  <a:gd name="T23" fmla="*/ 4 h 30"/>
                  <a:gd name="T24" fmla="*/ 16 w 42"/>
                  <a:gd name="T25" fmla="*/ 4 h 30"/>
                  <a:gd name="T26" fmla="*/ 7 w 42"/>
                  <a:gd name="T27" fmla="*/ 0 h 30"/>
                  <a:gd name="T28" fmla="*/ 4 w 42"/>
                  <a:gd name="T29" fmla="*/ 4 h 30"/>
                  <a:gd name="T30" fmla="*/ 0 w 42"/>
                  <a:gd name="T31" fmla="*/ 7 h 30"/>
                  <a:gd name="T32" fmla="*/ 0 w 42"/>
                  <a:gd name="T33" fmla="*/ 9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199" name="Freeform 267">
                <a:extLst>
                  <a:ext uri="{FF2B5EF4-FFF2-40B4-BE49-F238E27FC236}">
                    <a16:creationId xmlns:a16="http://schemas.microsoft.com/office/drawing/2014/main" id="{8B37985D-1F84-49C5-BB14-D5D3EDAA952F}"/>
                  </a:ext>
                </a:extLst>
              </p:cNvPr>
              <p:cNvSpPr>
                <a:spLocks/>
              </p:cNvSpPr>
              <p:nvPr/>
            </p:nvSpPr>
            <p:spPr bwMode="auto">
              <a:xfrm>
                <a:off x="3022" y="2380"/>
                <a:ext cx="25" cy="53"/>
              </a:xfrm>
              <a:custGeom>
                <a:avLst/>
                <a:gdLst>
                  <a:gd name="T0" fmla="*/ 0 w 26"/>
                  <a:gd name="T1" fmla="*/ 9 h 56"/>
                  <a:gd name="T2" fmla="*/ 2 w 26"/>
                  <a:gd name="T3" fmla="*/ 4 h 56"/>
                  <a:gd name="T4" fmla="*/ 6 w 26"/>
                  <a:gd name="T5" fmla="*/ 0 h 56"/>
                  <a:gd name="T6" fmla="*/ 13 w 26"/>
                  <a:gd name="T7" fmla="*/ 2 h 56"/>
                  <a:gd name="T8" fmla="*/ 17 w 26"/>
                  <a:gd name="T9" fmla="*/ 8 h 56"/>
                  <a:gd name="T10" fmla="*/ 15 w 26"/>
                  <a:gd name="T11" fmla="*/ 11 h 56"/>
                  <a:gd name="T12" fmla="*/ 15 w 26"/>
                  <a:gd name="T13" fmla="*/ 17 h 56"/>
                  <a:gd name="T14" fmla="*/ 19 w 26"/>
                  <a:gd name="T15" fmla="*/ 24 h 56"/>
                  <a:gd name="T16" fmla="*/ 21 w 26"/>
                  <a:gd name="T17" fmla="*/ 26 h 56"/>
                  <a:gd name="T18" fmla="*/ 21 w 26"/>
                  <a:gd name="T19" fmla="*/ 28 h 56"/>
                  <a:gd name="T20" fmla="*/ 17 w 26"/>
                  <a:gd name="T21" fmla="*/ 34 h 56"/>
                  <a:gd name="T22" fmla="*/ 12 w 26"/>
                  <a:gd name="T23" fmla="*/ 42 h 56"/>
                  <a:gd name="T24" fmla="*/ 2 w 26"/>
                  <a:gd name="T25" fmla="*/ 30 h 56"/>
                  <a:gd name="T26" fmla="*/ 4 w 26"/>
                  <a:gd name="T27" fmla="*/ 23 h 56"/>
                  <a:gd name="T28" fmla="*/ 2 w 26"/>
                  <a:gd name="T29" fmla="*/ 13 h 56"/>
                  <a:gd name="T30" fmla="*/ 0 w 26"/>
                  <a:gd name="T31" fmla="*/ 9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0" name="Freeform 268">
                <a:extLst>
                  <a:ext uri="{FF2B5EF4-FFF2-40B4-BE49-F238E27FC236}">
                    <a16:creationId xmlns:a16="http://schemas.microsoft.com/office/drawing/2014/main" id="{6C68ECAD-E7F8-46EC-B072-8E037283AB94}"/>
                  </a:ext>
                </a:extLst>
              </p:cNvPr>
              <p:cNvSpPr>
                <a:spLocks/>
              </p:cNvSpPr>
              <p:nvPr/>
            </p:nvSpPr>
            <p:spPr bwMode="auto">
              <a:xfrm>
                <a:off x="2895" y="1491"/>
                <a:ext cx="157" cy="113"/>
              </a:xfrm>
              <a:custGeom>
                <a:avLst/>
                <a:gdLst>
                  <a:gd name="T0" fmla="*/ 40 w 167"/>
                  <a:gd name="T1" fmla="*/ 62 h 120"/>
                  <a:gd name="T2" fmla="*/ 52 w 167"/>
                  <a:gd name="T3" fmla="*/ 59 h 120"/>
                  <a:gd name="T4" fmla="*/ 32 w 167"/>
                  <a:gd name="T5" fmla="*/ 57 h 120"/>
                  <a:gd name="T6" fmla="*/ 40 w 167"/>
                  <a:gd name="T7" fmla="*/ 48 h 120"/>
                  <a:gd name="T8" fmla="*/ 63 w 167"/>
                  <a:gd name="T9" fmla="*/ 45 h 120"/>
                  <a:gd name="T10" fmla="*/ 66 w 167"/>
                  <a:gd name="T11" fmla="*/ 36 h 120"/>
                  <a:gd name="T12" fmla="*/ 52 w 167"/>
                  <a:gd name="T13" fmla="*/ 38 h 120"/>
                  <a:gd name="T14" fmla="*/ 48 w 167"/>
                  <a:gd name="T15" fmla="*/ 32 h 120"/>
                  <a:gd name="T16" fmla="*/ 40 w 167"/>
                  <a:gd name="T17" fmla="*/ 36 h 120"/>
                  <a:gd name="T18" fmla="*/ 27 w 167"/>
                  <a:gd name="T19" fmla="*/ 48 h 120"/>
                  <a:gd name="T20" fmla="*/ 8 w 167"/>
                  <a:gd name="T21" fmla="*/ 34 h 120"/>
                  <a:gd name="T22" fmla="*/ 14 w 167"/>
                  <a:gd name="T23" fmla="*/ 21 h 120"/>
                  <a:gd name="T24" fmla="*/ 8 w 167"/>
                  <a:gd name="T25" fmla="*/ 19 h 120"/>
                  <a:gd name="T26" fmla="*/ 0 w 167"/>
                  <a:gd name="T27" fmla="*/ 15 h 120"/>
                  <a:gd name="T28" fmla="*/ 14 w 167"/>
                  <a:gd name="T29" fmla="*/ 8 h 120"/>
                  <a:gd name="T30" fmla="*/ 35 w 167"/>
                  <a:gd name="T31" fmla="*/ 8 h 120"/>
                  <a:gd name="T32" fmla="*/ 40 w 167"/>
                  <a:gd name="T33" fmla="*/ 8 h 120"/>
                  <a:gd name="T34" fmla="*/ 54 w 167"/>
                  <a:gd name="T35" fmla="*/ 9 h 120"/>
                  <a:gd name="T36" fmla="*/ 56 w 167"/>
                  <a:gd name="T37" fmla="*/ 21 h 120"/>
                  <a:gd name="T38" fmla="*/ 66 w 167"/>
                  <a:gd name="T39" fmla="*/ 28 h 120"/>
                  <a:gd name="T40" fmla="*/ 61 w 167"/>
                  <a:gd name="T41" fmla="*/ 8 h 120"/>
                  <a:gd name="T42" fmla="*/ 63 w 167"/>
                  <a:gd name="T43" fmla="*/ 0 h 120"/>
                  <a:gd name="T44" fmla="*/ 79 w 167"/>
                  <a:gd name="T45" fmla="*/ 8 h 120"/>
                  <a:gd name="T46" fmla="*/ 81 w 167"/>
                  <a:gd name="T47" fmla="*/ 17 h 120"/>
                  <a:gd name="T48" fmla="*/ 93 w 167"/>
                  <a:gd name="T49" fmla="*/ 17 h 120"/>
                  <a:gd name="T50" fmla="*/ 111 w 167"/>
                  <a:gd name="T51" fmla="*/ 26 h 120"/>
                  <a:gd name="T52" fmla="*/ 117 w 167"/>
                  <a:gd name="T53" fmla="*/ 36 h 120"/>
                  <a:gd name="T54" fmla="*/ 90 w 167"/>
                  <a:gd name="T55" fmla="*/ 45 h 120"/>
                  <a:gd name="T56" fmla="*/ 86 w 167"/>
                  <a:gd name="T57" fmla="*/ 62 h 120"/>
                  <a:gd name="T58" fmla="*/ 74 w 167"/>
                  <a:gd name="T59" fmla="*/ 75 h 120"/>
                  <a:gd name="T60" fmla="*/ 59 w 167"/>
                  <a:gd name="T61" fmla="*/ 84 h 120"/>
                  <a:gd name="T62" fmla="*/ 49 w 167"/>
                  <a:gd name="T63" fmla="*/ 77 h 120"/>
                  <a:gd name="T64" fmla="*/ 33 w 167"/>
                  <a:gd name="T65" fmla="*/ 69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1" name="Freeform 269">
                <a:extLst>
                  <a:ext uri="{FF2B5EF4-FFF2-40B4-BE49-F238E27FC236}">
                    <a16:creationId xmlns:a16="http://schemas.microsoft.com/office/drawing/2014/main" id="{41CD96EE-71E7-4A9F-B4D4-4C0AF8DA7A4F}"/>
                  </a:ext>
                </a:extLst>
              </p:cNvPr>
              <p:cNvSpPr>
                <a:spLocks/>
              </p:cNvSpPr>
              <p:nvPr/>
            </p:nvSpPr>
            <p:spPr bwMode="auto">
              <a:xfrm>
                <a:off x="3005" y="1474"/>
                <a:ext cx="136" cy="47"/>
              </a:xfrm>
              <a:custGeom>
                <a:avLst/>
                <a:gdLst>
                  <a:gd name="T0" fmla="*/ 47 w 144"/>
                  <a:gd name="T1" fmla="*/ 28 h 50"/>
                  <a:gd name="T2" fmla="*/ 39 w 144"/>
                  <a:gd name="T3" fmla="*/ 28 h 50"/>
                  <a:gd name="T4" fmla="*/ 25 w 144"/>
                  <a:gd name="T5" fmla="*/ 28 h 50"/>
                  <a:gd name="T6" fmla="*/ 26 w 144"/>
                  <a:gd name="T7" fmla="*/ 22 h 50"/>
                  <a:gd name="T8" fmla="*/ 41 w 144"/>
                  <a:gd name="T9" fmla="*/ 21 h 50"/>
                  <a:gd name="T10" fmla="*/ 45 w 144"/>
                  <a:gd name="T11" fmla="*/ 19 h 50"/>
                  <a:gd name="T12" fmla="*/ 38 w 144"/>
                  <a:gd name="T13" fmla="*/ 17 h 50"/>
                  <a:gd name="T14" fmla="*/ 25 w 144"/>
                  <a:gd name="T15" fmla="*/ 17 h 50"/>
                  <a:gd name="T16" fmla="*/ 13 w 144"/>
                  <a:gd name="T17" fmla="*/ 20 h 50"/>
                  <a:gd name="T18" fmla="*/ 2 w 144"/>
                  <a:gd name="T19" fmla="*/ 19 h 50"/>
                  <a:gd name="T20" fmla="*/ 0 w 144"/>
                  <a:gd name="T21" fmla="*/ 13 h 50"/>
                  <a:gd name="T22" fmla="*/ 9 w 144"/>
                  <a:gd name="T23" fmla="*/ 9 h 50"/>
                  <a:gd name="T24" fmla="*/ 17 w 144"/>
                  <a:gd name="T25" fmla="*/ 6 h 50"/>
                  <a:gd name="T26" fmla="*/ 23 w 144"/>
                  <a:gd name="T27" fmla="*/ 6 h 50"/>
                  <a:gd name="T28" fmla="*/ 35 w 144"/>
                  <a:gd name="T29" fmla="*/ 8 h 50"/>
                  <a:gd name="T30" fmla="*/ 42 w 144"/>
                  <a:gd name="T31" fmla="*/ 8 h 50"/>
                  <a:gd name="T32" fmla="*/ 50 w 144"/>
                  <a:gd name="T33" fmla="*/ 8 h 50"/>
                  <a:gd name="T34" fmla="*/ 56 w 144"/>
                  <a:gd name="T35" fmla="*/ 0 h 50"/>
                  <a:gd name="T36" fmla="*/ 61 w 144"/>
                  <a:gd name="T37" fmla="*/ 9 h 50"/>
                  <a:gd name="T38" fmla="*/ 73 w 144"/>
                  <a:gd name="T39" fmla="*/ 8 h 50"/>
                  <a:gd name="T40" fmla="*/ 86 w 144"/>
                  <a:gd name="T41" fmla="*/ 8 h 50"/>
                  <a:gd name="T42" fmla="*/ 99 w 144"/>
                  <a:gd name="T43" fmla="*/ 9 h 50"/>
                  <a:gd name="T44" fmla="*/ 108 w 144"/>
                  <a:gd name="T45" fmla="*/ 11 h 50"/>
                  <a:gd name="T46" fmla="*/ 104 w 144"/>
                  <a:gd name="T47" fmla="*/ 17 h 50"/>
                  <a:gd name="T48" fmla="*/ 92 w 144"/>
                  <a:gd name="T49" fmla="*/ 22 h 50"/>
                  <a:gd name="T50" fmla="*/ 86 w 144"/>
                  <a:gd name="T51" fmla="*/ 28 h 50"/>
                  <a:gd name="T52" fmla="*/ 75 w 144"/>
                  <a:gd name="T53" fmla="*/ 28 h 50"/>
                  <a:gd name="T54" fmla="*/ 69 w 144"/>
                  <a:gd name="T55" fmla="*/ 37 h 50"/>
                  <a:gd name="T56" fmla="*/ 56 w 144"/>
                  <a:gd name="T57" fmla="*/ 34 h 50"/>
                  <a:gd name="T58" fmla="*/ 51 w 144"/>
                  <a:gd name="T59" fmla="*/ 28 h 50"/>
                  <a:gd name="T60" fmla="*/ 47 w 144"/>
                  <a:gd name="T61" fmla="*/ 28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2" name="Freeform 270">
                <a:extLst>
                  <a:ext uri="{FF2B5EF4-FFF2-40B4-BE49-F238E27FC236}">
                    <a16:creationId xmlns:a16="http://schemas.microsoft.com/office/drawing/2014/main" id="{9A2A9A7B-7B7E-4AAA-95D6-4E0C400777C0}"/>
                  </a:ext>
                </a:extLst>
              </p:cNvPr>
              <p:cNvSpPr>
                <a:spLocks/>
              </p:cNvSpPr>
              <p:nvPr/>
            </p:nvSpPr>
            <p:spPr bwMode="auto">
              <a:xfrm>
                <a:off x="3043" y="1551"/>
                <a:ext cx="55" cy="30"/>
              </a:xfrm>
              <a:custGeom>
                <a:avLst/>
                <a:gdLst>
                  <a:gd name="T0" fmla="*/ 9 w 58"/>
                  <a:gd name="T1" fmla="*/ 8 h 32"/>
                  <a:gd name="T2" fmla="*/ 9 w 58"/>
                  <a:gd name="T3" fmla="*/ 4 h 32"/>
                  <a:gd name="T4" fmla="*/ 24 w 58"/>
                  <a:gd name="T5" fmla="*/ 0 h 32"/>
                  <a:gd name="T6" fmla="*/ 28 w 58"/>
                  <a:gd name="T7" fmla="*/ 0 h 32"/>
                  <a:gd name="T8" fmla="*/ 32 w 58"/>
                  <a:gd name="T9" fmla="*/ 8 h 32"/>
                  <a:gd name="T10" fmla="*/ 38 w 58"/>
                  <a:gd name="T11" fmla="*/ 8 h 32"/>
                  <a:gd name="T12" fmla="*/ 44 w 58"/>
                  <a:gd name="T13" fmla="*/ 8 h 32"/>
                  <a:gd name="T14" fmla="*/ 40 w 58"/>
                  <a:gd name="T15" fmla="*/ 15 h 32"/>
                  <a:gd name="T16" fmla="*/ 28 w 58"/>
                  <a:gd name="T17" fmla="*/ 21 h 32"/>
                  <a:gd name="T18" fmla="*/ 21 w 58"/>
                  <a:gd name="T19" fmla="*/ 23 h 32"/>
                  <a:gd name="T20" fmla="*/ 21 w 58"/>
                  <a:gd name="T21" fmla="*/ 15 h 32"/>
                  <a:gd name="T22" fmla="*/ 13 w 58"/>
                  <a:gd name="T23" fmla="*/ 15 h 32"/>
                  <a:gd name="T24" fmla="*/ 9 w 58"/>
                  <a:gd name="T25" fmla="*/ 17 h 32"/>
                  <a:gd name="T26" fmla="*/ 4 w 58"/>
                  <a:gd name="T27" fmla="*/ 21 h 32"/>
                  <a:gd name="T28" fmla="*/ 0 w 58"/>
                  <a:gd name="T29" fmla="*/ 15 h 32"/>
                  <a:gd name="T30" fmla="*/ 6 w 58"/>
                  <a:gd name="T31" fmla="*/ 9 h 32"/>
                  <a:gd name="T32" fmla="*/ 9 w 58"/>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3" name="Freeform 271">
                <a:extLst>
                  <a:ext uri="{FF2B5EF4-FFF2-40B4-BE49-F238E27FC236}">
                    <a16:creationId xmlns:a16="http://schemas.microsoft.com/office/drawing/2014/main" id="{F6E6FD0D-6F86-474D-9B5B-141167A9BB46}"/>
                  </a:ext>
                </a:extLst>
              </p:cNvPr>
              <p:cNvSpPr>
                <a:spLocks/>
              </p:cNvSpPr>
              <p:nvPr/>
            </p:nvSpPr>
            <p:spPr bwMode="auto">
              <a:xfrm>
                <a:off x="3428" y="2136"/>
                <a:ext cx="602" cy="280"/>
              </a:xfrm>
              <a:custGeom>
                <a:avLst/>
                <a:gdLst>
                  <a:gd name="T0" fmla="*/ 69 w 640"/>
                  <a:gd name="T1" fmla="*/ 190 h 298"/>
                  <a:gd name="T2" fmla="*/ 49 w 640"/>
                  <a:gd name="T3" fmla="*/ 171 h 298"/>
                  <a:gd name="T4" fmla="*/ 47 w 640"/>
                  <a:gd name="T5" fmla="*/ 161 h 298"/>
                  <a:gd name="T6" fmla="*/ 55 w 640"/>
                  <a:gd name="T7" fmla="*/ 153 h 298"/>
                  <a:gd name="T8" fmla="*/ 69 w 640"/>
                  <a:gd name="T9" fmla="*/ 152 h 298"/>
                  <a:gd name="T10" fmla="*/ 80 w 640"/>
                  <a:gd name="T11" fmla="*/ 144 h 298"/>
                  <a:gd name="T12" fmla="*/ 60 w 640"/>
                  <a:gd name="T13" fmla="*/ 129 h 298"/>
                  <a:gd name="T14" fmla="*/ 30 w 640"/>
                  <a:gd name="T15" fmla="*/ 138 h 298"/>
                  <a:gd name="T16" fmla="*/ 19 w 640"/>
                  <a:gd name="T17" fmla="*/ 116 h 298"/>
                  <a:gd name="T18" fmla="*/ 0 w 640"/>
                  <a:gd name="T19" fmla="*/ 103 h 298"/>
                  <a:gd name="T20" fmla="*/ 13 w 640"/>
                  <a:gd name="T21" fmla="*/ 75 h 298"/>
                  <a:gd name="T22" fmla="*/ 24 w 640"/>
                  <a:gd name="T23" fmla="*/ 84 h 298"/>
                  <a:gd name="T24" fmla="*/ 44 w 640"/>
                  <a:gd name="T25" fmla="*/ 62 h 298"/>
                  <a:gd name="T26" fmla="*/ 82 w 640"/>
                  <a:gd name="T27" fmla="*/ 62 h 298"/>
                  <a:gd name="T28" fmla="*/ 111 w 640"/>
                  <a:gd name="T29" fmla="*/ 73 h 298"/>
                  <a:gd name="T30" fmla="*/ 140 w 640"/>
                  <a:gd name="T31" fmla="*/ 66 h 298"/>
                  <a:gd name="T32" fmla="*/ 166 w 640"/>
                  <a:gd name="T33" fmla="*/ 71 h 298"/>
                  <a:gd name="T34" fmla="*/ 167 w 640"/>
                  <a:gd name="T35" fmla="*/ 58 h 298"/>
                  <a:gd name="T36" fmla="*/ 162 w 640"/>
                  <a:gd name="T37" fmla="*/ 50 h 298"/>
                  <a:gd name="T38" fmla="*/ 167 w 640"/>
                  <a:gd name="T39" fmla="*/ 38 h 298"/>
                  <a:gd name="T40" fmla="*/ 174 w 640"/>
                  <a:gd name="T41" fmla="*/ 30 h 298"/>
                  <a:gd name="T42" fmla="*/ 187 w 640"/>
                  <a:gd name="T43" fmla="*/ 21 h 298"/>
                  <a:gd name="T44" fmla="*/ 231 w 640"/>
                  <a:gd name="T45" fmla="*/ 8 h 298"/>
                  <a:gd name="T46" fmla="*/ 268 w 640"/>
                  <a:gd name="T47" fmla="*/ 0 h 298"/>
                  <a:gd name="T48" fmla="*/ 286 w 640"/>
                  <a:gd name="T49" fmla="*/ 11 h 298"/>
                  <a:gd name="T50" fmla="*/ 308 w 640"/>
                  <a:gd name="T51" fmla="*/ 21 h 298"/>
                  <a:gd name="T52" fmla="*/ 336 w 640"/>
                  <a:gd name="T53" fmla="*/ 21 h 298"/>
                  <a:gd name="T54" fmla="*/ 354 w 640"/>
                  <a:gd name="T55" fmla="*/ 23 h 298"/>
                  <a:gd name="T56" fmla="*/ 376 w 640"/>
                  <a:gd name="T57" fmla="*/ 44 h 298"/>
                  <a:gd name="T58" fmla="*/ 388 w 640"/>
                  <a:gd name="T59" fmla="*/ 67 h 298"/>
                  <a:gd name="T60" fmla="*/ 398 w 640"/>
                  <a:gd name="T61" fmla="*/ 62 h 298"/>
                  <a:gd name="T62" fmla="*/ 414 w 640"/>
                  <a:gd name="T63" fmla="*/ 70 h 298"/>
                  <a:gd name="T64" fmla="*/ 435 w 640"/>
                  <a:gd name="T65" fmla="*/ 67 h 298"/>
                  <a:gd name="T66" fmla="*/ 453 w 640"/>
                  <a:gd name="T67" fmla="*/ 85 h 298"/>
                  <a:gd name="T68" fmla="*/ 470 w 640"/>
                  <a:gd name="T69" fmla="*/ 97 h 298"/>
                  <a:gd name="T70" fmla="*/ 461 w 640"/>
                  <a:gd name="T71" fmla="*/ 103 h 298"/>
                  <a:gd name="T72" fmla="*/ 457 w 640"/>
                  <a:gd name="T73" fmla="*/ 124 h 298"/>
                  <a:gd name="T74" fmla="*/ 439 w 640"/>
                  <a:gd name="T75" fmla="*/ 126 h 298"/>
                  <a:gd name="T76" fmla="*/ 420 w 640"/>
                  <a:gd name="T77" fmla="*/ 142 h 298"/>
                  <a:gd name="T78" fmla="*/ 403 w 640"/>
                  <a:gd name="T79" fmla="*/ 152 h 298"/>
                  <a:gd name="T80" fmla="*/ 396 w 640"/>
                  <a:gd name="T81" fmla="*/ 170 h 298"/>
                  <a:gd name="T82" fmla="*/ 395 w 640"/>
                  <a:gd name="T83" fmla="*/ 187 h 298"/>
                  <a:gd name="T84" fmla="*/ 388 w 640"/>
                  <a:gd name="T85" fmla="*/ 192 h 298"/>
                  <a:gd name="T86" fmla="*/ 377 w 640"/>
                  <a:gd name="T87" fmla="*/ 186 h 298"/>
                  <a:gd name="T88" fmla="*/ 331 w 640"/>
                  <a:gd name="T89" fmla="*/ 182 h 298"/>
                  <a:gd name="T90" fmla="*/ 316 w 640"/>
                  <a:gd name="T91" fmla="*/ 183 h 298"/>
                  <a:gd name="T92" fmla="*/ 302 w 640"/>
                  <a:gd name="T93" fmla="*/ 188 h 298"/>
                  <a:gd name="T94" fmla="*/ 291 w 640"/>
                  <a:gd name="T95" fmla="*/ 186 h 298"/>
                  <a:gd name="T96" fmla="*/ 277 w 640"/>
                  <a:gd name="T97" fmla="*/ 198 h 298"/>
                  <a:gd name="T98" fmla="*/ 258 w 640"/>
                  <a:gd name="T99" fmla="*/ 218 h 298"/>
                  <a:gd name="T100" fmla="*/ 252 w 640"/>
                  <a:gd name="T101" fmla="*/ 212 h 298"/>
                  <a:gd name="T102" fmla="*/ 235 w 640"/>
                  <a:gd name="T103" fmla="*/ 212 h 298"/>
                  <a:gd name="T104" fmla="*/ 228 w 640"/>
                  <a:gd name="T105" fmla="*/ 194 h 298"/>
                  <a:gd name="T106" fmla="*/ 214 w 640"/>
                  <a:gd name="T107" fmla="*/ 174 h 298"/>
                  <a:gd name="T108" fmla="*/ 180 w 640"/>
                  <a:gd name="T109" fmla="*/ 177 h 298"/>
                  <a:gd name="T110" fmla="*/ 151 w 640"/>
                  <a:gd name="T111" fmla="*/ 153 h 298"/>
                  <a:gd name="T112" fmla="*/ 124 w 640"/>
                  <a:gd name="T113" fmla="*/ 152 h 298"/>
                  <a:gd name="T114" fmla="*/ 111 w 640"/>
                  <a:gd name="T115" fmla="*/ 210 h 298"/>
                  <a:gd name="T116" fmla="*/ 97 w 640"/>
                  <a:gd name="T117" fmla="*/ 198 h 298"/>
                  <a:gd name="T118" fmla="*/ 84 w 640"/>
                  <a:gd name="T119" fmla="*/ 194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4" name="Freeform 272">
                <a:extLst>
                  <a:ext uri="{FF2B5EF4-FFF2-40B4-BE49-F238E27FC236}">
                    <a16:creationId xmlns:a16="http://schemas.microsoft.com/office/drawing/2014/main" id="{0D67881D-A4B4-46B9-9BC5-4CE553FAD6F8}"/>
                  </a:ext>
                </a:extLst>
              </p:cNvPr>
              <p:cNvSpPr>
                <a:spLocks/>
              </p:cNvSpPr>
              <p:nvPr/>
            </p:nvSpPr>
            <p:spPr bwMode="auto">
              <a:xfrm>
                <a:off x="3143" y="1568"/>
                <a:ext cx="2425" cy="837"/>
              </a:xfrm>
              <a:custGeom>
                <a:avLst/>
                <a:gdLst>
                  <a:gd name="T0" fmla="*/ 246 w 2580"/>
                  <a:gd name="T1" fmla="*/ 646 h 890"/>
                  <a:gd name="T2" fmla="*/ 186 w 2580"/>
                  <a:gd name="T3" fmla="*/ 631 h 890"/>
                  <a:gd name="T4" fmla="*/ 128 w 2580"/>
                  <a:gd name="T5" fmla="*/ 586 h 890"/>
                  <a:gd name="T6" fmla="*/ 120 w 2580"/>
                  <a:gd name="T7" fmla="*/ 527 h 890"/>
                  <a:gd name="T8" fmla="*/ 53 w 2580"/>
                  <a:gd name="T9" fmla="*/ 497 h 890"/>
                  <a:gd name="T10" fmla="*/ 9 w 2580"/>
                  <a:gd name="T11" fmla="*/ 429 h 890"/>
                  <a:gd name="T12" fmla="*/ 17 w 2580"/>
                  <a:gd name="T13" fmla="*/ 357 h 890"/>
                  <a:gd name="T14" fmla="*/ 24 w 2580"/>
                  <a:gd name="T15" fmla="*/ 246 h 890"/>
                  <a:gd name="T16" fmla="*/ 58 w 2580"/>
                  <a:gd name="T17" fmla="*/ 179 h 890"/>
                  <a:gd name="T18" fmla="*/ 126 w 2580"/>
                  <a:gd name="T19" fmla="*/ 257 h 890"/>
                  <a:gd name="T20" fmla="*/ 90 w 2580"/>
                  <a:gd name="T21" fmla="*/ 284 h 890"/>
                  <a:gd name="T22" fmla="*/ 132 w 2580"/>
                  <a:gd name="T23" fmla="*/ 279 h 890"/>
                  <a:gd name="T24" fmla="*/ 192 w 2580"/>
                  <a:gd name="T25" fmla="*/ 229 h 890"/>
                  <a:gd name="T26" fmla="*/ 233 w 2580"/>
                  <a:gd name="T27" fmla="*/ 241 h 890"/>
                  <a:gd name="T28" fmla="*/ 349 w 2580"/>
                  <a:gd name="T29" fmla="*/ 203 h 890"/>
                  <a:gd name="T30" fmla="*/ 366 w 2580"/>
                  <a:gd name="T31" fmla="*/ 166 h 890"/>
                  <a:gd name="T32" fmla="*/ 460 w 2580"/>
                  <a:gd name="T33" fmla="*/ 181 h 890"/>
                  <a:gd name="T34" fmla="*/ 525 w 2580"/>
                  <a:gd name="T35" fmla="*/ 134 h 890"/>
                  <a:gd name="T36" fmla="*/ 489 w 2580"/>
                  <a:gd name="T37" fmla="*/ 239 h 890"/>
                  <a:gd name="T38" fmla="*/ 571 w 2580"/>
                  <a:gd name="T39" fmla="*/ 199 h 890"/>
                  <a:gd name="T40" fmla="*/ 539 w 2580"/>
                  <a:gd name="T41" fmla="*/ 150 h 890"/>
                  <a:gd name="T42" fmla="*/ 572 w 2580"/>
                  <a:gd name="T43" fmla="*/ 150 h 890"/>
                  <a:gd name="T44" fmla="*/ 586 w 2580"/>
                  <a:gd name="T45" fmla="*/ 118 h 890"/>
                  <a:gd name="T46" fmla="*/ 695 w 2580"/>
                  <a:gd name="T47" fmla="*/ 88 h 890"/>
                  <a:gd name="T48" fmla="*/ 903 w 2580"/>
                  <a:gd name="T49" fmla="*/ 2 h 890"/>
                  <a:gd name="T50" fmla="*/ 973 w 2580"/>
                  <a:gd name="T51" fmla="*/ 75 h 890"/>
                  <a:gd name="T52" fmla="*/ 980 w 2580"/>
                  <a:gd name="T53" fmla="*/ 90 h 890"/>
                  <a:gd name="T54" fmla="*/ 1148 w 2580"/>
                  <a:gd name="T55" fmla="*/ 102 h 890"/>
                  <a:gd name="T56" fmla="*/ 1262 w 2580"/>
                  <a:gd name="T57" fmla="*/ 140 h 890"/>
                  <a:gd name="T58" fmla="*/ 1413 w 2580"/>
                  <a:gd name="T59" fmla="*/ 126 h 890"/>
                  <a:gd name="T60" fmla="*/ 1546 w 2580"/>
                  <a:gd name="T61" fmla="*/ 181 h 890"/>
                  <a:gd name="T62" fmla="*/ 1668 w 2580"/>
                  <a:gd name="T63" fmla="*/ 200 h 890"/>
                  <a:gd name="T64" fmla="*/ 1791 w 2580"/>
                  <a:gd name="T65" fmla="*/ 203 h 890"/>
                  <a:gd name="T66" fmla="*/ 1885 w 2580"/>
                  <a:gd name="T67" fmla="*/ 245 h 890"/>
                  <a:gd name="T68" fmla="*/ 1794 w 2580"/>
                  <a:gd name="T69" fmla="*/ 265 h 890"/>
                  <a:gd name="T70" fmla="*/ 1737 w 2580"/>
                  <a:gd name="T71" fmla="*/ 279 h 890"/>
                  <a:gd name="T72" fmla="*/ 1692 w 2580"/>
                  <a:gd name="T73" fmla="*/ 341 h 890"/>
                  <a:gd name="T74" fmla="*/ 1567 w 2580"/>
                  <a:gd name="T75" fmla="*/ 393 h 890"/>
                  <a:gd name="T76" fmla="*/ 1543 w 2580"/>
                  <a:gd name="T77" fmla="*/ 467 h 890"/>
                  <a:gd name="T78" fmla="*/ 1493 w 2580"/>
                  <a:gd name="T79" fmla="*/ 427 h 890"/>
                  <a:gd name="T80" fmla="*/ 1589 w 2580"/>
                  <a:gd name="T81" fmla="*/ 316 h 890"/>
                  <a:gd name="T82" fmla="*/ 1510 w 2580"/>
                  <a:gd name="T83" fmla="*/ 335 h 890"/>
                  <a:gd name="T84" fmla="*/ 1443 w 2580"/>
                  <a:gd name="T85" fmla="*/ 371 h 890"/>
                  <a:gd name="T86" fmla="*/ 1272 w 2580"/>
                  <a:gd name="T87" fmla="*/ 455 h 890"/>
                  <a:gd name="T88" fmla="*/ 1316 w 2580"/>
                  <a:gd name="T89" fmla="*/ 536 h 890"/>
                  <a:gd name="T90" fmla="*/ 1217 w 2580"/>
                  <a:gd name="T91" fmla="*/ 596 h 890"/>
                  <a:gd name="T92" fmla="*/ 1223 w 2580"/>
                  <a:gd name="T93" fmla="*/ 562 h 890"/>
                  <a:gd name="T94" fmla="*/ 1081 w 2580"/>
                  <a:gd name="T95" fmla="*/ 480 h 890"/>
                  <a:gd name="T96" fmla="*/ 1040 w 2580"/>
                  <a:gd name="T97" fmla="*/ 528 h 890"/>
                  <a:gd name="T98" fmla="*/ 935 w 2580"/>
                  <a:gd name="T99" fmla="*/ 528 h 890"/>
                  <a:gd name="T100" fmla="*/ 831 w 2580"/>
                  <a:gd name="T101" fmla="*/ 497 h 890"/>
                  <a:gd name="T102" fmla="*/ 751 w 2580"/>
                  <a:gd name="T103" fmla="*/ 514 h 890"/>
                  <a:gd name="T104" fmla="*/ 656 w 2580"/>
                  <a:gd name="T105" fmla="*/ 513 h 890"/>
                  <a:gd name="T106" fmla="*/ 557 w 2580"/>
                  <a:gd name="T107" fmla="*/ 466 h 890"/>
                  <a:gd name="T108" fmla="*/ 394 w 2580"/>
                  <a:gd name="T109" fmla="*/ 467 h 890"/>
                  <a:gd name="T110" fmla="*/ 389 w 2580"/>
                  <a:gd name="T111" fmla="*/ 516 h 890"/>
                  <a:gd name="T112" fmla="*/ 250 w 2580"/>
                  <a:gd name="T113" fmla="*/ 519 h 890"/>
                  <a:gd name="T114" fmla="*/ 253 w 2580"/>
                  <a:gd name="T115" fmla="*/ 583 h 8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5" name="Freeform 273">
                <a:extLst>
                  <a:ext uri="{FF2B5EF4-FFF2-40B4-BE49-F238E27FC236}">
                    <a16:creationId xmlns:a16="http://schemas.microsoft.com/office/drawing/2014/main" id="{04A7CED7-F113-47AC-8EC3-810FA26AC050}"/>
                  </a:ext>
                </a:extLst>
              </p:cNvPr>
              <p:cNvSpPr>
                <a:spLocks/>
              </p:cNvSpPr>
              <p:nvPr/>
            </p:nvSpPr>
            <p:spPr bwMode="auto">
              <a:xfrm>
                <a:off x="3502" y="1589"/>
                <a:ext cx="259" cy="184"/>
              </a:xfrm>
              <a:custGeom>
                <a:avLst/>
                <a:gdLst>
                  <a:gd name="T0" fmla="*/ 65 w 276"/>
                  <a:gd name="T1" fmla="*/ 143 h 196"/>
                  <a:gd name="T2" fmla="*/ 26 w 276"/>
                  <a:gd name="T3" fmla="*/ 142 h 196"/>
                  <a:gd name="T4" fmla="*/ 26 w 276"/>
                  <a:gd name="T5" fmla="*/ 133 h 196"/>
                  <a:gd name="T6" fmla="*/ 22 w 276"/>
                  <a:gd name="T7" fmla="*/ 129 h 196"/>
                  <a:gd name="T8" fmla="*/ 15 w 276"/>
                  <a:gd name="T9" fmla="*/ 133 h 196"/>
                  <a:gd name="T10" fmla="*/ 8 w 276"/>
                  <a:gd name="T11" fmla="*/ 129 h 196"/>
                  <a:gd name="T12" fmla="*/ 0 w 276"/>
                  <a:gd name="T13" fmla="*/ 121 h 196"/>
                  <a:gd name="T14" fmla="*/ 0 w 276"/>
                  <a:gd name="T15" fmla="*/ 113 h 196"/>
                  <a:gd name="T16" fmla="*/ 8 w 276"/>
                  <a:gd name="T17" fmla="*/ 109 h 196"/>
                  <a:gd name="T18" fmla="*/ 15 w 276"/>
                  <a:gd name="T19" fmla="*/ 103 h 196"/>
                  <a:gd name="T20" fmla="*/ 15 w 276"/>
                  <a:gd name="T21" fmla="*/ 96 h 196"/>
                  <a:gd name="T22" fmla="*/ 24 w 276"/>
                  <a:gd name="T23" fmla="*/ 86 h 196"/>
                  <a:gd name="T24" fmla="*/ 32 w 276"/>
                  <a:gd name="T25" fmla="*/ 84 h 196"/>
                  <a:gd name="T26" fmla="*/ 35 w 276"/>
                  <a:gd name="T27" fmla="*/ 79 h 196"/>
                  <a:gd name="T28" fmla="*/ 28 w 276"/>
                  <a:gd name="T29" fmla="*/ 78 h 196"/>
                  <a:gd name="T30" fmla="*/ 47 w 276"/>
                  <a:gd name="T31" fmla="*/ 61 h 196"/>
                  <a:gd name="T32" fmla="*/ 55 w 276"/>
                  <a:gd name="T33" fmla="*/ 48 h 196"/>
                  <a:gd name="T34" fmla="*/ 80 w 276"/>
                  <a:gd name="T35" fmla="*/ 30 h 196"/>
                  <a:gd name="T36" fmla="*/ 96 w 276"/>
                  <a:gd name="T37" fmla="*/ 26 h 196"/>
                  <a:gd name="T38" fmla="*/ 101 w 276"/>
                  <a:gd name="T39" fmla="*/ 21 h 196"/>
                  <a:gd name="T40" fmla="*/ 128 w 276"/>
                  <a:gd name="T41" fmla="*/ 19 h 196"/>
                  <a:gd name="T42" fmla="*/ 153 w 276"/>
                  <a:gd name="T43" fmla="*/ 15 h 196"/>
                  <a:gd name="T44" fmla="*/ 167 w 276"/>
                  <a:gd name="T45" fmla="*/ 8 h 196"/>
                  <a:gd name="T46" fmla="*/ 182 w 276"/>
                  <a:gd name="T47" fmla="*/ 0 h 196"/>
                  <a:gd name="T48" fmla="*/ 194 w 276"/>
                  <a:gd name="T49" fmla="*/ 0 h 196"/>
                  <a:gd name="T50" fmla="*/ 201 w 276"/>
                  <a:gd name="T51" fmla="*/ 6 h 196"/>
                  <a:gd name="T52" fmla="*/ 197 w 276"/>
                  <a:gd name="T53" fmla="*/ 13 h 196"/>
                  <a:gd name="T54" fmla="*/ 184 w 276"/>
                  <a:gd name="T55" fmla="*/ 22 h 196"/>
                  <a:gd name="T56" fmla="*/ 161 w 276"/>
                  <a:gd name="T57" fmla="*/ 30 h 196"/>
                  <a:gd name="T58" fmla="*/ 121 w 276"/>
                  <a:gd name="T59" fmla="*/ 36 h 196"/>
                  <a:gd name="T60" fmla="*/ 99 w 276"/>
                  <a:gd name="T61" fmla="*/ 54 h 196"/>
                  <a:gd name="T62" fmla="*/ 88 w 276"/>
                  <a:gd name="T63" fmla="*/ 58 h 196"/>
                  <a:gd name="T64" fmla="*/ 80 w 276"/>
                  <a:gd name="T65" fmla="*/ 60 h 196"/>
                  <a:gd name="T66" fmla="*/ 80 w 276"/>
                  <a:gd name="T67" fmla="*/ 69 h 196"/>
                  <a:gd name="T68" fmla="*/ 69 w 276"/>
                  <a:gd name="T69" fmla="*/ 74 h 196"/>
                  <a:gd name="T70" fmla="*/ 63 w 276"/>
                  <a:gd name="T71" fmla="*/ 84 h 196"/>
                  <a:gd name="T72" fmla="*/ 47 w 276"/>
                  <a:gd name="T73" fmla="*/ 101 h 196"/>
                  <a:gd name="T74" fmla="*/ 45 w 276"/>
                  <a:gd name="T75" fmla="*/ 121 h 196"/>
                  <a:gd name="T76" fmla="*/ 53 w 276"/>
                  <a:gd name="T77" fmla="*/ 127 h 196"/>
                  <a:gd name="T78" fmla="*/ 53 w 276"/>
                  <a:gd name="T79" fmla="*/ 134 h 196"/>
                  <a:gd name="T80" fmla="*/ 65 w 276"/>
                  <a:gd name="T81" fmla="*/ 143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6" name="Freeform 274">
                <a:extLst>
                  <a:ext uri="{FF2B5EF4-FFF2-40B4-BE49-F238E27FC236}">
                    <a16:creationId xmlns:a16="http://schemas.microsoft.com/office/drawing/2014/main" id="{7D6FB4F7-3A01-4D18-841B-4423D11F224F}"/>
                  </a:ext>
                </a:extLst>
              </p:cNvPr>
              <p:cNvSpPr>
                <a:spLocks/>
              </p:cNvSpPr>
              <p:nvPr/>
            </p:nvSpPr>
            <p:spPr bwMode="auto">
              <a:xfrm>
                <a:off x="4214" y="1511"/>
                <a:ext cx="91" cy="49"/>
              </a:xfrm>
              <a:custGeom>
                <a:avLst/>
                <a:gdLst>
                  <a:gd name="T0" fmla="*/ 0 w 96"/>
                  <a:gd name="T1" fmla="*/ 36 h 52"/>
                  <a:gd name="T2" fmla="*/ 11 w 96"/>
                  <a:gd name="T3" fmla="*/ 23 h 52"/>
                  <a:gd name="T4" fmla="*/ 23 w 96"/>
                  <a:gd name="T5" fmla="*/ 9 h 52"/>
                  <a:gd name="T6" fmla="*/ 30 w 96"/>
                  <a:gd name="T7" fmla="*/ 2 h 52"/>
                  <a:gd name="T8" fmla="*/ 44 w 96"/>
                  <a:gd name="T9" fmla="*/ 0 h 52"/>
                  <a:gd name="T10" fmla="*/ 42 w 96"/>
                  <a:gd name="T11" fmla="*/ 9 h 52"/>
                  <a:gd name="T12" fmla="*/ 54 w 96"/>
                  <a:gd name="T13" fmla="*/ 6 h 52"/>
                  <a:gd name="T14" fmla="*/ 63 w 96"/>
                  <a:gd name="T15" fmla="*/ 11 h 52"/>
                  <a:gd name="T16" fmla="*/ 74 w 96"/>
                  <a:gd name="T17" fmla="*/ 17 h 52"/>
                  <a:gd name="T18" fmla="*/ 72 w 96"/>
                  <a:gd name="T19" fmla="*/ 24 h 52"/>
                  <a:gd name="T20" fmla="*/ 66 w 96"/>
                  <a:gd name="T21" fmla="*/ 30 h 52"/>
                  <a:gd name="T22" fmla="*/ 44 w 96"/>
                  <a:gd name="T23" fmla="*/ 30 h 52"/>
                  <a:gd name="T24" fmla="*/ 21 w 96"/>
                  <a:gd name="T25" fmla="*/ 32 h 52"/>
                  <a:gd name="T26" fmla="*/ 15 w 96"/>
                  <a:gd name="T27" fmla="*/ 36 h 52"/>
                  <a:gd name="T28" fmla="*/ 8 w 96"/>
                  <a:gd name="T29" fmla="*/ 39 h 52"/>
                  <a:gd name="T30" fmla="*/ 0 w 96"/>
                  <a:gd name="T31" fmla="*/ 36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7" name="Freeform 275">
                <a:extLst>
                  <a:ext uri="{FF2B5EF4-FFF2-40B4-BE49-F238E27FC236}">
                    <a16:creationId xmlns:a16="http://schemas.microsoft.com/office/drawing/2014/main" id="{867F8ADA-ED69-4D36-9209-62CF6B9A00F6}"/>
                  </a:ext>
                </a:extLst>
              </p:cNvPr>
              <p:cNvSpPr>
                <a:spLocks/>
              </p:cNvSpPr>
              <p:nvPr/>
            </p:nvSpPr>
            <p:spPr bwMode="auto">
              <a:xfrm>
                <a:off x="4132" y="1485"/>
                <a:ext cx="90" cy="43"/>
              </a:xfrm>
              <a:custGeom>
                <a:avLst/>
                <a:gdLst>
                  <a:gd name="T0" fmla="*/ 0 w 96"/>
                  <a:gd name="T1" fmla="*/ 17 h 46"/>
                  <a:gd name="T2" fmla="*/ 11 w 96"/>
                  <a:gd name="T3" fmla="*/ 6 h 46"/>
                  <a:gd name="T4" fmla="*/ 34 w 96"/>
                  <a:gd name="T5" fmla="*/ 0 h 46"/>
                  <a:gd name="T6" fmla="*/ 47 w 96"/>
                  <a:gd name="T7" fmla="*/ 2 h 46"/>
                  <a:gd name="T8" fmla="*/ 47 w 96"/>
                  <a:gd name="T9" fmla="*/ 7 h 46"/>
                  <a:gd name="T10" fmla="*/ 55 w 96"/>
                  <a:gd name="T11" fmla="*/ 7 h 46"/>
                  <a:gd name="T12" fmla="*/ 64 w 96"/>
                  <a:gd name="T13" fmla="*/ 6 h 46"/>
                  <a:gd name="T14" fmla="*/ 69 w 96"/>
                  <a:gd name="T15" fmla="*/ 9 h 46"/>
                  <a:gd name="T16" fmla="*/ 69 w 96"/>
                  <a:gd name="T17" fmla="*/ 19 h 46"/>
                  <a:gd name="T18" fmla="*/ 61 w 96"/>
                  <a:gd name="T19" fmla="*/ 26 h 46"/>
                  <a:gd name="T20" fmla="*/ 67 w 96"/>
                  <a:gd name="T21" fmla="*/ 33 h 46"/>
                  <a:gd name="T22" fmla="*/ 39 w 96"/>
                  <a:gd name="T23" fmla="*/ 33 h 46"/>
                  <a:gd name="T24" fmla="*/ 30 w 96"/>
                  <a:gd name="T25" fmla="*/ 29 h 46"/>
                  <a:gd name="T26" fmla="*/ 11 w 96"/>
                  <a:gd name="T27" fmla="*/ 29 h 46"/>
                  <a:gd name="T28" fmla="*/ 8 w 96"/>
                  <a:gd name="T29" fmla="*/ 20 h 46"/>
                  <a:gd name="T30" fmla="*/ 0 w 96"/>
                  <a:gd name="T31" fmla="*/ 1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8" name="Freeform 276">
                <a:extLst>
                  <a:ext uri="{FF2B5EF4-FFF2-40B4-BE49-F238E27FC236}">
                    <a16:creationId xmlns:a16="http://schemas.microsoft.com/office/drawing/2014/main" id="{E6ADC1CE-43FA-4402-BC2C-608674A9D286}"/>
                  </a:ext>
                </a:extLst>
              </p:cNvPr>
              <p:cNvSpPr>
                <a:spLocks/>
              </p:cNvSpPr>
              <p:nvPr/>
            </p:nvSpPr>
            <p:spPr bwMode="auto">
              <a:xfrm>
                <a:off x="4109" y="1446"/>
                <a:ext cx="79" cy="41"/>
              </a:xfrm>
              <a:custGeom>
                <a:avLst/>
                <a:gdLst>
                  <a:gd name="T0" fmla="*/ 0 w 84"/>
                  <a:gd name="T1" fmla="*/ 24 h 44"/>
                  <a:gd name="T2" fmla="*/ 17 w 84"/>
                  <a:gd name="T3" fmla="*/ 31 h 44"/>
                  <a:gd name="T4" fmla="*/ 26 w 84"/>
                  <a:gd name="T5" fmla="*/ 30 h 44"/>
                  <a:gd name="T6" fmla="*/ 41 w 84"/>
                  <a:gd name="T7" fmla="*/ 27 h 44"/>
                  <a:gd name="T8" fmla="*/ 55 w 84"/>
                  <a:gd name="T9" fmla="*/ 26 h 44"/>
                  <a:gd name="T10" fmla="*/ 55 w 84"/>
                  <a:gd name="T11" fmla="*/ 20 h 44"/>
                  <a:gd name="T12" fmla="*/ 62 w 84"/>
                  <a:gd name="T13" fmla="*/ 17 h 44"/>
                  <a:gd name="T14" fmla="*/ 53 w 84"/>
                  <a:gd name="T15" fmla="*/ 9 h 44"/>
                  <a:gd name="T16" fmla="*/ 44 w 84"/>
                  <a:gd name="T17" fmla="*/ 2 h 44"/>
                  <a:gd name="T18" fmla="*/ 33 w 84"/>
                  <a:gd name="T19" fmla="*/ 0 h 44"/>
                  <a:gd name="T20" fmla="*/ 30 w 84"/>
                  <a:gd name="T21" fmla="*/ 7 h 44"/>
                  <a:gd name="T22" fmla="*/ 11 w 84"/>
                  <a:gd name="T23" fmla="*/ 7 h 44"/>
                  <a:gd name="T24" fmla="*/ 8 w 84"/>
                  <a:gd name="T25" fmla="*/ 13 h 44"/>
                  <a:gd name="T26" fmla="*/ 8 w 84"/>
                  <a:gd name="T27" fmla="*/ 20 h 44"/>
                  <a:gd name="T28" fmla="*/ 0 w 84"/>
                  <a:gd name="T29" fmla="*/ 2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09" name="Freeform 277">
                <a:extLst>
                  <a:ext uri="{FF2B5EF4-FFF2-40B4-BE49-F238E27FC236}">
                    <a16:creationId xmlns:a16="http://schemas.microsoft.com/office/drawing/2014/main" id="{B565E6CC-317F-4191-91F4-887B6C06A3E8}"/>
                  </a:ext>
                </a:extLst>
              </p:cNvPr>
              <p:cNvSpPr>
                <a:spLocks/>
              </p:cNvSpPr>
              <p:nvPr/>
            </p:nvSpPr>
            <p:spPr bwMode="auto">
              <a:xfrm>
                <a:off x="4778" y="1617"/>
                <a:ext cx="121" cy="41"/>
              </a:xfrm>
              <a:custGeom>
                <a:avLst/>
                <a:gdLst>
                  <a:gd name="T0" fmla="*/ 28 w 128"/>
                  <a:gd name="T1" fmla="*/ 30 h 44"/>
                  <a:gd name="T2" fmla="*/ 21 w 128"/>
                  <a:gd name="T3" fmla="*/ 31 h 44"/>
                  <a:gd name="T4" fmla="*/ 2 w 128"/>
                  <a:gd name="T5" fmla="*/ 22 h 44"/>
                  <a:gd name="T6" fmla="*/ 0 w 128"/>
                  <a:gd name="T7" fmla="*/ 15 h 44"/>
                  <a:gd name="T8" fmla="*/ 6 w 128"/>
                  <a:gd name="T9" fmla="*/ 6 h 44"/>
                  <a:gd name="T10" fmla="*/ 13 w 128"/>
                  <a:gd name="T11" fmla="*/ 0 h 44"/>
                  <a:gd name="T12" fmla="*/ 23 w 128"/>
                  <a:gd name="T13" fmla="*/ 0 h 44"/>
                  <a:gd name="T14" fmla="*/ 35 w 128"/>
                  <a:gd name="T15" fmla="*/ 7 h 44"/>
                  <a:gd name="T16" fmla="*/ 43 w 128"/>
                  <a:gd name="T17" fmla="*/ 11 h 44"/>
                  <a:gd name="T18" fmla="*/ 49 w 128"/>
                  <a:gd name="T19" fmla="*/ 4 h 44"/>
                  <a:gd name="T20" fmla="*/ 58 w 128"/>
                  <a:gd name="T21" fmla="*/ 4 h 44"/>
                  <a:gd name="T22" fmla="*/ 65 w 128"/>
                  <a:gd name="T23" fmla="*/ 7 h 44"/>
                  <a:gd name="T24" fmla="*/ 76 w 128"/>
                  <a:gd name="T25" fmla="*/ 7 h 44"/>
                  <a:gd name="T26" fmla="*/ 90 w 128"/>
                  <a:gd name="T27" fmla="*/ 9 h 44"/>
                  <a:gd name="T28" fmla="*/ 96 w 128"/>
                  <a:gd name="T29" fmla="*/ 15 h 44"/>
                  <a:gd name="T30" fmla="*/ 90 w 128"/>
                  <a:gd name="T31" fmla="*/ 22 h 44"/>
                  <a:gd name="T32" fmla="*/ 78 w 128"/>
                  <a:gd name="T33" fmla="*/ 26 h 44"/>
                  <a:gd name="T34" fmla="*/ 70 w 128"/>
                  <a:gd name="T35" fmla="*/ 22 h 44"/>
                  <a:gd name="T36" fmla="*/ 65 w 128"/>
                  <a:gd name="T37" fmla="*/ 18 h 44"/>
                  <a:gd name="T38" fmla="*/ 68 w 128"/>
                  <a:gd name="T39" fmla="*/ 9 h 44"/>
                  <a:gd name="T40" fmla="*/ 59 w 128"/>
                  <a:gd name="T41" fmla="*/ 11 h 44"/>
                  <a:gd name="T42" fmla="*/ 61 w 128"/>
                  <a:gd name="T43" fmla="*/ 18 h 44"/>
                  <a:gd name="T44" fmla="*/ 63 w 128"/>
                  <a:gd name="T45" fmla="*/ 21 h 44"/>
                  <a:gd name="T46" fmla="*/ 66 w 128"/>
                  <a:gd name="T47" fmla="*/ 27 h 44"/>
                  <a:gd name="T48" fmla="*/ 59 w 128"/>
                  <a:gd name="T49" fmla="*/ 27 h 44"/>
                  <a:gd name="T50" fmla="*/ 47 w 128"/>
                  <a:gd name="T51" fmla="*/ 26 h 44"/>
                  <a:gd name="T52" fmla="*/ 37 w 128"/>
                  <a:gd name="T53" fmla="*/ 26 h 44"/>
                  <a:gd name="T54" fmla="*/ 28 w 128"/>
                  <a:gd name="T55" fmla="*/ 24 h 44"/>
                  <a:gd name="T56" fmla="*/ 28 w 128"/>
                  <a:gd name="T57" fmla="*/ 3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0" name="Freeform 278">
                <a:extLst>
                  <a:ext uri="{FF2B5EF4-FFF2-40B4-BE49-F238E27FC236}">
                    <a16:creationId xmlns:a16="http://schemas.microsoft.com/office/drawing/2014/main" id="{FB2BF7E5-4B1F-4B39-AC2C-78FBE3F54A4D}"/>
                  </a:ext>
                </a:extLst>
              </p:cNvPr>
              <p:cNvSpPr>
                <a:spLocks/>
              </p:cNvSpPr>
              <p:nvPr/>
            </p:nvSpPr>
            <p:spPr bwMode="auto">
              <a:xfrm>
                <a:off x="4914" y="1636"/>
                <a:ext cx="69" cy="22"/>
              </a:xfrm>
              <a:custGeom>
                <a:avLst/>
                <a:gdLst>
                  <a:gd name="T0" fmla="*/ 6 w 74"/>
                  <a:gd name="T1" fmla="*/ 0 h 24"/>
                  <a:gd name="T2" fmla="*/ 11 w 74"/>
                  <a:gd name="T3" fmla="*/ 4 h 24"/>
                  <a:gd name="T4" fmla="*/ 26 w 74"/>
                  <a:gd name="T5" fmla="*/ 4 h 24"/>
                  <a:gd name="T6" fmla="*/ 35 w 74"/>
                  <a:gd name="T7" fmla="*/ 6 h 24"/>
                  <a:gd name="T8" fmla="*/ 48 w 74"/>
                  <a:gd name="T9" fmla="*/ 6 h 24"/>
                  <a:gd name="T10" fmla="*/ 52 w 74"/>
                  <a:gd name="T11" fmla="*/ 9 h 24"/>
                  <a:gd name="T12" fmla="*/ 42 w 74"/>
                  <a:gd name="T13" fmla="*/ 14 h 24"/>
                  <a:gd name="T14" fmla="*/ 34 w 74"/>
                  <a:gd name="T15" fmla="*/ 16 h 24"/>
                  <a:gd name="T16" fmla="*/ 26 w 74"/>
                  <a:gd name="T17" fmla="*/ 16 h 24"/>
                  <a:gd name="T18" fmla="*/ 15 w 74"/>
                  <a:gd name="T19" fmla="*/ 14 h 24"/>
                  <a:gd name="T20" fmla="*/ 4 w 74"/>
                  <a:gd name="T21" fmla="*/ 11 h 24"/>
                  <a:gd name="T22" fmla="*/ 0 w 74"/>
                  <a:gd name="T23" fmla="*/ 6 h 24"/>
                  <a:gd name="T24" fmla="*/ 6 w 7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1" name="Freeform 279">
                <a:extLst>
                  <a:ext uri="{FF2B5EF4-FFF2-40B4-BE49-F238E27FC236}">
                    <a16:creationId xmlns:a16="http://schemas.microsoft.com/office/drawing/2014/main" id="{A49C0B44-4542-44AF-8DB3-F7D3A42184C8}"/>
                  </a:ext>
                </a:extLst>
              </p:cNvPr>
              <p:cNvSpPr>
                <a:spLocks/>
              </p:cNvSpPr>
              <p:nvPr/>
            </p:nvSpPr>
            <p:spPr bwMode="auto">
              <a:xfrm>
                <a:off x="5399" y="1745"/>
                <a:ext cx="54" cy="22"/>
              </a:xfrm>
              <a:custGeom>
                <a:avLst/>
                <a:gdLst>
                  <a:gd name="T0" fmla="*/ 0 w 58"/>
                  <a:gd name="T1" fmla="*/ 11 h 24"/>
                  <a:gd name="T2" fmla="*/ 2 w 58"/>
                  <a:gd name="T3" fmla="*/ 16 h 24"/>
                  <a:gd name="T4" fmla="*/ 7 w 58"/>
                  <a:gd name="T5" fmla="*/ 16 h 24"/>
                  <a:gd name="T6" fmla="*/ 17 w 58"/>
                  <a:gd name="T7" fmla="*/ 16 h 24"/>
                  <a:gd name="T8" fmla="*/ 32 w 58"/>
                  <a:gd name="T9" fmla="*/ 14 h 24"/>
                  <a:gd name="T10" fmla="*/ 41 w 58"/>
                  <a:gd name="T11" fmla="*/ 13 h 24"/>
                  <a:gd name="T12" fmla="*/ 41 w 58"/>
                  <a:gd name="T13" fmla="*/ 6 h 24"/>
                  <a:gd name="T14" fmla="*/ 34 w 58"/>
                  <a:gd name="T15" fmla="*/ 4 h 24"/>
                  <a:gd name="T16" fmla="*/ 26 w 58"/>
                  <a:gd name="T17" fmla="*/ 0 h 24"/>
                  <a:gd name="T18" fmla="*/ 16 w 58"/>
                  <a:gd name="T19" fmla="*/ 2 h 24"/>
                  <a:gd name="T20" fmla="*/ 9 w 58"/>
                  <a:gd name="T21" fmla="*/ 6 h 24"/>
                  <a:gd name="T22" fmla="*/ 0 w 58"/>
                  <a:gd name="T23" fmla="*/ 1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6350" cap="flat" cmpd="sng">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2" name="Freeform 280">
                <a:extLst>
                  <a:ext uri="{FF2B5EF4-FFF2-40B4-BE49-F238E27FC236}">
                    <a16:creationId xmlns:a16="http://schemas.microsoft.com/office/drawing/2014/main" id="{4C79DA6B-1C3C-413A-8B49-163560C53794}"/>
                  </a:ext>
                </a:extLst>
              </p:cNvPr>
              <p:cNvSpPr>
                <a:spLocks/>
              </p:cNvSpPr>
              <p:nvPr/>
            </p:nvSpPr>
            <p:spPr bwMode="auto">
              <a:xfrm>
                <a:off x="3831" y="2171"/>
                <a:ext cx="914" cy="576"/>
              </a:xfrm>
              <a:custGeom>
                <a:avLst/>
                <a:gdLst>
                  <a:gd name="T0" fmla="*/ 80 w 972"/>
                  <a:gd name="T1" fmla="*/ 130 h 612"/>
                  <a:gd name="T2" fmla="*/ 125 w 972"/>
                  <a:gd name="T3" fmla="*/ 99 h 612"/>
                  <a:gd name="T4" fmla="*/ 154 w 972"/>
                  <a:gd name="T5" fmla="*/ 77 h 612"/>
                  <a:gd name="T6" fmla="*/ 190 w 972"/>
                  <a:gd name="T7" fmla="*/ 86 h 612"/>
                  <a:gd name="T8" fmla="*/ 203 w 972"/>
                  <a:gd name="T9" fmla="*/ 126 h 612"/>
                  <a:gd name="T10" fmla="*/ 263 w 972"/>
                  <a:gd name="T11" fmla="*/ 157 h 612"/>
                  <a:gd name="T12" fmla="*/ 372 w 972"/>
                  <a:gd name="T13" fmla="*/ 177 h 612"/>
                  <a:gd name="T14" fmla="*/ 448 w 972"/>
                  <a:gd name="T15" fmla="*/ 148 h 612"/>
                  <a:gd name="T16" fmla="*/ 481 w 972"/>
                  <a:gd name="T17" fmla="*/ 120 h 612"/>
                  <a:gd name="T18" fmla="*/ 541 w 972"/>
                  <a:gd name="T19" fmla="*/ 106 h 612"/>
                  <a:gd name="T20" fmla="*/ 492 w 972"/>
                  <a:gd name="T21" fmla="*/ 86 h 612"/>
                  <a:gd name="T22" fmla="*/ 525 w 972"/>
                  <a:gd name="T23" fmla="*/ 56 h 612"/>
                  <a:gd name="T24" fmla="*/ 551 w 972"/>
                  <a:gd name="T25" fmla="*/ 15 h 612"/>
                  <a:gd name="T26" fmla="*/ 586 w 972"/>
                  <a:gd name="T27" fmla="*/ 0 h 612"/>
                  <a:gd name="T28" fmla="*/ 630 w 972"/>
                  <a:gd name="T29" fmla="*/ 50 h 612"/>
                  <a:gd name="T30" fmla="*/ 668 w 972"/>
                  <a:gd name="T31" fmla="*/ 73 h 612"/>
                  <a:gd name="T32" fmla="*/ 714 w 972"/>
                  <a:gd name="T33" fmla="*/ 82 h 612"/>
                  <a:gd name="T34" fmla="*/ 687 w 972"/>
                  <a:gd name="T35" fmla="*/ 128 h 612"/>
                  <a:gd name="T36" fmla="*/ 659 w 972"/>
                  <a:gd name="T37" fmla="*/ 159 h 612"/>
                  <a:gd name="T38" fmla="*/ 622 w 972"/>
                  <a:gd name="T39" fmla="*/ 176 h 612"/>
                  <a:gd name="T40" fmla="*/ 586 w 972"/>
                  <a:gd name="T41" fmla="*/ 203 h 612"/>
                  <a:gd name="T42" fmla="*/ 568 w 972"/>
                  <a:gd name="T43" fmla="*/ 196 h 612"/>
                  <a:gd name="T44" fmla="*/ 532 w 972"/>
                  <a:gd name="T45" fmla="*/ 211 h 612"/>
                  <a:gd name="T46" fmla="*/ 529 w 972"/>
                  <a:gd name="T47" fmla="*/ 233 h 612"/>
                  <a:gd name="T48" fmla="*/ 557 w 972"/>
                  <a:gd name="T49" fmla="*/ 233 h 612"/>
                  <a:gd name="T50" fmla="*/ 553 w 972"/>
                  <a:gd name="T51" fmla="*/ 248 h 612"/>
                  <a:gd name="T52" fmla="*/ 541 w 972"/>
                  <a:gd name="T53" fmla="*/ 275 h 612"/>
                  <a:gd name="T54" fmla="*/ 563 w 972"/>
                  <a:gd name="T55" fmla="*/ 312 h 612"/>
                  <a:gd name="T56" fmla="*/ 559 w 972"/>
                  <a:gd name="T57" fmla="*/ 324 h 612"/>
                  <a:gd name="T58" fmla="*/ 563 w 972"/>
                  <a:gd name="T59" fmla="*/ 333 h 612"/>
                  <a:gd name="T60" fmla="*/ 525 w 972"/>
                  <a:gd name="T61" fmla="*/ 400 h 612"/>
                  <a:gd name="T62" fmla="*/ 468 w 972"/>
                  <a:gd name="T63" fmla="*/ 420 h 612"/>
                  <a:gd name="T64" fmla="*/ 431 w 972"/>
                  <a:gd name="T65" fmla="*/ 440 h 612"/>
                  <a:gd name="T66" fmla="*/ 424 w 972"/>
                  <a:gd name="T67" fmla="*/ 439 h 612"/>
                  <a:gd name="T68" fmla="*/ 387 w 972"/>
                  <a:gd name="T69" fmla="*/ 435 h 612"/>
                  <a:gd name="T70" fmla="*/ 362 w 972"/>
                  <a:gd name="T71" fmla="*/ 425 h 612"/>
                  <a:gd name="T72" fmla="*/ 331 w 972"/>
                  <a:gd name="T73" fmla="*/ 435 h 612"/>
                  <a:gd name="T74" fmla="*/ 308 w 972"/>
                  <a:gd name="T75" fmla="*/ 439 h 612"/>
                  <a:gd name="T76" fmla="*/ 295 w 972"/>
                  <a:gd name="T77" fmla="*/ 408 h 612"/>
                  <a:gd name="T78" fmla="*/ 289 w 972"/>
                  <a:gd name="T79" fmla="*/ 361 h 612"/>
                  <a:gd name="T80" fmla="*/ 259 w 972"/>
                  <a:gd name="T81" fmla="*/ 343 h 612"/>
                  <a:gd name="T82" fmla="*/ 215 w 972"/>
                  <a:gd name="T83" fmla="*/ 360 h 612"/>
                  <a:gd name="T84" fmla="*/ 169 w 972"/>
                  <a:gd name="T85" fmla="*/ 360 h 612"/>
                  <a:gd name="T86" fmla="*/ 107 w 972"/>
                  <a:gd name="T87" fmla="*/ 337 h 612"/>
                  <a:gd name="T88" fmla="*/ 59 w 972"/>
                  <a:gd name="T89" fmla="*/ 309 h 612"/>
                  <a:gd name="T90" fmla="*/ 62 w 972"/>
                  <a:gd name="T91" fmla="*/ 280 h 612"/>
                  <a:gd name="T92" fmla="*/ 52 w 972"/>
                  <a:gd name="T93" fmla="*/ 261 h 612"/>
                  <a:gd name="T94" fmla="*/ 15 w 972"/>
                  <a:gd name="T95" fmla="*/ 233 h 612"/>
                  <a:gd name="T96" fmla="*/ 2 w 972"/>
                  <a:gd name="T97" fmla="*/ 209 h 612"/>
                  <a:gd name="T98" fmla="*/ 23 w 972"/>
                  <a:gd name="T99" fmla="*/ 196 h 612"/>
                  <a:gd name="T100" fmla="*/ 75 w 972"/>
                  <a:gd name="T101" fmla="*/ 171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sp>
            <p:nvSpPr>
              <p:cNvPr id="213" name="Freeform 281">
                <a:extLst>
                  <a:ext uri="{FF2B5EF4-FFF2-40B4-BE49-F238E27FC236}">
                    <a16:creationId xmlns:a16="http://schemas.microsoft.com/office/drawing/2014/main" id="{3C8F88E6-A432-495B-8288-34D823E3A559}"/>
                  </a:ext>
                </a:extLst>
              </p:cNvPr>
              <p:cNvSpPr>
                <a:spLocks/>
              </p:cNvSpPr>
              <p:nvPr/>
            </p:nvSpPr>
            <p:spPr bwMode="auto">
              <a:xfrm>
                <a:off x="4045" y="2201"/>
                <a:ext cx="478" cy="196"/>
              </a:xfrm>
              <a:custGeom>
                <a:avLst/>
                <a:gdLst>
                  <a:gd name="T0" fmla="*/ 8 w 508"/>
                  <a:gd name="T1" fmla="*/ 40 h 208"/>
                  <a:gd name="T2" fmla="*/ 22 w 508"/>
                  <a:gd name="T3" fmla="*/ 33 h 208"/>
                  <a:gd name="T4" fmla="*/ 59 w 508"/>
                  <a:gd name="T5" fmla="*/ 22 h 208"/>
                  <a:gd name="T6" fmla="*/ 83 w 508"/>
                  <a:gd name="T7" fmla="*/ 33 h 208"/>
                  <a:gd name="T8" fmla="*/ 113 w 508"/>
                  <a:gd name="T9" fmla="*/ 37 h 208"/>
                  <a:gd name="T10" fmla="*/ 122 w 508"/>
                  <a:gd name="T11" fmla="*/ 24 h 208"/>
                  <a:gd name="T12" fmla="*/ 124 w 508"/>
                  <a:gd name="T13" fmla="*/ 4 h 208"/>
                  <a:gd name="T14" fmla="*/ 137 w 508"/>
                  <a:gd name="T15" fmla="*/ 2 h 208"/>
                  <a:gd name="T16" fmla="*/ 166 w 508"/>
                  <a:gd name="T17" fmla="*/ 9 h 208"/>
                  <a:gd name="T18" fmla="*/ 174 w 508"/>
                  <a:gd name="T19" fmla="*/ 26 h 208"/>
                  <a:gd name="T20" fmla="*/ 204 w 508"/>
                  <a:gd name="T21" fmla="*/ 24 h 208"/>
                  <a:gd name="T22" fmla="*/ 226 w 508"/>
                  <a:gd name="T23" fmla="*/ 32 h 208"/>
                  <a:gd name="T24" fmla="*/ 237 w 508"/>
                  <a:gd name="T25" fmla="*/ 39 h 208"/>
                  <a:gd name="T26" fmla="*/ 259 w 508"/>
                  <a:gd name="T27" fmla="*/ 45 h 208"/>
                  <a:gd name="T28" fmla="*/ 293 w 508"/>
                  <a:gd name="T29" fmla="*/ 39 h 208"/>
                  <a:gd name="T30" fmla="*/ 307 w 508"/>
                  <a:gd name="T31" fmla="*/ 28 h 208"/>
                  <a:gd name="T32" fmla="*/ 320 w 508"/>
                  <a:gd name="T33" fmla="*/ 32 h 208"/>
                  <a:gd name="T34" fmla="*/ 338 w 508"/>
                  <a:gd name="T35" fmla="*/ 33 h 208"/>
                  <a:gd name="T36" fmla="*/ 331 w 508"/>
                  <a:gd name="T37" fmla="*/ 45 h 208"/>
                  <a:gd name="T38" fmla="*/ 345 w 508"/>
                  <a:gd name="T39" fmla="*/ 64 h 208"/>
                  <a:gd name="T40" fmla="*/ 359 w 508"/>
                  <a:gd name="T41" fmla="*/ 61 h 208"/>
                  <a:gd name="T42" fmla="*/ 374 w 508"/>
                  <a:gd name="T43" fmla="*/ 84 h 208"/>
                  <a:gd name="T44" fmla="*/ 354 w 508"/>
                  <a:gd name="T45" fmla="*/ 82 h 208"/>
                  <a:gd name="T46" fmla="*/ 326 w 508"/>
                  <a:gd name="T47" fmla="*/ 98 h 208"/>
                  <a:gd name="T48" fmla="*/ 304 w 508"/>
                  <a:gd name="T49" fmla="*/ 109 h 208"/>
                  <a:gd name="T50" fmla="*/ 280 w 508"/>
                  <a:gd name="T51" fmla="*/ 107 h 208"/>
                  <a:gd name="T52" fmla="*/ 280 w 508"/>
                  <a:gd name="T53" fmla="*/ 124 h 208"/>
                  <a:gd name="T54" fmla="*/ 267 w 508"/>
                  <a:gd name="T55" fmla="*/ 137 h 208"/>
                  <a:gd name="T56" fmla="*/ 220 w 508"/>
                  <a:gd name="T57" fmla="*/ 144 h 208"/>
                  <a:gd name="T58" fmla="*/ 179 w 508"/>
                  <a:gd name="T59" fmla="*/ 152 h 208"/>
                  <a:gd name="T60" fmla="*/ 140 w 508"/>
                  <a:gd name="T61" fmla="*/ 141 h 208"/>
                  <a:gd name="T62" fmla="*/ 96 w 508"/>
                  <a:gd name="T63" fmla="*/ 132 h 208"/>
                  <a:gd name="T64" fmla="*/ 75 w 508"/>
                  <a:gd name="T65" fmla="*/ 115 h 208"/>
                  <a:gd name="T66" fmla="*/ 43 w 508"/>
                  <a:gd name="T67" fmla="*/ 106 h 208"/>
                  <a:gd name="T68" fmla="*/ 34 w 508"/>
                  <a:gd name="T69" fmla="*/ 94 h 208"/>
                  <a:gd name="T70" fmla="*/ 38 w 508"/>
                  <a:gd name="T71" fmla="*/ 82 h 208"/>
                  <a:gd name="T72" fmla="*/ 22 w 508"/>
                  <a:gd name="T73" fmla="*/ 62 h 208"/>
                  <a:gd name="T74" fmla="*/ 4 w 508"/>
                  <a:gd name="T75" fmla="*/ 54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6350" cmpd="sng">
                <a:solidFill>
                  <a:schemeClr val="accent1">
                    <a:lumMod val="75000"/>
                  </a:schemeClr>
                </a:solidFill>
                <a:prstDash val="solid"/>
                <a:round/>
                <a:headEnd/>
                <a:tailEnd/>
              </a:ln>
            </p:spPr>
            <p:txBody>
              <a:bodyPr/>
              <a:lstStyle/>
              <a:p>
                <a:pPr algn="ctr">
                  <a:spcBef>
                    <a:spcPct val="50000"/>
                  </a:spcBef>
                  <a:buClr>
                    <a:srgbClr val="FFFFFF"/>
                  </a:buClr>
                  <a:buSzPct val="120000"/>
                  <a:buFont typeface="Wingdings" pitchFamily="2" charset="2"/>
                  <a:buChar char="§"/>
                </a:pPr>
                <a:endParaRPr lang="en-US" sz="1600">
                  <a:solidFill>
                    <a:srgbClr val="FFFFFF"/>
                  </a:solidFill>
                </a:endParaRPr>
              </a:p>
            </p:txBody>
          </p:sp>
        </p:grpSp>
      </p:grpSp>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109713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10971380"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10971380" cy="488881"/>
          </a:xfrm>
          <a:prstGeom prst="rect">
            <a:avLst/>
          </a:prstGeom>
        </p:spPr>
        <p:txBody>
          <a:bodyPr anchor="t"/>
          <a:lstStyle>
            <a:lvl1pPr>
              <a:lnSpc>
                <a:spcPct val="80000"/>
              </a:lnSpc>
              <a:spcBef>
                <a:spcPts val="0"/>
              </a:spcBef>
              <a:defRPr sz="2400" b="0">
                <a:solidFill>
                  <a:schemeClr val="accent5"/>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2"/>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742675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8">
    <p:spTree>
      <p:nvGrpSpPr>
        <p:cNvPr id="1" name=""/>
        <p:cNvGrpSpPr/>
        <p:nvPr/>
      </p:nvGrpSpPr>
      <p:grpSpPr>
        <a:xfrm>
          <a:off x="0" y="0"/>
          <a:ext cx="0" cy="0"/>
          <a:chOff x="0" y="0"/>
          <a:chExt cx="0" cy="0"/>
        </a:xfrm>
      </p:grpSpPr>
      <p:pic>
        <p:nvPicPr>
          <p:cNvPr id="296" name="Picture 295">
            <a:extLst>
              <a:ext uri="{FF2B5EF4-FFF2-40B4-BE49-F238E27FC236}">
                <a16:creationId xmlns:a16="http://schemas.microsoft.com/office/drawing/2014/main" id="{9F108755-4E44-4A28-BC8B-6291FA9FA1D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9955" y="0"/>
            <a:ext cx="12221955" cy="6858000"/>
          </a:xfrm>
          <a:prstGeom prst="rect">
            <a:avLst/>
          </a:prstGeom>
        </p:spPr>
      </p:pic>
      <p:cxnSp>
        <p:nvCxnSpPr>
          <p:cNvPr id="11" name="Straight Connector 10">
            <a:extLst>
              <a:ext uri="{FF2B5EF4-FFF2-40B4-BE49-F238E27FC236}">
                <a16:creationId xmlns:a16="http://schemas.microsoft.com/office/drawing/2014/main" id="{E3D93EB2-0FC1-4EFD-8701-D81CD4C0358D}"/>
              </a:ext>
            </a:extLst>
          </p:cNvPr>
          <p:cNvCxnSpPr>
            <a:cxnSpLocks/>
          </p:cNvCxnSpPr>
          <p:nvPr userDrawn="1"/>
        </p:nvCxnSpPr>
        <p:spPr>
          <a:xfrm>
            <a:off x="598324" y="4998729"/>
            <a:ext cx="722149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CA19A03-139F-4A07-8CC8-6A824722FD31}"/>
              </a:ext>
            </a:extLst>
          </p:cNvPr>
          <p:cNvSpPr>
            <a:spLocks noGrp="1"/>
          </p:cNvSpPr>
          <p:nvPr>
            <p:ph type="body" sz="quarter" idx="10" hasCustomPrompt="1"/>
          </p:nvPr>
        </p:nvSpPr>
        <p:spPr>
          <a:xfrm>
            <a:off x="598320" y="3429000"/>
            <a:ext cx="7221491" cy="1525588"/>
          </a:xfrm>
          <a:prstGeom prst="rect">
            <a:avLst/>
          </a:prstGeom>
        </p:spPr>
        <p:txBody>
          <a:bodyPr anchor="b"/>
          <a:lstStyle>
            <a:lvl1pPr>
              <a:lnSpc>
                <a:spcPct val="80000"/>
              </a:lnSpc>
              <a:spcBef>
                <a:spcPts val="0"/>
              </a:spcBef>
              <a:defRPr sz="5400" b="1">
                <a:solidFill>
                  <a:schemeClr val="bg1"/>
                </a:solidFill>
              </a:defRPr>
            </a:lvl1pPr>
          </a:lstStyle>
          <a:p>
            <a:pPr lvl="0"/>
            <a:r>
              <a:rPr lang="en-US"/>
              <a:t>Title Here</a:t>
            </a:r>
          </a:p>
        </p:txBody>
      </p:sp>
      <p:sp>
        <p:nvSpPr>
          <p:cNvPr id="16" name="Text Placeholder 14">
            <a:extLst>
              <a:ext uri="{FF2B5EF4-FFF2-40B4-BE49-F238E27FC236}">
                <a16:creationId xmlns:a16="http://schemas.microsoft.com/office/drawing/2014/main" id="{8D6B247C-0592-4EFE-9E85-0BB46EDD7842}"/>
              </a:ext>
            </a:extLst>
          </p:cNvPr>
          <p:cNvSpPr>
            <a:spLocks noGrp="1"/>
          </p:cNvSpPr>
          <p:nvPr>
            <p:ph type="body" sz="quarter" idx="11" hasCustomPrompt="1"/>
          </p:nvPr>
        </p:nvSpPr>
        <p:spPr>
          <a:xfrm>
            <a:off x="598320" y="5161723"/>
            <a:ext cx="7221491" cy="488881"/>
          </a:xfrm>
          <a:prstGeom prst="rect">
            <a:avLst/>
          </a:prstGeom>
        </p:spPr>
        <p:txBody>
          <a:bodyPr anchor="t"/>
          <a:lstStyle>
            <a:lvl1pPr>
              <a:lnSpc>
                <a:spcPct val="80000"/>
              </a:lnSpc>
              <a:spcBef>
                <a:spcPts val="0"/>
              </a:spcBef>
              <a:defRPr sz="2400" b="0">
                <a:solidFill>
                  <a:schemeClr val="bg1"/>
                </a:solidFill>
              </a:defRPr>
            </a:lvl1pPr>
          </a:lstStyle>
          <a:p>
            <a:pPr lvl="0"/>
            <a:r>
              <a:rPr lang="en-US"/>
              <a:t>Subtitle Here</a:t>
            </a:r>
          </a:p>
        </p:txBody>
      </p:sp>
      <p:sp>
        <p:nvSpPr>
          <p:cNvPr id="17" name="Text Placeholder 14">
            <a:extLst>
              <a:ext uri="{FF2B5EF4-FFF2-40B4-BE49-F238E27FC236}">
                <a16:creationId xmlns:a16="http://schemas.microsoft.com/office/drawing/2014/main" id="{44EFA41A-DDE6-4D76-BC83-1E57E6AB41E0}"/>
              </a:ext>
            </a:extLst>
          </p:cNvPr>
          <p:cNvSpPr>
            <a:spLocks noGrp="1"/>
          </p:cNvSpPr>
          <p:nvPr>
            <p:ph type="body" sz="quarter" idx="12" hasCustomPrompt="1"/>
          </p:nvPr>
        </p:nvSpPr>
        <p:spPr>
          <a:xfrm>
            <a:off x="598319" y="5812842"/>
            <a:ext cx="7221492" cy="1025179"/>
          </a:xfrm>
          <a:prstGeom prst="rect">
            <a:avLst/>
          </a:prstGeom>
        </p:spPr>
        <p:txBody>
          <a:bodyPr anchor="t"/>
          <a:lstStyle>
            <a:lvl1pPr>
              <a:lnSpc>
                <a:spcPct val="80000"/>
              </a:lnSpc>
              <a:spcBef>
                <a:spcPts val="0"/>
              </a:spcBef>
              <a:defRPr sz="1200" b="0">
                <a:solidFill>
                  <a:schemeClr val="bg1"/>
                </a:solidFill>
              </a:defRPr>
            </a:lvl1pPr>
          </a:lstStyle>
          <a:p>
            <a:r>
              <a:rPr lang="en-US">
                <a:solidFill>
                  <a:schemeClr val="tx1"/>
                </a:solidFill>
                <a:latin typeface="+mj-lt"/>
                <a:ea typeface="Verdana" panose="020B0604030504040204" pitchFamily="34" charset="0"/>
                <a:cs typeface="Segoe UI" panose="020B0502040204020203" pitchFamily="34" charset="0"/>
              </a:rPr>
              <a:t>Added description text here if needed</a:t>
            </a:r>
          </a:p>
        </p:txBody>
      </p:sp>
      <p:pic>
        <p:nvPicPr>
          <p:cNvPr id="12" name="Picture 11" descr="A picture containing text, sign, clipart&#10;&#10;Description automatically generated">
            <a:extLst>
              <a:ext uri="{FF2B5EF4-FFF2-40B4-BE49-F238E27FC236}">
                <a16:creationId xmlns:a16="http://schemas.microsoft.com/office/drawing/2014/main" id="{B596AD5F-4D53-4C0D-8DB4-E0CF61235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20" y="572513"/>
            <a:ext cx="1312057" cy="916253"/>
          </a:xfrm>
          <a:prstGeom prst="rect">
            <a:avLst/>
          </a:prstGeom>
        </p:spPr>
      </p:pic>
    </p:spTree>
    <p:extLst>
      <p:ext uri="{BB962C8B-B14F-4D97-AF65-F5344CB8AC3E}">
        <p14:creationId xmlns:p14="http://schemas.microsoft.com/office/powerpoint/2010/main" val="127046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F3C2ED5A-9421-4498-8B25-13136E163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6BDEA-7848-40BD-9797-31994E2CA851}" type="datetime1">
              <a:rPr lang="en-US" smtClean="0"/>
              <a:t>11/25/2024</a:t>
            </a:fld>
            <a:endParaRPr lang="en-US"/>
          </a:p>
        </p:txBody>
      </p:sp>
      <p:sp>
        <p:nvSpPr>
          <p:cNvPr id="5" name="Footer Placeholder 4" hidden="1">
            <a:extLst>
              <a:ext uri="{FF2B5EF4-FFF2-40B4-BE49-F238E27FC236}">
                <a16:creationId xmlns:a16="http://schemas.microsoft.com/office/drawing/2014/main" id="{19897768-DB57-46A0-ACE5-837D324ED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hidden="1">
            <a:extLst>
              <a:ext uri="{FF2B5EF4-FFF2-40B4-BE49-F238E27FC236}">
                <a16:creationId xmlns:a16="http://schemas.microsoft.com/office/drawing/2014/main" id="{223ABB4D-E706-49EF-B6D9-D5B53B904B4B}"/>
              </a:ext>
            </a:extLst>
          </p:cNvPr>
          <p:cNvSpPr>
            <a:spLocks noGrp="1"/>
          </p:cNvSpPr>
          <p:nvPr>
            <p:ph type="sldNum" sz="quarter" idx="4"/>
          </p:nvPr>
        </p:nvSpPr>
        <p:spPr>
          <a:xfrm>
            <a:off x="11391900" y="6448425"/>
            <a:ext cx="647700" cy="257175"/>
          </a:xfrm>
          <a:prstGeom prst="rect">
            <a:avLst/>
          </a:prstGeom>
        </p:spPr>
        <p:txBody>
          <a:bodyPr vert="horz" lIns="91440" tIns="45720" rIns="91440" bIns="45720" rtlCol="0" anchor="ctr"/>
          <a:lstStyle>
            <a:lvl1pPr algn="r">
              <a:defRPr sz="1200">
                <a:solidFill>
                  <a:schemeClr val="tx2"/>
                </a:solidFill>
              </a:defRPr>
            </a:lvl1pPr>
          </a:lstStyle>
          <a:p>
            <a:fld id="{C2B6F44E-0ADC-4F93-A78C-500873AB9F30}" type="slidenum">
              <a:rPr lang="en-US" smtClean="0"/>
              <a:pPr/>
              <a:t>‹#›</a:t>
            </a:fld>
            <a:endParaRPr lang="en-US"/>
          </a:p>
        </p:txBody>
      </p:sp>
      <p:sp>
        <p:nvSpPr>
          <p:cNvPr id="23" name="Title Placeholder 1">
            <a:extLst>
              <a:ext uri="{FF2B5EF4-FFF2-40B4-BE49-F238E27FC236}">
                <a16:creationId xmlns:a16="http://schemas.microsoft.com/office/drawing/2014/main" id="{FC64DE11-C425-4851-8B23-9BA481EDF6B0}"/>
              </a:ext>
            </a:extLst>
          </p:cNvPr>
          <p:cNvSpPr txBox="1">
            <a:spLocks/>
          </p:cNvSpPr>
          <p:nvPr userDrawn="1"/>
        </p:nvSpPr>
        <p:spPr>
          <a:xfrm>
            <a:off x="265611" y="6063814"/>
            <a:ext cx="10688139" cy="60402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kern="1200" cap="none" baseline="0">
                <a:solidFill>
                  <a:schemeClr val="accent1"/>
                </a:solidFill>
                <a:latin typeface="+mn-lt"/>
                <a:ea typeface="+mj-ea"/>
                <a:cs typeface="Arial" panose="020B0604020202020204" pitchFamily="34" charset="0"/>
              </a:defRPr>
            </a:lvl1pPr>
          </a:lstStyle>
          <a:p>
            <a:endParaRPr lang="en-US"/>
          </a:p>
        </p:txBody>
      </p:sp>
      <p:sp>
        <p:nvSpPr>
          <p:cNvPr id="24" name="TextBox 23">
            <a:extLst>
              <a:ext uri="{FF2B5EF4-FFF2-40B4-BE49-F238E27FC236}">
                <a16:creationId xmlns:a16="http://schemas.microsoft.com/office/drawing/2014/main" id="{713F77AD-9AEE-4C87-99CD-98C66A503127}"/>
              </a:ext>
            </a:extLst>
          </p:cNvPr>
          <p:cNvSpPr txBox="1"/>
          <p:nvPr userDrawn="1"/>
        </p:nvSpPr>
        <p:spPr>
          <a:xfrm>
            <a:off x="170361" y="6584542"/>
            <a:ext cx="2782389" cy="166600"/>
          </a:xfrm>
          <a:prstGeom prst="rect">
            <a:avLst/>
          </a:prstGeom>
          <a:noFill/>
        </p:spPr>
        <p:txBody>
          <a:bodyPr wrap="square" rtlCol="0" anchor="b">
            <a:noAutofit/>
          </a:bodyPr>
          <a:lstStyle/>
          <a:p>
            <a:r>
              <a:rPr lang="en-US" sz="800">
                <a:solidFill>
                  <a:schemeClr val="tx1"/>
                </a:solidFill>
                <a:latin typeface="+mn-lt"/>
              </a:rPr>
              <a:t>Internal Only </a:t>
            </a:r>
          </a:p>
        </p:txBody>
      </p:sp>
      <p:sp>
        <p:nvSpPr>
          <p:cNvPr id="25" name="TextBox 24">
            <a:extLst>
              <a:ext uri="{FF2B5EF4-FFF2-40B4-BE49-F238E27FC236}">
                <a16:creationId xmlns:a16="http://schemas.microsoft.com/office/drawing/2014/main" id="{55F06CF3-300D-425A-9C1A-7FCC500B481E}"/>
              </a:ext>
            </a:extLst>
          </p:cNvPr>
          <p:cNvSpPr txBox="1"/>
          <p:nvPr userDrawn="1"/>
        </p:nvSpPr>
        <p:spPr>
          <a:xfrm>
            <a:off x="11049000" y="6584542"/>
            <a:ext cx="972637" cy="166600"/>
          </a:xfrm>
          <a:prstGeom prst="rect">
            <a:avLst/>
          </a:prstGeom>
          <a:noFill/>
        </p:spPr>
        <p:txBody>
          <a:bodyPr wrap="square" rtlCol="0" anchor="b">
            <a:noAutofit/>
          </a:bodyPr>
          <a:lstStyle/>
          <a:p>
            <a:pPr algn="r"/>
            <a:fld id="{952AE03F-5069-4EFA-9017-73035B002D74}"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599622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cap="none" baseline="0">
          <a:solidFill>
            <a:schemeClr val="accent2"/>
          </a:solidFill>
          <a:latin typeface="+mn-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96">
          <p15:clr>
            <a:srgbClr val="F26B43"/>
          </p15:clr>
        </p15:guide>
        <p15:guide id="3" orient="horz" pos="4224">
          <p15:clr>
            <a:srgbClr val="F26B43"/>
          </p15:clr>
        </p15:guide>
        <p15:guide id="4" pos="7584">
          <p15:clr>
            <a:srgbClr val="F26B43"/>
          </p15:clr>
        </p15:guide>
        <p15:guide id="5" pos="7272">
          <p15:clr>
            <a:srgbClr val="F26B43"/>
          </p15:clr>
        </p15:guide>
        <p15:guide id="6" pos="336">
          <p15:clr>
            <a:srgbClr val="F26B43"/>
          </p15:clr>
        </p15:guide>
        <p15:guide id="7" orient="horz" pos="888">
          <p15:clr>
            <a:srgbClr val="F26B43"/>
          </p15:clr>
        </p15:guide>
        <p15:guide id="8" orient="horz" pos="3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18/10/relationships/comments" Target="../comments/modernComment_13C_43CD221B.xml"/><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3F_9E72F13C.xml"/><Relationship Id="rId1" Type="http://schemas.openxmlformats.org/officeDocument/2006/relationships/slideLayout" Target="../slideLayouts/slideLayout24.xml"/><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32_2C2036CE.xml"/><Relationship Id="rId1" Type="http://schemas.openxmlformats.org/officeDocument/2006/relationships/slideLayout" Target="../slideLayouts/slideLayout24.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7.png"/><Relationship Id="rId12"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4.xml"/><Relationship Id="rId6" Type="http://schemas.microsoft.com/office/2007/relationships/hdphoto" Target="../media/hdphoto4.wdp"/><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1.png"/><Relationship Id="rId10" Type="http://schemas.microsoft.com/office/2007/relationships/hdphoto" Target="../media/hdphoto6.wdp"/><Relationship Id="rId4" Type="http://schemas.openxmlformats.org/officeDocument/2006/relationships/image" Target="../media/image35.png"/><Relationship Id="rId9" Type="http://schemas.openxmlformats.org/officeDocument/2006/relationships/image" Target="../media/image38.png"/><Relationship Id="rId1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5A3D86-A4EE-48CB-89DA-1E2966386634}"/>
              </a:ext>
            </a:extLst>
          </p:cNvPr>
          <p:cNvSpPr>
            <a:spLocks noGrp="1"/>
          </p:cNvSpPr>
          <p:nvPr>
            <p:ph type="body" sz="quarter" idx="10"/>
          </p:nvPr>
        </p:nvSpPr>
        <p:spPr/>
        <p:txBody>
          <a:bodyPr/>
          <a:lstStyle/>
          <a:p>
            <a:r>
              <a:rPr lang="en-US"/>
              <a:t>Safety Moments</a:t>
            </a:r>
          </a:p>
        </p:txBody>
      </p:sp>
      <p:sp>
        <p:nvSpPr>
          <p:cNvPr id="3" name="Text Placeholder 2">
            <a:extLst>
              <a:ext uri="{FF2B5EF4-FFF2-40B4-BE49-F238E27FC236}">
                <a16:creationId xmlns:a16="http://schemas.microsoft.com/office/drawing/2014/main" id="{08887511-687B-44D1-BAC5-9EEAD19F1714}"/>
              </a:ext>
            </a:extLst>
          </p:cNvPr>
          <p:cNvSpPr>
            <a:spLocks noGrp="1"/>
          </p:cNvSpPr>
          <p:nvPr>
            <p:ph type="body" sz="quarter" idx="11"/>
          </p:nvPr>
        </p:nvSpPr>
        <p:spPr/>
        <p:txBody>
          <a:bodyPr lIns="91440" tIns="45720" rIns="91440" bIns="45720" anchor="t"/>
          <a:lstStyle/>
          <a:p>
            <a:r>
              <a:rPr lang="en-US">
                <a:cs typeface="Arial"/>
              </a:rPr>
              <a:t>From H&amp;P </a:t>
            </a:r>
          </a:p>
        </p:txBody>
      </p:sp>
    </p:spTree>
    <p:extLst>
      <p:ext uri="{BB962C8B-B14F-4D97-AF65-F5344CB8AC3E}">
        <p14:creationId xmlns:p14="http://schemas.microsoft.com/office/powerpoint/2010/main" val="29895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E877193-2A16-A9C8-A533-B588D2092A27}"/>
              </a:ext>
            </a:extLst>
          </p:cNvPr>
          <p:cNvGrpSpPr/>
          <p:nvPr/>
        </p:nvGrpSpPr>
        <p:grpSpPr>
          <a:xfrm>
            <a:off x="0" y="1479377"/>
            <a:ext cx="12192000" cy="1400148"/>
            <a:chOff x="0" y="1479377"/>
            <a:chExt cx="12192000" cy="1400148"/>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486057" y="1479377"/>
              <a:ext cx="7847467"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chemeClr val="bg1"/>
                </a:solidFill>
              </a:endParaRPr>
            </a:p>
          </p:txBody>
        </p:sp>
      </p:grpSp>
      <p:sp>
        <p:nvSpPr>
          <p:cNvPr id="11" name="TextBox 10">
            <a:extLst>
              <a:ext uri="{FF2B5EF4-FFF2-40B4-BE49-F238E27FC236}">
                <a16:creationId xmlns:a16="http://schemas.microsoft.com/office/drawing/2014/main" id="{D7420463-5423-F579-81F5-56D504B3B25E}"/>
              </a:ext>
            </a:extLst>
          </p:cNvPr>
          <p:cNvSpPr txBox="1"/>
          <p:nvPr/>
        </p:nvSpPr>
        <p:spPr>
          <a:xfrm>
            <a:off x="7146524" y="3631618"/>
            <a:ext cx="4541720" cy="2416046"/>
          </a:xfrm>
          <a:prstGeom prst="rect">
            <a:avLst/>
          </a:prstGeom>
          <a:noFill/>
        </p:spPr>
        <p:txBody>
          <a:bodyPr wrap="square">
            <a:spAutoFit/>
          </a:bodyPr>
          <a:lstStyle/>
          <a:p>
            <a:pPr marL="285750" indent="-285750">
              <a:lnSpc>
                <a:spcPct val="90000"/>
              </a:lnSpc>
              <a:spcBef>
                <a:spcPts val="1000"/>
              </a:spcBef>
              <a:buClr>
                <a:schemeClr val="accent5"/>
              </a:buClr>
              <a:buFont typeface="Wingdings" panose="05000000000000000000" pitchFamily="2" charset="2"/>
              <a:buChar char=""/>
              <a:defRPr/>
            </a:pPr>
            <a:r>
              <a:rPr lang="en-US" sz="2000" b="1">
                <a:ln/>
                <a:solidFill>
                  <a:schemeClr val="accent1"/>
                </a:solidFill>
                <a:latin typeface="Arial" panose="020B0604020202020204"/>
              </a:rPr>
              <a:t>Inspect holiday lights for frayed wires, damaged bulbs. Avoid overloading outlets</a:t>
            </a:r>
          </a:p>
          <a:p>
            <a:pPr marL="285750" indent="-285750">
              <a:lnSpc>
                <a:spcPct val="90000"/>
              </a:lnSpc>
              <a:spcBef>
                <a:spcPts val="1000"/>
              </a:spcBef>
              <a:buClr>
                <a:schemeClr val="accent5"/>
              </a:buClr>
              <a:buFont typeface="Wingdings" panose="05000000000000000000" pitchFamily="2" charset="2"/>
              <a:buChar char=""/>
              <a:defRPr/>
            </a:pPr>
            <a:r>
              <a:rPr lang="en-US" sz="2000" b="1">
                <a:ln/>
                <a:solidFill>
                  <a:schemeClr val="accent1"/>
                </a:solidFill>
                <a:latin typeface="Arial" panose="020B0604020202020204"/>
              </a:rPr>
              <a:t>Always turn off lights before going to bed or leaving the house </a:t>
            </a:r>
          </a:p>
          <a:p>
            <a:pPr marL="285750" indent="-285750">
              <a:lnSpc>
                <a:spcPct val="90000"/>
              </a:lnSpc>
              <a:spcBef>
                <a:spcPts val="1000"/>
              </a:spcBef>
              <a:buClr>
                <a:schemeClr val="accent5"/>
              </a:buClr>
              <a:buFont typeface="Wingdings" panose="05000000000000000000" pitchFamily="2" charset="2"/>
              <a:buChar char=""/>
              <a:defRPr/>
            </a:pPr>
            <a:endParaRPr lang="en-US" sz="2000" b="1">
              <a:ln/>
              <a:solidFill>
                <a:schemeClr val="accent1"/>
              </a:solidFill>
              <a:latin typeface="Arial" panose="020B0604020202020204"/>
            </a:endParaRPr>
          </a:p>
          <a:p>
            <a:pPr marL="285750" indent="-285750">
              <a:lnSpc>
                <a:spcPct val="90000"/>
              </a:lnSpc>
              <a:spcBef>
                <a:spcPts val="1000"/>
              </a:spcBef>
              <a:buClr>
                <a:schemeClr val="accent5"/>
              </a:buClr>
              <a:buFont typeface="Wingdings" panose="05000000000000000000" pitchFamily="2" charset="2"/>
              <a:buChar char=""/>
              <a:defRPr/>
            </a:pPr>
            <a:endParaRPr lang="en-US" sz="2000" b="1">
              <a:ln/>
              <a:solidFill>
                <a:schemeClr val="accent1"/>
              </a:solidFill>
              <a:latin typeface="Arial" panose="020B0604020202020204"/>
            </a:endParaRPr>
          </a:p>
        </p:txBody>
      </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318505" y="1488704"/>
            <a:ext cx="2887872"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a:solidFill>
                  <a:schemeClr val="bg1"/>
                </a:solidFill>
              </a:rPr>
              <a:t>Fire Safety </a:t>
            </a:r>
          </a:p>
        </p:txBody>
      </p:sp>
      <p:sp>
        <p:nvSpPr>
          <p:cNvPr id="8" name="TextBox 7">
            <a:extLst>
              <a:ext uri="{FF2B5EF4-FFF2-40B4-BE49-F238E27FC236}">
                <a16:creationId xmlns:a16="http://schemas.microsoft.com/office/drawing/2014/main" id="{1BD8EFA0-6EB3-4631-820A-4C8523ABDA53}"/>
              </a:ext>
            </a:extLst>
          </p:cNvPr>
          <p:cNvSpPr txBox="1"/>
          <p:nvPr/>
        </p:nvSpPr>
        <p:spPr>
          <a:xfrm>
            <a:off x="2920591" y="3631618"/>
            <a:ext cx="4114368" cy="2287806"/>
          </a:xfrm>
          <a:prstGeom prst="rect">
            <a:avLst/>
          </a:prstGeom>
          <a:noFill/>
        </p:spPr>
        <p:txBody>
          <a:bodyPr wrap="square">
            <a:spAutoFit/>
          </a:bodyPr>
          <a:lstStyle/>
          <a:p>
            <a:pPr marL="285750" indent="-285750">
              <a:lnSpc>
                <a:spcPct val="90000"/>
              </a:lnSpc>
              <a:spcBef>
                <a:spcPts val="1000"/>
              </a:spcBef>
              <a:buClr>
                <a:schemeClr val="accent5"/>
              </a:buClr>
              <a:buFont typeface="Wingdings" panose="05000000000000000000" pitchFamily="2" charset="2"/>
              <a:buChar char=""/>
              <a:defRPr/>
            </a:pPr>
            <a:r>
              <a:rPr lang="en-US" sz="2000" b="1">
                <a:ln/>
                <a:solidFill>
                  <a:schemeClr val="accent1"/>
                </a:solidFill>
                <a:latin typeface="Arial" panose="020B0604020202020204"/>
              </a:rPr>
              <a:t>Keep candles &amp; open flames supervised</a:t>
            </a:r>
          </a:p>
          <a:p>
            <a:pPr marL="285750" indent="-285750">
              <a:lnSpc>
                <a:spcPct val="90000"/>
              </a:lnSpc>
              <a:spcBef>
                <a:spcPts val="1000"/>
              </a:spcBef>
              <a:buClr>
                <a:schemeClr val="accent5"/>
              </a:buClr>
              <a:buFont typeface="Wingdings" panose="05000000000000000000" pitchFamily="2" charset="2"/>
              <a:buChar char=""/>
              <a:defRPr/>
            </a:pPr>
            <a:r>
              <a:rPr lang="en-US" sz="2000" b="1">
                <a:ln/>
                <a:solidFill>
                  <a:schemeClr val="accent1"/>
                </a:solidFill>
                <a:latin typeface="Arial" panose="020B0604020202020204"/>
              </a:rPr>
              <a:t>Check &amp; water your tree to prevent it from drying out to reduce risk of it catching fire.</a:t>
            </a:r>
          </a:p>
          <a:p>
            <a:pPr marL="285750" indent="-285750">
              <a:lnSpc>
                <a:spcPct val="90000"/>
              </a:lnSpc>
              <a:spcBef>
                <a:spcPts val="1000"/>
              </a:spcBef>
              <a:buClr>
                <a:schemeClr val="accent5"/>
              </a:buClr>
              <a:buFont typeface="Wingdings" panose="05000000000000000000" pitchFamily="2" charset="2"/>
              <a:buChar char=""/>
              <a:defRPr/>
            </a:pPr>
            <a:r>
              <a:rPr lang="en-US" sz="2000" b="1">
                <a:ln/>
                <a:solidFill>
                  <a:schemeClr val="accent1"/>
                </a:solidFill>
                <a:latin typeface="Arial" panose="020B0604020202020204"/>
              </a:rPr>
              <a:t>Keep matches and lighters out of children’s reach.</a:t>
            </a:r>
          </a:p>
        </p:txBody>
      </p:sp>
      <p:pic>
        <p:nvPicPr>
          <p:cNvPr id="12" name="Picture 11">
            <a:extLst>
              <a:ext uri="{FF2B5EF4-FFF2-40B4-BE49-F238E27FC236}">
                <a16:creationId xmlns:a16="http://schemas.microsoft.com/office/drawing/2014/main" id="{43376787-9C67-0691-D832-A47A49497406}"/>
              </a:ext>
            </a:extLst>
          </p:cNvPr>
          <p:cNvPicPr>
            <a:picLocks noChangeAspect="1"/>
          </p:cNvPicPr>
          <p:nvPr/>
        </p:nvPicPr>
        <p:blipFill rotWithShape="1">
          <a:blip r:embed="rId2"/>
          <a:srcRect t="94980" r="76600"/>
          <a:stretch/>
        </p:blipFill>
        <p:spPr>
          <a:xfrm>
            <a:off x="106370" y="6510180"/>
            <a:ext cx="2814221" cy="347820"/>
          </a:xfrm>
          <a:prstGeom prst="rect">
            <a:avLst/>
          </a:prstGeom>
        </p:spPr>
      </p:pic>
      <p:pic>
        <p:nvPicPr>
          <p:cNvPr id="3" name="Graphic 2" descr="Bonfire outline">
            <a:extLst>
              <a:ext uri="{FF2B5EF4-FFF2-40B4-BE49-F238E27FC236}">
                <a16:creationId xmlns:a16="http://schemas.microsoft.com/office/drawing/2014/main" id="{CD632B15-3346-C176-CA67-2F52802523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537" y="3879618"/>
            <a:ext cx="1791807" cy="1791807"/>
          </a:xfrm>
          <a:prstGeom prst="rect">
            <a:avLst/>
          </a:prstGeom>
        </p:spPr>
      </p:pic>
    </p:spTree>
    <p:extLst>
      <p:ext uri="{BB962C8B-B14F-4D97-AF65-F5344CB8AC3E}">
        <p14:creationId xmlns:p14="http://schemas.microsoft.com/office/powerpoint/2010/main" val="3995584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F26C93-260A-4A71-8958-F5A706280ED4}"/>
              </a:ext>
            </a:extLst>
          </p:cNvPr>
          <p:cNvSpPr/>
          <p:nvPr/>
        </p:nvSpPr>
        <p:spPr>
          <a:xfrm>
            <a:off x="0" y="1471599"/>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Text Placeholder 67">
            <a:extLst>
              <a:ext uri="{FF2B5EF4-FFF2-40B4-BE49-F238E27FC236}">
                <a16:creationId xmlns:a16="http://schemas.microsoft.com/office/drawing/2014/main" id="{314AFE22-7217-4465-A780-55CD131ED400}"/>
              </a:ext>
            </a:extLst>
          </p:cNvPr>
          <p:cNvSpPr>
            <a:spLocks noGrp="1"/>
          </p:cNvSpPr>
          <p:nvPr>
            <p:ph type="body" sz="quarter" idx="10"/>
          </p:nvPr>
        </p:nvSpPr>
        <p:spPr>
          <a:xfrm>
            <a:off x="153065" y="1479378"/>
            <a:ext cx="2544867" cy="1390821"/>
          </a:xfrm>
        </p:spPr>
        <p:txBody>
          <a:bodyPr anchor="ctr"/>
          <a:lstStyle/>
          <a:p>
            <a:pPr algn="ctr"/>
            <a:r>
              <a:rPr lang="en-US" sz="3200" b="1">
                <a:solidFill>
                  <a:schemeClr val="bg1"/>
                </a:solidFill>
              </a:rPr>
              <a:t>Take Safety Home</a:t>
            </a:r>
          </a:p>
        </p:txBody>
      </p:sp>
      <p:sp>
        <p:nvSpPr>
          <p:cNvPr id="69" name="Content Placeholder 68">
            <a:extLst>
              <a:ext uri="{FF2B5EF4-FFF2-40B4-BE49-F238E27FC236}">
                <a16:creationId xmlns:a16="http://schemas.microsoft.com/office/drawing/2014/main" id="{6776094A-B44A-4FA7-8C16-9055564CC1C7}"/>
              </a:ext>
            </a:extLst>
          </p:cNvPr>
          <p:cNvSpPr>
            <a:spLocks noGrp="1"/>
          </p:cNvSpPr>
          <p:nvPr>
            <p:ph idx="11"/>
          </p:nvPr>
        </p:nvSpPr>
        <p:spPr>
          <a:xfrm>
            <a:off x="3092315" y="1479377"/>
            <a:ext cx="6667321" cy="1390821"/>
          </a:xfrm>
        </p:spPr>
        <p:txBody>
          <a:bodyPr lIns="91440" tIns="45720" rIns="91440" bIns="45720" anchor="ctr"/>
          <a:lstStyle/>
          <a:p>
            <a:r>
              <a:rPr lang="en-US" sz="2000">
                <a:solidFill>
                  <a:schemeClr val="bg1"/>
                </a:solidFill>
                <a:cs typeface="Arial"/>
              </a:rPr>
              <a:t>This holiday season, bring home questions, stories &amp; create a foundation for an Actively </a:t>
            </a:r>
            <a:r>
              <a:rPr lang="en-US" sz="2000" err="1">
                <a:solidFill>
                  <a:schemeClr val="bg1"/>
                </a:solidFill>
                <a:cs typeface="Arial"/>
              </a:rPr>
              <a:t>CAREing</a:t>
            </a:r>
            <a:r>
              <a:rPr lang="en-US" sz="2000">
                <a:solidFill>
                  <a:schemeClr val="bg1"/>
                </a:solidFill>
                <a:cs typeface="Arial"/>
              </a:rPr>
              <a:t> culture at home</a:t>
            </a:r>
          </a:p>
        </p:txBody>
      </p:sp>
      <p:sp>
        <p:nvSpPr>
          <p:cNvPr id="7" name="Content Placeholder 68">
            <a:extLst>
              <a:ext uri="{FF2B5EF4-FFF2-40B4-BE49-F238E27FC236}">
                <a16:creationId xmlns:a16="http://schemas.microsoft.com/office/drawing/2014/main" id="{AE25406C-24A3-4404-B3DE-57D8D46F5715}"/>
              </a:ext>
            </a:extLst>
          </p:cNvPr>
          <p:cNvSpPr txBox="1">
            <a:spLocks/>
          </p:cNvSpPr>
          <p:nvPr/>
        </p:nvSpPr>
        <p:spPr>
          <a:xfrm>
            <a:off x="523118" y="4127101"/>
            <a:ext cx="6506331" cy="2273699"/>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accent5"/>
              </a:buClr>
              <a:buSzTx/>
              <a:tabLst/>
              <a:defRPr/>
            </a:pPr>
            <a:endParaRPr kumimoji="0" lang="en-US" sz="1600" b="0" i="0" u="none" strike="noStrike" kern="1200" cap="none" spc="0" normalizeH="0" baseline="0" noProof="0">
              <a:ln>
                <a:noFill/>
              </a:ln>
              <a:solidFill>
                <a:srgbClr val="646464"/>
              </a:solidFill>
              <a:effectLst/>
              <a:uLnTx/>
              <a:uFillTx/>
              <a:latin typeface="Arial" panose="020B0604020202020204"/>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555B2942-D00D-4C0B-A2CE-6913A18D983C}"/>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5966A75-EB90-7C12-B78E-9BC988CB5D51}"/>
              </a:ext>
            </a:extLst>
          </p:cNvPr>
          <p:cNvSpPr txBox="1"/>
          <p:nvPr/>
        </p:nvSpPr>
        <p:spPr>
          <a:xfrm>
            <a:off x="11748019" y="662616"/>
            <a:ext cx="356738" cy="3231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500" b="1">
                <a:ln/>
                <a:solidFill>
                  <a:schemeClr val="accent5"/>
                </a:solidFill>
                <a:latin typeface="Arial" panose="020B0604020202020204"/>
              </a:rPr>
              <a:t>™</a:t>
            </a:r>
            <a:endParaRPr kumimoji="0" lang="en-US" sz="1500" b="1" i="1" u="none" strike="noStrike" kern="1200" cap="none" spc="0" normalizeH="0" baseline="0" noProof="0">
              <a:ln/>
              <a:solidFill>
                <a:schemeClr val="accent5"/>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5D75646-C42C-90D8-E677-723966E69682}"/>
              </a:ext>
            </a:extLst>
          </p:cNvPr>
          <p:cNvSpPr txBox="1"/>
          <p:nvPr/>
        </p:nvSpPr>
        <p:spPr>
          <a:xfrm>
            <a:off x="443981" y="4915113"/>
            <a:ext cx="7874268" cy="1089529"/>
          </a:xfrm>
          <a:prstGeom prst="rect">
            <a:avLst/>
          </a:prstGeom>
          <a:noFill/>
        </p:spPr>
        <p:txBody>
          <a:bodyPr wrap="square" lIns="91440" tIns="45720" rIns="91440" bIns="45720" anchor="t">
            <a:spAutoFit/>
          </a:bodyPr>
          <a:lstStyle/>
          <a:p>
            <a:pPr>
              <a:lnSpc>
                <a:spcPct val="90000"/>
              </a:lnSpc>
              <a:spcBef>
                <a:spcPts val="1000"/>
              </a:spcBef>
              <a:buClr>
                <a:schemeClr val="accent5"/>
              </a:buClr>
              <a:defRPr/>
            </a:pPr>
            <a:r>
              <a:rPr lang="en-US" b="1">
                <a:ln/>
                <a:solidFill>
                  <a:schemeClr val="accent1"/>
                </a:solidFill>
                <a:latin typeface="Arial" panose="020B0604020202020204"/>
              </a:rPr>
              <a:t>What if this holiday season, you shared the culture that we as an industry live by everyday with your loved ones? Take the time to ask the right questions and have an open dialogue. Never assume “they know better”.</a:t>
            </a:r>
            <a:endParaRPr lang="en-US" b="1">
              <a:ln/>
              <a:solidFill>
                <a:schemeClr val="accent1"/>
              </a:solidFill>
              <a:latin typeface="Arial" panose="020B0604020202020204"/>
              <a:cs typeface="Arial"/>
            </a:endParaRPr>
          </a:p>
        </p:txBody>
      </p:sp>
      <p:pic>
        <p:nvPicPr>
          <p:cNvPr id="8" name="Picture 7">
            <a:extLst>
              <a:ext uri="{FF2B5EF4-FFF2-40B4-BE49-F238E27FC236}">
                <a16:creationId xmlns:a16="http://schemas.microsoft.com/office/drawing/2014/main" id="{6F9F8441-2311-B9EA-FCE0-F066B1924672}"/>
              </a:ext>
            </a:extLst>
          </p:cNvPr>
          <p:cNvPicPr>
            <a:picLocks noChangeAspect="1"/>
          </p:cNvPicPr>
          <p:nvPr/>
        </p:nvPicPr>
        <p:blipFill rotWithShape="1">
          <a:blip r:embed="rId4"/>
          <a:srcRect t="94980" r="76600"/>
          <a:stretch/>
        </p:blipFill>
        <p:spPr>
          <a:xfrm>
            <a:off x="106370" y="6510180"/>
            <a:ext cx="2814221" cy="347820"/>
          </a:xfrm>
          <a:prstGeom prst="rect">
            <a:avLst/>
          </a:prstGeom>
        </p:spPr>
      </p:pic>
      <p:pic>
        <p:nvPicPr>
          <p:cNvPr id="6" name="Graphic 5" descr="Chevron arrows with solid fill">
            <a:extLst>
              <a:ext uri="{FF2B5EF4-FFF2-40B4-BE49-F238E27FC236}">
                <a16:creationId xmlns:a16="http://schemas.microsoft.com/office/drawing/2014/main" id="{AEBC9278-D34F-719C-C5E2-2573FE991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534133" y="4663325"/>
            <a:ext cx="942282" cy="942282"/>
          </a:xfrm>
          <a:prstGeom prst="rect">
            <a:avLst/>
          </a:prstGeom>
        </p:spPr>
      </p:pic>
      <p:sp>
        <p:nvSpPr>
          <p:cNvPr id="9" name="Rectangle: Rounded Corners 8">
            <a:extLst>
              <a:ext uri="{FF2B5EF4-FFF2-40B4-BE49-F238E27FC236}">
                <a16:creationId xmlns:a16="http://schemas.microsoft.com/office/drawing/2014/main" id="{CCB9125A-3ACE-82EF-0F3D-49BDF3202A61}"/>
              </a:ext>
            </a:extLst>
          </p:cNvPr>
          <p:cNvSpPr/>
          <p:nvPr/>
        </p:nvSpPr>
        <p:spPr>
          <a:xfrm>
            <a:off x="8718489" y="4396966"/>
            <a:ext cx="1743217" cy="1475001"/>
          </a:xfrm>
          <a:prstGeom prst="roundRect">
            <a:avLst/>
          </a:prstGeom>
          <a:solidFill>
            <a:srgbClr val="03B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5"/>
              </a:buClr>
              <a:defRPr/>
            </a:pPr>
            <a:r>
              <a:rPr lang="en-US" sz="1400" b="1">
                <a:ln/>
                <a:solidFill>
                  <a:schemeClr val="bg1"/>
                </a:solidFill>
                <a:latin typeface="Arial" panose="020B0604020202020204"/>
              </a:rPr>
              <a:t>Click through for safety topics to discuss with your loved ones </a:t>
            </a:r>
          </a:p>
        </p:txBody>
      </p:sp>
      <p:sp>
        <p:nvSpPr>
          <p:cNvPr id="3" name="TextBox 2">
            <a:extLst>
              <a:ext uri="{FF2B5EF4-FFF2-40B4-BE49-F238E27FC236}">
                <a16:creationId xmlns:a16="http://schemas.microsoft.com/office/drawing/2014/main" id="{CB0FCCDF-F5E9-ACEF-4616-4F4BE0831B76}"/>
              </a:ext>
            </a:extLst>
          </p:cNvPr>
          <p:cNvSpPr txBox="1"/>
          <p:nvPr/>
        </p:nvSpPr>
        <p:spPr>
          <a:xfrm>
            <a:off x="443980" y="3738638"/>
            <a:ext cx="7367275" cy="1089529"/>
          </a:xfrm>
          <a:prstGeom prst="rect">
            <a:avLst/>
          </a:prstGeom>
          <a:noFill/>
        </p:spPr>
        <p:txBody>
          <a:bodyPr wrap="square">
            <a:spAutoFit/>
          </a:bodyPr>
          <a:lstStyle/>
          <a:p>
            <a:pPr>
              <a:lnSpc>
                <a:spcPct val="90000"/>
              </a:lnSpc>
              <a:spcBef>
                <a:spcPts val="1000"/>
              </a:spcBef>
              <a:buClr>
                <a:schemeClr val="accent5"/>
              </a:buClr>
              <a:defRPr/>
            </a:pPr>
            <a:r>
              <a:rPr lang="en-US" sz="1800" b="1">
                <a:ln/>
                <a:solidFill>
                  <a:schemeClr val="accent1"/>
                </a:solidFill>
                <a:latin typeface="Arial" panose="020B0604020202020204"/>
              </a:rPr>
              <a:t>We Actively C.A.R.E. for those around us everyday, but when we go home, do we actively talk to our family and look for ways to mitigate safety exposures they may face? Are we </a:t>
            </a:r>
            <a:r>
              <a:rPr lang="en-US" b="1">
                <a:ln/>
                <a:solidFill>
                  <a:schemeClr val="accent1"/>
                </a:solidFill>
                <a:latin typeface="Arial" panose="020B0604020202020204"/>
              </a:rPr>
              <a:t>creating a </a:t>
            </a:r>
            <a:r>
              <a:rPr lang="en-US" sz="1800" b="1">
                <a:ln/>
                <a:solidFill>
                  <a:schemeClr val="accent1"/>
                </a:solidFill>
                <a:latin typeface="Arial" panose="020B0604020202020204"/>
              </a:rPr>
              <a:t>safety-focused culture at home? </a:t>
            </a:r>
          </a:p>
        </p:txBody>
      </p:sp>
      <p:pic>
        <p:nvPicPr>
          <p:cNvPr id="1026" name="Picture 2" descr="Home Clipart Images – Browse 248,697 Stock Photos, Vectors ...">
            <a:extLst>
              <a:ext uri="{FF2B5EF4-FFF2-40B4-BE49-F238E27FC236}">
                <a16:creationId xmlns:a16="http://schemas.microsoft.com/office/drawing/2014/main" id="{9075EE13-D114-CE9A-5A2E-00EC12CF307D}"/>
              </a:ext>
            </a:extLst>
          </p:cNvPr>
          <p:cNvPicPr>
            <a:picLocks noChangeAspect="1" noChangeArrowheads="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37750" y1="25278" x2="37750" y2="25278"/>
                      </a14:backgroundRemoval>
                    </a14:imgEffect>
                  </a14:imgLayer>
                </a14:imgProps>
              </a:ext>
              <a:ext uri="{28A0092B-C50C-407E-A947-70E740481C1C}">
                <a14:useLocalDpi xmlns:a14="http://schemas.microsoft.com/office/drawing/2010/main" val="0"/>
              </a:ext>
            </a:extLst>
          </a:blip>
          <a:srcRect/>
          <a:stretch>
            <a:fillRect/>
          </a:stretch>
        </p:blipFill>
        <p:spPr bwMode="auto">
          <a:xfrm>
            <a:off x="8933107" y="3349926"/>
            <a:ext cx="1313980" cy="118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17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E877193-2A16-A9C8-A533-B588D2092A27}"/>
              </a:ext>
            </a:extLst>
          </p:cNvPr>
          <p:cNvGrpSpPr/>
          <p:nvPr/>
        </p:nvGrpSpPr>
        <p:grpSpPr>
          <a:xfrm>
            <a:off x="0" y="1479377"/>
            <a:ext cx="12192000" cy="1400148"/>
            <a:chOff x="0" y="1479377"/>
            <a:chExt cx="12192000" cy="1400148"/>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486057" y="1479377"/>
              <a:ext cx="7847467"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chemeClr val="bg1"/>
                </a:solidFill>
              </a:endParaRPr>
            </a:p>
          </p:txBody>
        </p:sp>
      </p:gr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241557" y="1488704"/>
            <a:ext cx="2417736"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bg1"/>
                </a:solidFill>
              </a:rPr>
              <a:t>Falls From Heights</a:t>
            </a:r>
          </a:p>
        </p:txBody>
      </p:sp>
      <p:sp>
        <p:nvSpPr>
          <p:cNvPr id="8" name="TextBox 7">
            <a:extLst>
              <a:ext uri="{FF2B5EF4-FFF2-40B4-BE49-F238E27FC236}">
                <a16:creationId xmlns:a16="http://schemas.microsoft.com/office/drawing/2014/main" id="{1BD8EFA0-6EB3-4631-820A-4C8523ABDA53}"/>
              </a:ext>
            </a:extLst>
          </p:cNvPr>
          <p:cNvSpPr txBox="1"/>
          <p:nvPr/>
        </p:nvSpPr>
        <p:spPr>
          <a:xfrm>
            <a:off x="2550957" y="2896094"/>
            <a:ext cx="9190917" cy="3961084"/>
          </a:xfrm>
          <a:prstGeom prst="rect">
            <a:avLst/>
          </a:prstGeom>
          <a:noFill/>
        </p:spPr>
        <p:txBody>
          <a:bodyPr wrap="square" lIns="91440" tIns="45720" rIns="91440" bIns="45720" anchor="t">
            <a:spAutoFit/>
          </a:bodyPr>
          <a:lstStyle/>
          <a:p>
            <a:pPr marL="285750" indent="-285750">
              <a:lnSpc>
                <a:spcPct val="90000"/>
              </a:lnSpc>
              <a:spcBef>
                <a:spcPts val="1000"/>
              </a:spcBef>
              <a:buClr>
                <a:schemeClr val="accent5"/>
              </a:buClr>
              <a:buFont typeface="Wingdings" panose="05000000000000000000" pitchFamily="2" charset="2"/>
              <a:buChar char=""/>
              <a:defRPr/>
            </a:pPr>
            <a:r>
              <a:rPr lang="en-US" sz="1400" b="1">
                <a:ln/>
                <a:solidFill>
                  <a:schemeClr val="accent1"/>
                </a:solidFill>
                <a:latin typeface="Arial" panose="020B0604020202020204"/>
              </a:rPr>
              <a:t>Understanding Ladder Safety</a:t>
            </a:r>
            <a:endParaRPr lang="en-US" sz="1400" b="1">
              <a:ln/>
              <a:solidFill>
                <a:schemeClr val="accent1"/>
              </a:solidFill>
              <a:latin typeface="Arial" panose="020B0604020202020204"/>
              <a:cs typeface="Arial"/>
            </a:endParaRPr>
          </a:p>
          <a:p>
            <a:pPr marL="569595" lvl="1" indent="-280670">
              <a:lnSpc>
                <a:spcPct val="90000"/>
              </a:lnSpc>
              <a:spcBef>
                <a:spcPts val="1000"/>
              </a:spcBef>
              <a:buClr>
                <a:schemeClr val="accent5"/>
              </a:buClr>
              <a:buFont typeface="Wingdings 3" panose="05040102010807070707" pitchFamily="18" charset="2"/>
              <a:buChar char=""/>
              <a:defRPr/>
            </a:pPr>
            <a:r>
              <a:rPr lang="en-US" sz="1400">
                <a:ln/>
                <a:solidFill>
                  <a:schemeClr val="accent1"/>
                </a:solidFill>
                <a:latin typeface="Arial" panose="020B0604020202020204"/>
              </a:rPr>
              <a:t>Ensure that the ladder is on a firm, even surface and that its fully open with all locks securely in place.</a:t>
            </a:r>
            <a:endParaRPr lang="en-US" sz="1400">
              <a:ln/>
              <a:solidFill>
                <a:schemeClr val="accent1"/>
              </a:solidFill>
              <a:latin typeface="Arial" panose="020B0604020202020204"/>
              <a:cs typeface="Arial"/>
            </a:endParaRPr>
          </a:p>
          <a:p>
            <a:pPr marL="569595" lvl="1" indent="-280670">
              <a:lnSpc>
                <a:spcPct val="90000"/>
              </a:lnSpc>
              <a:spcBef>
                <a:spcPts val="1000"/>
              </a:spcBef>
              <a:buClr>
                <a:schemeClr val="accent5"/>
              </a:buClr>
              <a:buFont typeface="Wingdings 3" panose="05040102010807070707" pitchFamily="18" charset="2"/>
              <a:buChar char=""/>
              <a:defRPr/>
            </a:pPr>
            <a:r>
              <a:rPr lang="en-US" sz="1400">
                <a:ln/>
                <a:solidFill>
                  <a:schemeClr val="accent1"/>
                </a:solidFill>
                <a:latin typeface="Arial" panose="020B0604020202020204"/>
                <a:cs typeface="Arial"/>
              </a:rPr>
              <a:t>Use a 3-point contact rule: Either keep two hands and one foot, or two feet and one hand on the ladder at all times.</a:t>
            </a:r>
          </a:p>
          <a:p>
            <a:pPr marL="569595" lvl="1" indent="-280670">
              <a:lnSpc>
                <a:spcPct val="90000"/>
              </a:lnSpc>
              <a:spcBef>
                <a:spcPts val="1000"/>
              </a:spcBef>
              <a:buClr>
                <a:schemeClr val="accent5"/>
              </a:buClr>
              <a:buFont typeface="Wingdings 3" panose="05040102010807070707" pitchFamily="18" charset="2"/>
              <a:buChar char=""/>
              <a:defRPr/>
            </a:pPr>
            <a:r>
              <a:rPr lang="en-US" sz="1400">
                <a:ln/>
                <a:solidFill>
                  <a:schemeClr val="accent1"/>
                </a:solidFill>
                <a:cs typeface="Arial"/>
              </a:rPr>
              <a:t>Don't Overreach: </a:t>
            </a:r>
            <a:r>
              <a:rPr lang="en-US" sz="1400">
                <a:ln/>
                <a:solidFill>
                  <a:schemeClr val="accent1"/>
                </a:solidFill>
                <a:ea typeface="+mn-lt"/>
                <a:cs typeface="+mn-lt"/>
              </a:rPr>
              <a:t>Move the ladder instead of leaning too far to one side. Overreaching can make the ladder unstable and cause it to tip.</a:t>
            </a:r>
            <a:endParaRPr lang="en-US" sz="1400">
              <a:ln/>
              <a:solidFill>
                <a:schemeClr val="accent1"/>
              </a:solidFill>
            </a:endParaRPr>
          </a:p>
          <a:p>
            <a:pPr marL="285750" indent="-285750">
              <a:lnSpc>
                <a:spcPct val="90000"/>
              </a:lnSpc>
              <a:spcBef>
                <a:spcPts val="1000"/>
              </a:spcBef>
              <a:buClr>
                <a:schemeClr val="accent5"/>
              </a:buClr>
              <a:buFont typeface="Wingdings" panose="05000000000000000000" pitchFamily="2" charset="2"/>
              <a:buChar char=""/>
              <a:defRPr/>
            </a:pPr>
            <a:r>
              <a:rPr lang="en-US" sz="1400" b="1">
                <a:solidFill>
                  <a:schemeClr val="accent1"/>
                </a:solidFill>
              </a:rPr>
              <a:t>Recognizing Hazardous Situations</a:t>
            </a:r>
            <a:endParaRPr lang="en-US" sz="1400" b="1">
              <a:solidFill>
                <a:schemeClr val="accent1"/>
              </a:solidFill>
              <a:cs typeface="Arial"/>
            </a:endParaRPr>
          </a:p>
          <a:p>
            <a:pPr marL="569595" lvl="1" indent="-280670">
              <a:lnSpc>
                <a:spcPct val="90000"/>
              </a:lnSpc>
              <a:spcBef>
                <a:spcPts val="1000"/>
              </a:spcBef>
              <a:buClr>
                <a:schemeClr val="accent5"/>
              </a:buClr>
              <a:buFont typeface="Wingdings 3" panose="05040102010807070707" pitchFamily="18" charset="2"/>
              <a:buChar char=""/>
              <a:defRPr/>
            </a:pPr>
            <a:r>
              <a:rPr lang="en-US" sz="1400">
                <a:solidFill>
                  <a:schemeClr val="accent1"/>
                </a:solidFill>
              </a:rPr>
              <a:t>Awareness is critical. Talk to your family about identifying unsafe practices so they will recognize risky situations when they see one. It’s a great opportunity to talk about the importance of speaking up.</a:t>
            </a:r>
            <a:endParaRPr lang="en-US" sz="1400">
              <a:solidFill>
                <a:schemeClr val="accent1"/>
              </a:solidFill>
              <a:cs typeface="Arial"/>
            </a:endParaRPr>
          </a:p>
          <a:p>
            <a:pPr marL="285750" indent="-285750">
              <a:lnSpc>
                <a:spcPct val="90000"/>
              </a:lnSpc>
              <a:spcBef>
                <a:spcPts val="1000"/>
              </a:spcBef>
              <a:buClr>
                <a:schemeClr val="accent5"/>
              </a:buClr>
              <a:buFont typeface="Wingdings" panose="05000000000000000000" pitchFamily="2" charset="2"/>
              <a:buChar char=""/>
              <a:defRPr/>
            </a:pPr>
            <a:r>
              <a:rPr lang="en-US" sz="1400" b="1">
                <a:solidFill>
                  <a:schemeClr val="accent1"/>
                </a:solidFill>
              </a:rPr>
              <a:t>What To Do If You See a Fall</a:t>
            </a:r>
            <a:endParaRPr lang="en-US" sz="1400" b="1">
              <a:solidFill>
                <a:schemeClr val="accent1"/>
              </a:solidFill>
              <a:cs typeface="Arial"/>
            </a:endParaRPr>
          </a:p>
          <a:p>
            <a:pPr marL="569595" lvl="1" indent="-280670">
              <a:lnSpc>
                <a:spcPct val="90000"/>
              </a:lnSpc>
              <a:spcBef>
                <a:spcPts val="1000"/>
              </a:spcBef>
              <a:buClr>
                <a:schemeClr val="accent5"/>
              </a:buClr>
              <a:buFont typeface="Wingdings 3" panose="05040102010807070707" pitchFamily="18" charset="2"/>
              <a:buChar char=""/>
              <a:defRPr/>
            </a:pPr>
            <a:r>
              <a:rPr lang="en-US" sz="1400">
                <a:solidFill>
                  <a:schemeClr val="accent1"/>
                </a:solidFill>
              </a:rPr>
              <a:t>Let kids know to get help from an adult right away if they see a fall or something dangerous. Talk to adults about a plan of action. Having a plan helps prevent panic.</a:t>
            </a:r>
            <a:endParaRPr lang="en-US" sz="1400">
              <a:solidFill>
                <a:schemeClr val="accent1"/>
              </a:solidFill>
              <a:cs typeface="Arial"/>
            </a:endParaRPr>
          </a:p>
          <a:p>
            <a:pPr marL="285750" marR="0" lvl="0" indent="-285750" algn="l" defTabSz="914400" rtl="0" eaLnBrk="1" fontAlgn="auto" latinLnBrk="0" hangingPunct="1">
              <a:lnSpc>
                <a:spcPct val="90000"/>
              </a:lnSpc>
              <a:spcBef>
                <a:spcPts val="1000"/>
              </a:spcBef>
              <a:spcAft>
                <a:spcPts val="0"/>
              </a:spcAft>
              <a:buClr>
                <a:srgbClr val="00B2E3"/>
              </a:buClr>
              <a:buSzTx/>
              <a:buFont typeface="Wingdings" panose="05000000000000000000" pitchFamily="2" charset="2"/>
              <a:buChar char=""/>
              <a:tabLst/>
              <a:defRPr/>
            </a:pPr>
            <a:r>
              <a:rPr kumimoji="0" lang="en-US" sz="1400" b="1" i="0" u="none" strike="noStrike" kern="1200" cap="none" spc="0" normalizeH="0" baseline="0" noProof="0">
                <a:ln>
                  <a:noFill/>
                </a:ln>
                <a:solidFill>
                  <a:srgbClr val="2B5597"/>
                </a:solidFill>
                <a:effectLst/>
                <a:uLnTx/>
                <a:uFillTx/>
                <a:latin typeface="Arial" panose="020B0604020202020204"/>
                <a:ea typeface="+mn-ea"/>
                <a:cs typeface="+mn-cs"/>
              </a:rPr>
              <a:t>Create a Culture of Safety</a:t>
            </a:r>
            <a:endParaRPr lang="en-US" sz="1400" b="1" i="0" u="none" strike="noStrike" kern="1200" cap="none" spc="0" normalizeH="0" baseline="0" noProof="0">
              <a:ln>
                <a:noFill/>
              </a:ln>
              <a:solidFill>
                <a:srgbClr val="2B5597"/>
              </a:solidFill>
              <a:effectLst/>
              <a:uLnTx/>
              <a:uFillTx/>
              <a:latin typeface="Arial" panose="020B0604020202020204"/>
              <a:cs typeface="Arial"/>
            </a:endParaRPr>
          </a:p>
          <a:p>
            <a:pPr marL="569595" lvl="1" indent="-280670">
              <a:lnSpc>
                <a:spcPct val="90000"/>
              </a:lnSpc>
              <a:spcBef>
                <a:spcPts val="1000"/>
              </a:spcBef>
              <a:buClr>
                <a:schemeClr val="accent5"/>
              </a:buClr>
              <a:buFont typeface="Wingdings 3" panose="05040102010807070707" pitchFamily="18" charset="2"/>
              <a:buChar char=""/>
              <a:defRPr/>
            </a:pPr>
            <a:r>
              <a:rPr lang="en-US" sz="1400">
                <a:solidFill>
                  <a:schemeClr val="accent1"/>
                </a:solidFill>
              </a:rPr>
              <a:t>Share why safety rules like tying off aren’t just “work rules”, they’re practices that protect everyone.</a:t>
            </a:r>
            <a:endParaRPr lang="en-US" sz="1400">
              <a:solidFill>
                <a:schemeClr val="accent1"/>
              </a:solidFill>
              <a:cs typeface="Arial"/>
            </a:endParaRPr>
          </a:p>
        </p:txBody>
      </p:sp>
      <p:pic>
        <p:nvPicPr>
          <p:cNvPr id="12" name="Picture 11">
            <a:extLst>
              <a:ext uri="{FF2B5EF4-FFF2-40B4-BE49-F238E27FC236}">
                <a16:creationId xmlns:a16="http://schemas.microsoft.com/office/drawing/2014/main" id="{43376787-9C67-0691-D832-A47A49497406}"/>
              </a:ext>
            </a:extLst>
          </p:cNvPr>
          <p:cNvPicPr>
            <a:picLocks noChangeAspect="1"/>
          </p:cNvPicPr>
          <p:nvPr/>
        </p:nvPicPr>
        <p:blipFill rotWithShape="1">
          <a:blip r:embed="rId3"/>
          <a:srcRect t="94980" r="76600"/>
          <a:stretch/>
        </p:blipFill>
        <p:spPr>
          <a:xfrm>
            <a:off x="106370" y="6510180"/>
            <a:ext cx="2814221" cy="347820"/>
          </a:xfrm>
          <a:prstGeom prst="rect">
            <a:avLst/>
          </a:prstGeom>
        </p:spPr>
      </p:pic>
      <p:sp>
        <p:nvSpPr>
          <p:cNvPr id="2" name="Content Placeholder 68">
            <a:extLst>
              <a:ext uri="{FF2B5EF4-FFF2-40B4-BE49-F238E27FC236}">
                <a16:creationId xmlns:a16="http://schemas.microsoft.com/office/drawing/2014/main" id="{B04AD871-21A6-2174-4FEE-751DB3ED0AF4}"/>
              </a:ext>
            </a:extLst>
          </p:cNvPr>
          <p:cNvSpPr>
            <a:spLocks noGrp="1"/>
          </p:cNvSpPr>
          <p:nvPr>
            <p:ph idx="11"/>
          </p:nvPr>
        </p:nvSpPr>
        <p:spPr>
          <a:xfrm>
            <a:off x="3097815" y="1479377"/>
            <a:ext cx="8650204" cy="1390821"/>
          </a:xfrm>
        </p:spPr>
        <p:txBody>
          <a:bodyPr lIns="91440" tIns="45720" rIns="91440" bIns="45720" anchor="ctr"/>
          <a:lstStyle/>
          <a:p>
            <a:r>
              <a:rPr lang="en-US" sz="1600">
                <a:solidFill>
                  <a:schemeClr val="bg1"/>
                </a:solidFill>
                <a:cs typeface="Arial"/>
              </a:rPr>
              <a:t>Falls are one of our greatest exposures in O&amp;G and can have life altering implications. Falls are also the most common cause of household injuries and is the second  most common cause of fatal accidents at the home. </a:t>
            </a:r>
            <a:endParaRPr lang="en-US" sz="1600">
              <a:solidFill>
                <a:schemeClr val="bg1"/>
              </a:solidFill>
            </a:endParaRPr>
          </a:p>
          <a:p>
            <a:r>
              <a:rPr lang="en-US" sz="1600">
                <a:solidFill>
                  <a:schemeClr val="bg1"/>
                </a:solidFill>
                <a:cs typeface="Arial"/>
              </a:rPr>
              <a:t>Have you shared the importance of being tied off when at heights or what actions to take if they see someone fall? </a:t>
            </a:r>
            <a:endParaRPr lang="en-US">
              <a:solidFill>
                <a:schemeClr val="bg1"/>
              </a:solidFill>
            </a:endParaRPr>
          </a:p>
        </p:txBody>
      </p:sp>
      <p:pic>
        <p:nvPicPr>
          <p:cNvPr id="10" name="Graphic 9" descr="Slippery outline">
            <a:extLst>
              <a:ext uri="{FF2B5EF4-FFF2-40B4-BE49-F238E27FC236}">
                <a16:creationId xmlns:a16="http://schemas.microsoft.com/office/drawing/2014/main" id="{F1140D25-8910-D8C1-26E4-E59D517334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869" y="3720974"/>
            <a:ext cx="1980783" cy="1980783"/>
          </a:xfrm>
          <a:prstGeom prst="rect">
            <a:avLst/>
          </a:prstGeom>
        </p:spPr>
      </p:pic>
      <p:cxnSp>
        <p:nvCxnSpPr>
          <p:cNvPr id="3" name="Straight Connector 2">
            <a:extLst>
              <a:ext uri="{FF2B5EF4-FFF2-40B4-BE49-F238E27FC236}">
                <a16:creationId xmlns:a16="http://schemas.microsoft.com/office/drawing/2014/main" id="{3DDFEBE2-2CBD-D320-AF17-98B595CF0DDA}"/>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32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E877193-2A16-A9C8-A533-B588D2092A27}"/>
              </a:ext>
            </a:extLst>
          </p:cNvPr>
          <p:cNvGrpSpPr/>
          <p:nvPr/>
        </p:nvGrpSpPr>
        <p:grpSpPr>
          <a:xfrm>
            <a:off x="0" y="1479377"/>
            <a:ext cx="12192000" cy="1400148"/>
            <a:chOff x="0" y="1479377"/>
            <a:chExt cx="12192000" cy="1400148"/>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486057" y="1479377"/>
              <a:ext cx="7847467"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chemeClr val="bg1"/>
                </a:solidFill>
              </a:endParaRPr>
            </a:p>
          </p:txBody>
        </p:sp>
      </p:gr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241557" y="1488704"/>
            <a:ext cx="2429215"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bg1"/>
                </a:solidFill>
              </a:rPr>
              <a:t>Safe Driving</a:t>
            </a:r>
          </a:p>
        </p:txBody>
      </p:sp>
      <p:sp>
        <p:nvSpPr>
          <p:cNvPr id="8" name="TextBox 7">
            <a:extLst>
              <a:ext uri="{FF2B5EF4-FFF2-40B4-BE49-F238E27FC236}">
                <a16:creationId xmlns:a16="http://schemas.microsoft.com/office/drawing/2014/main" id="{1BD8EFA0-6EB3-4631-820A-4C8523ABDA53}"/>
              </a:ext>
            </a:extLst>
          </p:cNvPr>
          <p:cNvSpPr txBox="1"/>
          <p:nvPr/>
        </p:nvSpPr>
        <p:spPr>
          <a:xfrm>
            <a:off x="2823099" y="3527544"/>
            <a:ext cx="8122541" cy="2951577"/>
          </a:xfrm>
          <a:prstGeom prst="rect">
            <a:avLst/>
          </a:prstGeom>
          <a:noFill/>
        </p:spPr>
        <p:txBody>
          <a:bodyPr wrap="square" lIns="91440" tIns="45720" rIns="91440" bIns="45720" anchor="t">
            <a:spAutoFit/>
          </a:bodyPr>
          <a:lstStyle/>
          <a:p>
            <a:pPr marL="285750" indent="-285750">
              <a:lnSpc>
                <a:spcPct val="90000"/>
              </a:lnSpc>
              <a:spcBef>
                <a:spcPts val="1000"/>
              </a:spcBef>
              <a:spcAft>
                <a:spcPts val="600"/>
              </a:spcAft>
              <a:buClr>
                <a:schemeClr val="accent5"/>
              </a:buClr>
              <a:buFont typeface="Wingdings" panose="05000000000000000000" pitchFamily="2" charset="2"/>
              <a:buChar char=""/>
              <a:defRPr/>
            </a:pPr>
            <a:r>
              <a:rPr lang="en-US" b="1">
                <a:solidFill>
                  <a:schemeClr val="accent1"/>
                </a:solidFill>
              </a:rPr>
              <a:t>Always Buckle Up</a:t>
            </a:r>
            <a:r>
              <a:rPr lang="en-US">
                <a:solidFill>
                  <a:schemeClr val="accent1"/>
                </a:solidFill>
              </a:rPr>
              <a:t>: </a:t>
            </a:r>
            <a:r>
              <a:rPr lang="en-US"/>
              <a:t>Reinforce that seatbelts are non-negotiable for everyone in the car, every time</a:t>
            </a:r>
          </a:p>
          <a:p>
            <a:pPr marL="285750" indent="-285750">
              <a:lnSpc>
                <a:spcPct val="90000"/>
              </a:lnSpc>
              <a:spcBef>
                <a:spcPts val="1000"/>
              </a:spcBef>
              <a:spcAft>
                <a:spcPts val="600"/>
              </a:spcAft>
              <a:buClr>
                <a:schemeClr val="accent5"/>
              </a:buClr>
              <a:buFont typeface="Wingdings" panose="05000000000000000000" pitchFamily="2" charset="2"/>
              <a:buChar char=""/>
              <a:defRPr/>
            </a:pPr>
            <a:r>
              <a:rPr lang="en-US" b="1">
                <a:solidFill>
                  <a:schemeClr val="accent1"/>
                </a:solidFill>
              </a:rPr>
              <a:t>Stay Alert</a:t>
            </a:r>
            <a:r>
              <a:rPr lang="en-US">
                <a:solidFill>
                  <a:schemeClr val="accent1"/>
                </a:solidFill>
              </a:rPr>
              <a:t>: </a:t>
            </a:r>
            <a:r>
              <a:rPr lang="en-US"/>
              <a:t>Distractions can be deadly. Whatever someone texted you while driving can wait</a:t>
            </a:r>
          </a:p>
          <a:p>
            <a:pPr marL="285750" indent="-285750">
              <a:lnSpc>
                <a:spcPct val="90000"/>
              </a:lnSpc>
              <a:spcBef>
                <a:spcPts val="1000"/>
              </a:spcBef>
              <a:spcAft>
                <a:spcPts val="600"/>
              </a:spcAft>
              <a:buClr>
                <a:schemeClr val="accent5"/>
              </a:buClr>
              <a:buFont typeface="Wingdings" panose="05000000000000000000" pitchFamily="2" charset="2"/>
              <a:buChar char=""/>
              <a:defRPr/>
            </a:pPr>
            <a:r>
              <a:rPr lang="en-US" b="1">
                <a:solidFill>
                  <a:schemeClr val="accent1"/>
                </a:solidFill>
              </a:rPr>
              <a:t>Plan the Trip</a:t>
            </a:r>
            <a:r>
              <a:rPr lang="en-US">
                <a:solidFill>
                  <a:schemeClr val="accent1"/>
                </a:solidFill>
              </a:rPr>
              <a:t>: </a:t>
            </a:r>
            <a:r>
              <a:rPr lang="en-US"/>
              <a:t>Explain journey management—mapping out rest stops and avoiding driving when fatigued</a:t>
            </a:r>
          </a:p>
          <a:p>
            <a:pPr marL="285750" indent="-285750">
              <a:lnSpc>
                <a:spcPct val="90000"/>
              </a:lnSpc>
              <a:spcBef>
                <a:spcPts val="1000"/>
              </a:spcBef>
              <a:spcAft>
                <a:spcPts val="600"/>
              </a:spcAft>
              <a:buClr>
                <a:schemeClr val="accent5"/>
              </a:buClr>
              <a:buFont typeface="Wingdings" panose="05000000000000000000" pitchFamily="2" charset="2"/>
              <a:buChar char=""/>
              <a:defRPr/>
            </a:pPr>
            <a:r>
              <a:rPr lang="en-US" b="1">
                <a:solidFill>
                  <a:schemeClr val="accent1"/>
                </a:solidFill>
              </a:rPr>
              <a:t>Watch Out for Wet/Icy Roads</a:t>
            </a:r>
            <a:r>
              <a:rPr lang="en-US">
                <a:solidFill>
                  <a:schemeClr val="accent1"/>
                </a:solidFill>
              </a:rPr>
              <a:t>: </a:t>
            </a:r>
            <a:r>
              <a:rPr lang="en-US"/>
              <a:t>Does your family know that using cruise control in rainy or slick conditions is dangerous? What else should they know?</a:t>
            </a:r>
            <a:endParaRPr lang="en-US">
              <a:solidFill>
                <a:schemeClr val="accent1"/>
              </a:solidFill>
            </a:endParaRPr>
          </a:p>
        </p:txBody>
      </p:sp>
      <p:pic>
        <p:nvPicPr>
          <p:cNvPr id="12" name="Picture 11">
            <a:extLst>
              <a:ext uri="{FF2B5EF4-FFF2-40B4-BE49-F238E27FC236}">
                <a16:creationId xmlns:a16="http://schemas.microsoft.com/office/drawing/2014/main" id="{43376787-9C67-0691-D832-A47A49497406}"/>
              </a:ext>
            </a:extLst>
          </p:cNvPr>
          <p:cNvPicPr>
            <a:picLocks noChangeAspect="1"/>
          </p:cNvPicPr>
          <p:nvPr/>
        </p:nvPicPr>
        <p:blipFill rotWithShape="1">
          <a:blip r:embed="rId2"/>
          <a:srcRect t="94980" r="76600"/>
          <a:stretch/>
        </p:blipFill>
        <p:spPr>
          <a:xfrm>
            <a:off x="106370" y="6510180"/>
            <a:ext cx="2814221" cy="347820"/>
          </a:xfrm>
          <a:prstGeom prst="rect">
            <a:avLst/>
          </a:prstGeom>
        </p:spPr>
      </p:pic>
      <p:sp>
        <p:nvSpPr>
          <p:cNvPr id="2" name="Content Placeholder 68">
            <a:extLst>
              <a:ext uri="{FF2B5EF4-FFF2-40B4-BE49-F238E27FC236}">
                <a16:creationId xmlns:a16="http://schemas.microsoft.com/office/drawing/2014/main" id="{B04AD871-21A6-2174-4FEE-751DB3ED0AF4}"/>
              </a:ext>
            </a:extLst>
          </p:cNvPr>
          <p:cNvSpPr>
            <a:spLocks noGrp="1"/>
          </p:cNvSpPr>
          <p:nvPr>
            <p:ph idx="11"/>
          </p:nvPr>
        </p:nvSpPr>
        <p:spPr>
          <a:xfrm>
            <a:off x="3129429" y="1479377"/>
            <a:ext cx="8618589" cy="1390821"/>
          </a:xfrm>
        </p:spPr>
        <p:txBody>
          <a:bodyPr anchor="ctr"/>
          <a:lstStyle/>
          <a:p>
            <a:r>
              <a:rPr lang="en-US" sz="2000">
                <a:solidFill>
                  <a:schemeClr val="bg1"/>
                </a:solidFill>
              </a:rPr>
              <a:t>Motor vehicle accidents continue to be our greatest off-the-job exposure. 80% of crashes are the result of distracted driving and using a cell phone while driving makes you 4X more likely to be involved in a collision. </a:t>
            </a:r>
          </a:p>
        </p:txBody>
      </p:sp>
      <p:pic>
        <p:nvPicPr>
          <p:cNvPr id="15" name="Graphic 14" descr="Car with solid fill">
            <a:extLst>
              <a:ext uri="{FF2B5EF4-FFF2-40B4-BE49-F238E27FC236}">
                <a16:creationId xmlns:a16="http://schemas.microsoft.com/office/drawing/2014/main" id="{4023B529-AA0D-8284-640F-798F04099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618" y="4182661"/>
            <a:ext cx="1527724" cy="1527724"/>
          </a:xfrm>
          <a:prstGeom prst="rect">
            <a:avLst/>
          </a:prstGeom>
        </p:spPr>
      </p:pic>
      <p:cxnSp>
        <p:nvCxnSpPr>
          <p:cNvPr id="10" name="Straight Connector 9">
            <a:extLst>
              <a:ext uri="{FF2B5EF4-FFF2-40B4-BE49-F238E27FC236}">
                <a16:creationId xmlns:a16="http://schemas.microsoft.com/office/drawing/2014/main" id="{0A3DC614-0B59-8D5D-4A0A-AB50BDFB2DEC}"/>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480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E877193-2A16-A9C8-A533-B588D2092A27}"/>
              </a:ext>
            </a:extLst>
          </p:cNvPr>
          <p:cNvGrpSpPr/>
          <p:nvPr/>
        </p:nvGrpSpPr>
        <p:grpSpPr>
          <a:xfrm>
            <a:off x="0" y="1479377"/>
            <a:ext cx="12192000" cy="1400148"/>
            <a:chOff x="0" y="1479377"/>
            <a:chExt cx="12192000" cy="1400148"/>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486057" y="1479377"/>
              <a:ext cx="7847467"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chemeClr val="bg1"/>
                </a:solidFill>
              </a:endParaRPr>
            </a:p>
          </p:txBody>
        </p:sp>
      </p:gr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9319" y="1488704"/>
            <a:ext cx="2887872"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bg1"/>
                </a:solidFill>
              </a:rPr>
              <a:t>Emergency Procedures</a:t>
            </a:r>
          </a:p>
        </p:txBody>
      </p:sp>
      <p:sp>
        <p:nvSpPr>
          <p:cNvPr id="8" name="TextBox 7">
            <a:extLst>
              <a:ext uri="{FF2B5EF4-FFF2-40B4-BE49-F238E27FC236}">
                <a16:creationId xmlns:a16="http://schemas.microsoft.com/office/drawing/2014/main" id="{1BD8EFA0-6EB3-4631-820A-4C8523ABDA53}"/>
              </a:ext>
            </a:extLst>
          </p:cNvPr>
          <p:cNvSpPr txBox="1"/>
          <p:nvPr/>
        </p:nvSpPr>
        <p:spPr>
          <a:xfrm>
            <a:off x="2823100" y="3256485"/>
            <a:ext cx="7859990" cy="3427605"/>
          </a:xfrm>
          <a:prstGeom prst="rect">
            <a:avLst/>
          </a:prstGeom>
          <a:noFill/>
        </p:spPr>
        <p:txBody>
          <a:bodyPr wrap="square">
            <a:spAutoFit/>
          </a:bodyPr>
          <a:lstStyle/>
          <a:p>
            <a:pPr marL="285750" indent="-285750">
              <a:lnSpc>
                <a:spcPct val="80000"/>
              </a:lnSpc>
              <a:spcBef>
                <a:spcPts val="1000"/>
              </a:spcBef>
              <a:buClr>
                <a:schemeClr val="accent5"/>
              </a:buClr>
              <a:buFont typeface="Wingdings" panose="05000000000000000000" pitchFamily="2" charset="2"/>
              <a:buChar char=""/>
              <a:defRPr/>
            </a:pPr>
            <a:r>
              <a:rPr lang="en-US" b="1">
                <a:solidFill>
                  <a:schemeClr val="accent1"/>
                </a:solidFill>
              </a:rPr>
              <a:t>Meeting Spot if Separated: </a:t>
            </a:r>
          </a:p>
          <a:p>
            <a:pPr marL="800100" lvl="1" indent="-342900">
              <a:lnSpc>
                <a:spcPct val="80000"/>
              </a:lnSpc>
              <a:spcBef>
                <a:spcPts val="1000"/>
              </a:spcBef>
              <a:buClr>
                <a:schemeClr val="accent5"/>
              </a:buClr>
              <a:buFont typeface="Wingdings 3" panose="05040102010807070707" pitchFamily="18" charset="2"/>
              <a:buChar char=""/>
              <a:defRPr/>
            </a:pPr>
            <a:r>
              <a:rPr lang="en-US"/>
              <a:t>Decide on a safe place to meet in case you get separated</a:t>
            </a:r>
          </a:p>
          <a:p>
            <a:pPr marL="285750" indent="-285750">
              <a:lnSpc>
                <a:spcPct val="80000"/>
              </a:lnSpc>
              <a:spcBef>
                <a:spcPts val="1000"/>
              </a:spcBef>
              <a:buClr>
                <a:schemeClr val="accent5"/>
              </a:buClr>
              <a:buFont typeface="Wingdings" panose="05000000000000000000" pitchFamily="2" charset="2"/>
              <a:buChar char=""/>
              <a:defRPr/>
            </a:pPr>
            <a:r>
              <a:rPr lang="en-US" b="1">
                <a:solidFill>
                  <a:schemeClr val="accent1"/>
                </a:solidFill>
              </a:rPr>
              <a:t>Emergency Contacts: </a:t>
            </a:r>
          </a:p>
          <a:p>
            <a:pPr marL="800100" lvl="1" indent="-342900">
              <a:lnSpc>
                <a:spcPct val="80000"/>
              </a:lnSpc>
              <a:spcBef>
                <a:spcPts val="1000"/>
              </a:spcBef>
              <a:buClr>
                <a:schemeClr val="accent5"/>
              </a:buClr>
              <a:buFont typeface="Wingdings 3" panose="05040102010807070707" pitchFamily="18" charset="2"/>
              <a:buChar char=""/>
              <a:defRPr/>
            </a:pPr>
            <a:r>
              <a:rPr lang="en-US"/>
              <a:t>Know who to call first in an emergency. Have them written down and easily accessible. </a:t>
            </a:r>
          </a:p>
          <a:p>
            <a:pPr marL="285750" indent="-285750">
              <a:lnSpc>
                <a:spcPct val="80000"/>
              </a:lnSpc>
              <a:spcBef>
                <a:spcPts val="1000"/>
              </a:spcBef>
              <a:buClr>
                <a:schemeClr val="accent5"/>
              </a:buClr>
              <a:buFont typeface="Wingdings" panose="05000000000000000000" pitchFamily="2" charset="2"/>
              <a:buChar char=""/>
              <a:defRPr/>
            </a:pPr>
            <a:r>
              <a:rPr lang="en-US" b="1">
                <a:solidFill>
                  <a:schemeClr val="accent1"/>
                </a:solidFill>
              </a:rPr>
              <a:t>Fire Extinguisher Locations: </a:t>
            </a:r>
          </a:p>
          <a:p>
            <a:pPr marL="800100" lvl="1" indent="-342900">
              <a:lnSpc>
                <a:spcPct val="80000"/>
              </a:lnSpc>
              <a:spcBef>
                <a:spcPts val="1000"/>
              </a:spcBef>
              <a:buClr>
                <a:schemeClr val="accent5"/>
              </a:buClr>
              <a:buFont typeface="Wingdings 3" panose="05040102010807070707" pitchFamily="18" charset="2"/>
              <a:buChar char=""/>
              <a:defRPr/>
            </a:pPr>
            <a:r>
              <a:rPr lang="en-US" sz="1600"/>
              <a:t>Make</a:t>
            </a:r>
            <a:r>
              <a:rPr lang="en-US"/>
              <a:t> sure everyone knows where the fire extinguishers are in the house and how to use them</a:t>
            </a:r>
          </a:p>
          <a:p>
            <a:pPr marL="285750" indent="-285750">
              <a:lnSpc>
                <a:spcPct val="80000"/>
              </a:lnSpc>
              <a:spcBef>
                <a:spcPts val="1000"/>
              </a:spcBef>
              <a:buClr>
                <a:schemeClr val="accent5"/>
              </a:buClr>
              <a:buFont typeface="Wingdings" panose="05000000000000000000" pitchFamily="2" charset="2"/>
              <a:buChar char=""/>
              <a:defRPr/>
            </a:pPr>
            <a:r>
              <a:rPr lang="en-US" b="1">
                <a:solidFill>
                  <a:schemeClr val="accent1"/>
                </a:solidFill>
              </a:rPr>
              <a:t>Severe Weather Plan: </a:t>
            </a:r>
          </a:p>
          <a:p>
            <a:pPr marL="800100" lvl="1" indent="-342900">
              <a:lnSpc>
                <a:spcPct val="80000"/>
              </a:lnSpc>
              <a:spcBef>
                <a:spcPts val="1000"/>
              </a:spcBef>
              <a:buClr>
                <a:schemeClr val="accent5"/>
              </a:buClr>
              <a:buFont typeface="Wingdings 3" panose="05040102010807070707" pitchFamily="18" charset="2"/>
              <a:buChar char=""/>
              <a:defRPr/>
            </a:pPr>
            <a:r>
              <a:rPr lang="en-US"/>
              <a:t>Review where to go and what to do if severe weather like a tornado or hurricane occurs. Have water &amp; supplies stashed and ready. </a:t>
            </a:r>
          </a:p>
        </p:txBody>
      </p:sp>
      <p:pic>
        <p:nvPicPr>
          <p:cNvPr id="12" name="Picture 11">
            <a:extLst>
              <a:ext uri="{FF2B5EF4-FFF2-40B4-BE49-F238E27FC236}">
                <a16:creationId xmlns:a16="http://schemas.microsoft.com/office/drawing/2014/main" id="{43376787-9C67-0691-D832-A47A49497406}"/>
              </a:ext>
            </a:extLst>
          </p:cNvPr>
          <p:cNvPicPr>
            <a:picLocks noChangeAspect="1"/>
          </p:cNvPicPr>
          <p:nvPr/>
        </p:nvPicPr>
        <p:blipFill rotWithShape="1">
          <a:blip r:embed="rId2"/>
          <a:srcRect t="94980" r="76600"/>
          <a:stretch/>
        </p:blipFill>
        <p:spPr>
          <a:xfrm>
            <a:off x="106370" y="6510180"/>
            <a:ext cx="2814221" cy="347820"/>
          </a:xfrm>
          <a:prstGeom prst="rect">
            <a:avLst/>
          </a:prstGeom>
        </p:spPr>
      </p:pic>
      <p:sp>
        <p:nvSpPr>
          <p:cNvPr id="2" name="Content Placeholder 68">
            <a:extLst>
              <a:ext uri="{FF2B5EF4-FFF2-40B4-BE49-F238E27FC236}">
                <a16:creationId xmlns:a16="http://schemas.microsoft.com/office/drawing/2014/main" id="{B04AD871-21A6-2174-4FEE-751DB3ED0AF4}"/>
              </a:ext>
            </a:extLst>
          </p:cNvPr>
          <p:cNvSpPr>
            <a:spLocks noGrp="1"/>
          </p:cNvSpPr>
          <p:nvPr>
            <p:ph idx="11"/>
          </p:nvPr>
        </p:nvSpPr>
        <p:spPr>
          <a:xfrm>
            <a:off x="3097816" y="1479377"/>
            <a:ext cx="7422312" cy="1390821"/>
          </a:xfrm>
        </p:spPr>
        <p:txBody>
          <a:bodyPr anchor="ctr"/>
          <a:lstStyle/>
          <a:p>
            <a:r>
              <a:rPr lang="en-US" sz="2000">
                <a:solidFill>
                  <a:schemeClr val="bg1"/>
                </a:solidFill>
              </a:rPr>
              <a:t>We have procedures for handling emergencies or incidents on the rig and in the office, but does your family have emergency procedures in place? Below are a few to consider.</a:t>
            </a:r>
          </a:p>
        </p:txBody>
      </p:sp>
      <p:cxnSp>
        <p:nvCxnSpPr>
          <p:cNvPr id="11" name="Straight Connector 10">
            <a:extLst>
              <a:ext uri="{FF2B5EF4-FFF2-40B4-BE49-F238E27FC236}">
                <a16:creationId xmlns:a16="http://schemas.microsoft.com/office/drawing/2014/main" id="{241D1628-D069-8D79-BD9D-2078F90B2423}"/>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84E596F-AA1E-4147-C409-D66A8B6E6616}"/>
              </a:ext>
            </a:extLst>
          </p:cNvPr>
          <p:cNvGrpSpPr/>
          <p:nvPr/>
        </p:nvGrpSpPr>
        <p:grpSpPr>
          <a:xfrm>
            <a:off x="848432" y="4127500"/>
            <a:ext cx="1583652" cy="1511666"/>
            <a:chOff x="1024790" y="4295841"/>
            <a:chExt cx="1230935" cy="1174983"/>
          </a:xfrm>
        </p:grpSpPr>
        <p:pic>
          <p:nvPicPr>
            <p:cNvPr id="6" name="Graphic 5">
              <a:extLst>
                <a:ext uri="{FF2B5EF4-FFF2-40B4-BE49-F238E27FC236}">
                  <a16:creationId xmlns:a16="http://schemas.microsoft.com/office/drawing/2014/main" id="{242F16AC-BDAC-E188-80A5-7841AB556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790" y="4295841"/>
              <a:ext cx="1230935" cy="1174983"/>
            </a:xfrm>
            <a:prstGeom prst="rect">
              <a:avLst/>
            </a:prstGeom>
          </p:spPr>
        </p:pic>
        <p:grpSp>
          <p:nvGrpSpPr>
            <p:cNvPr id="18" name="Group 17">
              <a:extLst>
                <a:ext uri="{FF2B5EF4-FFF2-40B4-BE49-F238E27FC236}">
                  <a16:creationId xmlns:a16="http://schemas.microsoft.com/office/drawing/2014/main" id="{E9E56A45-D6ED-52C0-8B3A-9F3861196E5B}"/>
                </a:ext>
              </a:extLst>
            </p:cNvPr>
            <p:cNvGrpSpPr/>
            <p:nvPr/>
          </p:nvGrpSpPr>
          <p:grpSpPr>
            <a:xfrm>
              <a:off x="1399854" y="4424992"/>
              <a:ext cx="129764" cy="521064"/>
              <a:chOff x="115751" y="3431986"/>
              <a:chExt cx="164191" cy="659311"/>
            </a:xfrm>
            <a:solidFill>
              <a:schemeClr val="accent5"/>
            </a:solidFill>
          </p:grpSpPr>
          <p:sp>
            <p:nvSpPr>
              <p:cNvPr id="15" name="Freeform: Shape 14">
                <a:extLst>
                  <a:ext uri="{FF2B5EF4-FFF2-40B4-BE49-F238E27FC236}">
                    <a16:creationId xmlns:a16="http://schemas.microsoft.com/office/drawing/2014/main" id="{0838801F-F365-24AA-1B2F-2B4CB46D6434}"/>
                  </a:ext>
                </a:extLst>
              </p:cNvPr>
              <p:cNvSpPr/>
              <p:nvPr/>
            </p:nvSpPr>
            <p:spPr>
              <a:xfrm>
                <a:off x="115751" y="3431986"/>
                <a:ext cx="164191" cy="486379"/>
              </a:xfrm>
              <a:custGeom>
                <a:avLst/>
                <a:gdLst>
                  <a:gd name="connsiteX0" fmla="*/ 90865 w 175290"/>
                  <a:gd name="connsiteY0" fmla="*/ 10 h 519258"/>
                  <a:gd name="connsiteX1" fmla="*/ 87645 w 175290"/>
                  <a:gd name="connsiteY1" fmla="*/ 10 h 519258"/>
                  <a:gd name="connsiteX2" fmla="*/ 84425 w 175290"/>
                  <a:gd name="connsiteY2" fmla="*/ 10 h 519258"/>
                  <a:gd name="connsiteX3" fmla="*/ 1775 w 175290"/>
                  <a:gd name="connsiteY3" fmla="*/ 118351 h 519258"/>
                  <a:gd name="connsiteX4" fmla="*/ 53029 w 175290"/>
                  <a:gd name="connsiteY4" fmla="*/ 480886 h 519258"/>
                  <a:gd name="connsiteX5" fmla="*/ 87645 w 175290"/>
                  <a:gd name="connsiteY5" fmla="*/ 519259 h 519258"/>
                  <a:gd name="connsiteX6" fmla="*/ 87645 w 175290"/>
                  <a:gd name="connsiteY6" fmla="*/ 519259 h 519258"/>
                  <a:gd name="connsiteX7" fmla="*/ 87645 w 175290"/>
                  <a:gd name="connsiteY7" fmla="*/ 519259 h 519258"/>
                  <a:gd name="connsiteX8" fmla="*/ 87645 w 175290"/>
                  <a:gd name="connsiteY8" fmla="*/ 519259 h 519258"/>
                  <a:gd name="connsiteX9" fmla="*/ 87645 w 175290"/>
                  <a:gd name="connsiteY9" fmla="*/ 519259 h 519258"/>
                  <a:gd name="connsiteX10" fmla="*/ 122262 w 175290"/>
                  <a:gd name="connsiteY10" fmla="*/ 480886 h 519258"/>
                  <a:gd name="connsiteX11" fmla="*/ 173516 w 175290"/>
                  <a:gd name="connsiteY11" fmla="*/ 118351 h 519258"/>
                  <a:gd name="connsiteX12" fmla="*/ 90865 w 175290"/>
                  <a:gd name="connsiteY12" fmla="*/ 10 h 51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90" h="519258">
                    <a:moveTo>
                      <a:pt x="90865" y="10"/>
                    </a:moveTo>
                    <a:cubicBezTo>
                      <a:pt x="90865" y="10"/>
                      <a:pt x="88719" y="10"/>
                      <a:pt x="87645" y="10"/>
                    </a:cubicBezTo>
                    <a:cubicBezTo>
                      <a:pt x="86572" y="10"/>
                      <a:pt x="85499" y="10"/>
                      <a:pt x="84425" y="10"/>
                    </a:cubicBezTo>
                    <a:cubicBezTo>
                      <a:pt x="84425" y="10"/>
                      <a:pt x="-14326" y="-3478"/>
                      <a:pt x="1775" y="118351"/>
                    </a:cubicBezTo>
                    <a:lnTo>
                      <a:pt x="53029" y="480886"/>
                    </a:lnTo>
                    <a:cubicBezTo>
                      <a:pt x="53029" y="480886"/>
                      <a:pt x="59201" y="518186"/>
                      <a:pt x="87645" y="519259"/>
                    </a:cubicBezTo>
                    <a:lnTo>
                      <a:pt x="87645" y="519259"/>
                    </a:lnTo>
                    <a:cubicBezTo>
                      <a:pt x="87645" y="519259"/>
                      <a:pt x="87645" y="519259"/>
                      <a:pt x="87645" y="519259"/>
                    </a:cubicBezTo>
                    <a:cubicBezTo>
                      <a:pt x="87645" y="519259"/>
                      <a:pt x="87645" y="519259"/>
                      <a:pt x="87645" y="519259"/>
                    </a:cubicBezTo>
                    <a:lnTo>
                      <a:pt x="87645" y="519259"/>
                    </a:lnTo>
                    <a:cubicBezTo>
                      <a:pt x="116090" y="518186"/>
                      <a:pt x="122262" y="480886"/>
                      <a:pt x="122262" y="480886"/>
                    </a:cubicBezTo>
                    <a:lnTo>
                      <a:pt x="173516" y="118351"/>
                    </a:lnTo>
                    <a:cubicBezTo>
                      <a:pt x="189617" y="-3210"/>
                      <a:pt x="90865" y="10"/>
                      <a:pt x="90865" y="10"/>
                    </a:cubicBezTo>
                    <a:close/>
                  </a:path>
                </a:pathLst>
              </a:custGeom>
              <a:grpFill/>
              <a:ln w="26803" cap="flat">
                <a:solidFill>
                  <a:srgbClr val="D9F4FB"/>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ED79708-DE2D-C91A-24AF-93D713057140}"/>
                  </a:ext>
                </a:extLst>
              </p:cNvPr>
              <p:cNvSpPr/>
              <p:nvPr/>
            </p:nvSpPr>
            <p:spPr>
              <a:xfrm>
                <a:off x="139784" y="3975172"/>
                <a:ext cx="116125" cy="116125"/>
              </a:xfrm>
              <a:custGeom>
                <a:avLst/>
                <a:gdLst>
                  <a:gd name="connsiteX0" fmla="*/ 123976 w 123975"/>
                  <a:gd name="connsiteY0" fmla="*/ 61988 h 123975"/>
                  <a:gd name="connsiteX1" fmla="*/ 61988 w 123975"/>
                  <a:gd name="connsiteY1" fmla="*/ 123976 h 123975"/>
                  <a:gd name="connsiteX2" fmla="*/ 0 w 123975"/>
                  <a:gd name="connsiteY2" fmla="*/ 61988 h 123975"/>
                  <a:gd name="connsiteX3" fmla="*/ 61988 w 123975"/>
                  <a:gd name="connsiteY3" fmla="*/ 0 h 123975"/>
                  <a:gd name="connsiteX4" fmla="*/ 123976 w 123975"/>
                  <a:gd name="connsiteY4" fmla="*/ 61988 h 1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75" h="123975">
                    <a:moveTo>
                      <a:pt x="123976" y="61988"/>
                    </a:moveTo>
                    <a:cubicBezTo>
                      <a:pt x="123976" y="96223"/>
                      <a:pt x="96223" y="123976"/>
                      <a:pt x="61988" y="123976"/>
                    </a:cubicBezTo>
                    <a:cubicBezTo>
                      <a:pt x="27753" y="123976"/>
                      <a:pt x="0" y="96223"/>
                      <a:pt x="0" y="61988"/>
                    </a:cubicBezTo>
                    <a:cubicBezTo>
                      <a:pt x="0" y="27753"/>
                      <a:pt x="27753" y="0"/>
                      <a:pt x="61988" y="0"/>
                    </a:cubicBezTo>
                    <a:cubicBezTo>
                      <a:pt x="96223" y="0"/>
                      <a:pt x="123976" y="27753"/>
                      <a:pt x="123976" y="61988"/>
                    </a:cubicBezTo>
                    <a:close/>
                  </a:path>
                </a:pathLst>
              </a:custGeom>
              <a:grpFill/>
              <a:ln w="26803" cap="flat">
                <a:solidFill>
                  <a:srgbClr val="D9F4FB"/>
                </a:solidFill>
                <a:prstDash val="solid"/>
                <a:miter/>
              </a:ln>
            </p:spPr>
            <p:txBody>
              <a:bodyPr rtlCol="0" anchor="ctr"/>
              <a:lstStyle/>
              <a:p>
                <a:endParaRPr lang="en-US"/>
              </a:p>
            </p:txBody>
          </p:sp>
        </p:grpSp>
      </p:grpSp>
    </p:spTree>
    <p:extLst>
      <p:ext uri="{BB962C8B-B14F-4D97-AF65-F5344CB8AC3E}">
        <p14:creationId xmlns:p14="http://schemas.microsoft.com/office/powerpoint/2010/main" val="3211370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E877193-2A16-A9C8-A533-B588D2092A27}"/>
              </a:ext>
            </a:extLst>
          </p:cNvPr>
          <p:cNvGrpSpPr/>
          <p:nvPr/>
        </p:nvGrpSpPr>
        <p:grpSpPr>
          <a:xfrm>
            <a:off x="0" y="1479377"/>
            <a:ext cx="12192000" cy="1400148"/>
            <a:chOff x="0" y="1479377"/>
            <a:chExt cx="12192000" cy="1400148"/>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486057" y="1479377"/>
              <a:ext cx="7847467"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chemeClr val="bg1"/>
                </a:solidFill>
              </a:endParaRPr>
            </a:p>
          </p:txBody>
        </p:sp>
      </p:gr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241557" y="1488704"/>
            <a:ext cx="2393001"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bg1"/>
                </a:solidFill>
              </a:rPr>
              <a:t>Talk to Your Kids</a:t>
            </a:r>
          </a:p>
        </p:txBody>
      </p:sp>
      <p:pic>
        <p:nvPicPr>
          <p:cNvPr id="12" name="Picture 11">
            <a:extLst>
              <a:ext uri="{FF2B5EF4-FFF2-40B4-BE49-F238E27FC236}">
                <a16:creationId xmlns:a16="http://schemas.microsoft.com/office/drawing/2014/main" id="{43376787-9C67-0691-D832-A47A49497406}"/>
              </a:ext>
            </a:extLst>
          </p:cNvPr>
          <p:cNvPicPr>
            <a:picLocks noChangeAspect="1"/>
          </p:cNvPicPr>
          <p:nvPr/>
        </p:nvPicPr>
        <p:blipFill rotWithShape="1">
          <a:blip r:embed="rId2"/>
          <a:srcRect t="94980" r="76600"/>
          <a:stretch/>
        </p:blipFill>
        <p:spPr>
          <a:xfrm>
            <a:off x="106370" y="6510180"/>
            <a:ext cx="2814221" cy="347820"/>
          </a:xfrm>
          <a:prstGeom prst="rect">
            <a:avLst/>
          </a:prstGeom>
        </p:spPr>
      </p:pic>
      <p:sp>
        <p:nvSpPr>
          <p:cNvPr id="2" name="Content Placeholder 68">
            <a:extLst>
              <a:ext uri="{FF2B5EF4-FFF2-40B4-BE49-F238E27FC236}">
                <a16:creationId xmlns:a16="http://schemas.microsoft.com/office/drawing/2014/main" id="{B04AD871-21A6-2174-4FEE-751DB3ED0AF4}"/>
              </a:ext>
            </a:extLst>
          </p:cNvPr>
          <p:cNvSpPr>
            <a:spLocks noGrp="1"/>
          </p:cNvSpPr>
          <p:nvPr>
            <p:ph idx="11"/>
          </p:nvPr>
        </p:nvSpPr>
        <p:spPr>
          <a:xfrm>
            <a:off x="3097817" y="1479377"/>
            <a:ext cx="7920252" cy="1390821"/>
          </a:xfrm>
        </p:spPr>
        <p:txBody>
          <a:bodyPr anchor="ctr"/>
          <a:lstStyle/>
          <a:p>
            <a:r>
              <a:rPr lang="en-US" sz="2000">
                <a:solidFill>
                  <a:schemeClr val="bg1"/>
                </a:solidFill>
              </a:rPr>
              <a:t>For parents, keeping our kids safe is paramount, but we must also remember to instill in them the tools and knowledge to help keep themselves safe when we are not around. Teach them and remember to also listen to them. </a:t>
            </a:r>
          </a:p>
        </p:txBody>
      </p:sp>
      <p:sp>
        <p:nvSpPr>
          <p:cNvPr id="3" name="TextBox 2">
            <a:extLst>
              <a:ext uri="{FF2B5EF4-FFF2-40B4-BE49-F238E27FC236}">
                <a16:creationId xmlns:a16="http://schemas.microsoft.com/office/drawing/2014/main" id="{93AEA0A7-DFF9-E55E-4E73-3FD1A4E04050}"/>
              </a:ext>
            </a:extLst>
          </p:cNvPr>
          <p:cNvSpPr txBox="1"/>
          <p:nvPr/>
        </p:nvSpPr>
        <p:spPr>
          <a:xfrm>
            <a:off x="2823100" y="3796887"/>
            <a:ext cx="9027886" cy="2092881"/>
          </a:xfrm>
          <a:prstGeom prst="rect">
            <a:avLst/>
          </a:prstGeom>
          <a:noFill/>
        </p:spPr>
        <p:txBody>
          <a:bodyPr wrap="square">
            <a:spAutoFit/>
          </a:bodyPr>
          <a:lstStyle/>
          <a:p>
            <a:pPr marL="342900" indent="-342900">
              <a:lnSpc>
                <a:spcPct val="90000"/>
              </a:lnSpc>
              <a:spcBef>
                <a:spcPts val="1000"/>
              </a:spcBef>
              <a:spcAft>
                <a:spcPts val="600"/>
              </a:spcAft>
              <a:buClr>
                <a:schemeClr val="accent5"/>
              </a:buClr>
              <a:buFont typeface="Wingdings 3" panose="05040102010807070707" pitchFamily="18" charset="2"/>
              <a:buChar char=""/>
              <a:defRPr/>
            </a:pPr>
            <a:r>
              <a:rPr lang="en-US" sz="2000"/>
              <a:t>Have you ever felt unsafe or seen something unsafe? </a:t>
            </a:r>
            <a:br>
              <a:rPr lang="en-US" sz="2000"/>
            </a:br>
            <a:r>
              <a:rPr lang="en-US" sz="2000" i="1"/>
              <a:t>Can you share what happened?  </a:t>
            </a:r>
          </a:p>
          <a:p>
            <a:pPr marL="342900" indent="-342900">
              <a:lnSpc>
                <a:spcPct val="90000"/>
              </a:lnSpc>
              <a:spcBef>
                <a:spcPts val="1000"/>
              </a:spcBef>
              <a:spcAft>
                <a:spcPts val="600"/>
              </a:spcAft>
              <a:buClr>
                <a:schemeClr val="accent5"/>
              </a:buClr>
              <a:buFont typeface="Wingdings 3" panose="05040102010807070707" pitchFamily="18" charset="2"/>
              <a:buChar char=""/>
              <a:defRPr/>
            </a:pPr>
            <a:r>
              <a:rPr lang="en-US" sz="2000"/>
              <a:t>Are there any safety topics you're curious about?  </a:t>
            </a:r>
          </a:p>
          <a:p>
            <a:pPr marL="342900" indent="-342900">
              <a:lnSpc>
                <a:spcPct val="90000"/>
              </a:lnSpc>
              <a:spcBef>
                <a:spcPts val="1000"/>
              </a:spcBef>
              <a:spcAft>
                <a:spcPts val="600"/>
              </a:spcAft>
              <a:buClr>
                <a:schemeClr val="accent5"/>
              </a:buClr>
              <a:buFont typeface="Wingdings 3" panose="05040102010807070707" pitchFamily="18" charset="2"/>
              <a:buChar char=""/>
              <a:defRPr/>
            </a:pPr>
            <a:r>
              <a:rPr lang="en-US" sz="2000"/>
              <a:t>How can we help ensure you feel safe at home and when you're out?  </a:t>
            </a:r>
          </a:p>
          <a:p>
            <a:pPr marL="342900" indent="-342900">
              <a:lnSpc>
                <a:spcPct val="90000"/>
              </a:lnSpc>
              <a:spcBef>
                <a:spcPts val="1000"/>
              </a:spcBef>
              <a:spcAft>
                <a:spcPts val="600"/>
              </a:spcAft>
              <a:buClr>
                <a:schemeClr val="accent5"/>
              </a:buClr>
              <a:buFont typeface="Wingdings 3" panose="05040102010807070707" pitchFamily="18" charset="2"/>
              <a:buChar char=""/>
              <a:defRPr/>
            </a:pPr>
            <a:r>
              <a:rPr lang="en-US" sz="2000"/>
              <a:t>What do you think are the most important rules for staying safe?</a:t>
            </a:r>
          </a:p>
        </p:txBody>
      </p:sp>
      <p:pic>
        <p:nvPicPr>
          <p:cNvPr id="11" name="Graphic 10" descr="Megaphone outline">
            <a:extLst>
              <a:ext uri="{FF2B5EF4-FFF2-40B4-BE49-F238E27FC236}">
                <a16:creationId xmlns:a16="http://schemas.microsoft.com/office/drawing/2014/main" id="{4607829A-89A0-7EF8-567A-C265922FB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112" y="4080728"/>
            <a:ext cx="1662736" cy="1662736"/>
          </a:xfrm>
          <a:prstGeom prst="rect">
            <a:avLst/>
          </a:prstGeom>
        </p:spPr>
      </p:pic>
      <p:cxnSp>
        <p:nvCxnSpPr>
          <p:cNvPr id="10" name="Straight Connector 9">
            <a:extLst>
              <a:ext uri="{FF2B5EF4-FFF2-40B4-BE49-F238E27FC236}">
                <a16:creationId xmlns:a16="http://schemas.microsoft.com/office/drawing/2014/main" id="{D2BEDBBA-0D10-B627-205A-41CB23AD6268}"/>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02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A39398-60C1-0E9F-E85B-1BE85823FD5B}"/>
              </a:ext>
            </a:extLst>
          </p:cNvPr>
          <p:cNvSpPr/>
          <p:nvPr/>
        </p:nvSpPr>
        <p:spPr>
          <a:xfrm>
            <a:off x="0" y="1486196"/>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2ACA28A5-18FB-22F6-2250-FA51B468573E}"/>
              </a:ext>
            </a:extLst>
          </p:cNvPr>
          <p:cNvSpPr/>
          <p:nvPr/>
        </p:nvSpPr>
        <p:spPr>
          <a:xfrm>
            <a:off x="0" y="2894247"/>
            <a:ext cx="3843687" cy="357425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EA5DBC-FC17-7388-9FE7-FCE607C979F7}"/>
              </a:ext>
            </a:extLst>
          </p:cNvPr>
          <p:cNvSpPr txBox="1"/>
          <p:nvPr/>
        </p:nvSpPr>
        <p:spPr>
          <a:xfrm>
            <a:off x="601260" y="3493593"/>
            <a:ext cx="9740098" cy="2693045"/>
          </a:xfrm>
          <a:prstGeom prst="rect">
            <a:avLst/>
          </a:prstGeom>
          <a:noFill/>
        </p:spPr>
        <p:txBody>
          <a:bodyPr wrap="square">
            <a:spAutoFit/>
          </a:bodyPr>
          <a:lstStyle/>
          <a:p>
            <a:pPr marL="571500" indent="-571500" algn="ctr">
              <a:lnSpc>
                <a:spcPct val="90000"/>
              </a:lnSpc>
              <a:spcBef>
                <a:spcPts val="1000"/>
              </a:spcBef>
              <a:buClr>
                <a:schemeClr val="accent5"/>
              </a:buClr>
              <a:buFont typeface="Wingdings 3" panose="05040102010807070707" pitchFamily="18" charset="2"/>
              <a:buChar char=""/>
              <a:defRPr/>
            </a:pPr>
            <a:r>
              <a:rPr lang="en-US" sz="4000" b="1">
                <a:ln/>
                <a:solidFill>
                  <a:schemeClr val="accent1"/>
                </a:solidFill>
                <a:latin typeface="Arial" panose="020B0604020202020204"/>
              </a:rPr>
              <a:t>A culture has to be cultivated. </a:t>
            </a:r>
          </a:p>
          <a:p>
            <a:pPr marL="571500" indent="-571500" algn="ctr">
              <a:lnSpc>
                <a:spcPct val="90000"/>
              </a:lnSpc>
              <a:spcBef>
                <a:spcPts val="1000"/>
              </a:spcBef>
              <a:buClr>
                <a:schemeClr val="accent5"/>
              </a:buClr>
              <a:buFont typeface="Wingdings 3" panose="05040102010807070707" pitchFamily="18" charset="2"/>
              <a:buChar char=""/>
              <a:defRPr/>
            </a:pPr>
            <a:r>
              <a:rPr lang="en-US" sz="4000" b="1">
                <a:ln/>
                <a:solidFill>
                  <a:schemeClr val="accent1"/>
                </a:solidFill>
                <a:latin typeface="Arial" panose="020B0604020202020204"/>
              </a:rPr>
              <a:t>Start the conversation.</a:t>
            </a:r>
          </a:p>
          <a:p>
            <a:pPr marL="571500" indent="-571500" algn="ctr">
              <a:lnSpc>
                <a:spcPct val="90000"/>
              </a:lnSpc>
              <a:spcBef>
                <a:spcPts val="1000"/>
              </a:spcBef>
              <a:buClr>
                <a:schemeClr val="accent5"/>
              </a:buClr>
              <a:buFont typeface="Wingdings 3" panose="05040102010807070707" pitchFamily="18" charset="2"/>
              <a:buChar char=""/>
              <a:defRPr/>
            </a:pPr>
            <a:r>
              <a:rPr lang="en-US" sz="4000" b="1">
                <a:ln/>
                <a:solidFill>
                  <a:schemeClr val="accent1"/>
                </a:solidFill>
                <a:latin typeface="Arial" panose="020B0604020202020204"/>
              </a:rPr>
              <a:t>Share your insights.</a:t>
            </a:r>
          </a:p>
          <a:p>
            <a:pPr marL="571500" indent="-571500" algn="ctr">
              <a:lnSpc>
                <a:spcPct val="90000"/>
              </a:lnSpc>
              <a:spcBef>
                <a:spcPts val="1000"/>
              </a:spcBef>
              <a:buClr>
                <a:schemeClr val="accent5"/>
              </a:buClr>
              <a:buFont typeface="Wingdings 3" panose="05040102010807070707" pitchFamily="18" charset="2"/>
              <a:buChar char=""/>
              <a:defRPr/>
            </a:pPr>
            <a:r>
              <a:rPr lang="en-US" sz="4000" b="1">
                <a:ln/>
                <a:solidFill>
                  <a:schemeClr val="accent1"/>
                </a:solidFill>
                <a:latin typeface="Arial" panose="020B0604020202020204"/>
              </a:rPr>
              <a:t>Listen.</a:t>
            </a:r>
          </a:p>
        </p:txBody>
      </p:sp>
      <p:grpSp>
        <p:nvGrpSpPr>
          <p:cNvPr id="21" name="Group 20">
            <a:extLst>
              <a:ext uri="{FF2B5EF4-FFF2-40B4-BE49-F238E27FC236}">
                <a16:creationId xmlns:a16="http://schemas.microsoft.com/office/drawing/2014/main" id="{46FFB738-5100-2D9D-A9A5-A8D88B078F4E}"/>
              </a:ext>
            </a:extLst>
          </p:cNvPr>
          <p:cNvGrpSpPr/>
          <p:nvPr/>
        </p:nvGrpSpPr>
        <p:grpSpPr>
          <a:xfrm>
            <a:off x="2542442" y="1645071"/>
            <a:ext cx="1068760" cy="1068758"/>
            <a:chOff x="8217778" y="1504529"/>
            <a:chExt cx="1141005" cy="1141005"/>
          </a:xfrm>
        </p:grpSpPr>
        <p:sp>
          <p:nvSpPr>
            <p:cNvPr id="16" name="Freeform: Shape 15">
              <a:extLst>
                <a:ext uri="{FF2B5EF4-FFF2-40B4-BE49-F238E27FC236}">
                  <a16:creationId xmlns:a16="http://schemas.microsoft.com/office/drawing/2014/main" id="{7F1CD17F-4607-5935-C5DA-AC429747436F}"/>
                </a:ext>
              </a:extLst>
            </p:cNvPr>
            <p:cNvSpPr/>
            <p:nvPr/>
          </p:nvSpPr>
          <p:spPr>
            <a:xfrm rot="16621200">
              <a:off x="8217778" y="1504529"/>
              <a:ext cx="1141005" cy="1141005"/>
            </a:xfrm>
            <a:custGeom>
              <a:avLst/>
              <a:gdLst>
                <a:gd name="connsiteX0" fmla="*/ 1141006 w 1141005"/>
                <a:gd name="connsiteY0" fmla="*/ 570503 h 1141005"/>
                <a:gd name="connsiteX1" fmla="*/ 570503 w 1141005"/>
                <a:gd name="connsiteY1" fmla="*/ 1141006 h 1141005"/>
                <a:gd name="connsiteX2" fmla="*/ 0 w 1141005"/>
                <a:gd name="connsiteY2" fmla="*/ 570503 h 1141005"/>
                <a:gd name="connsiteX3" fmla="*/ 570503 w 1141005"/>
                <a:gd name="connsiteY3" fmla="*/ 0 h 1141005"/>
                <a:gd name="connsiteX4" fmla="*/ 1141006 w 1141005"/>
                <a:gd name="connsiteY4" fmla="*/ 570503 h 114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05" h="1141005">
                  <a:moveTo>
                    <a:pt x="1141006" y="570503"/>
                  </a:moveTo>
                  <a:cubicBezTo>
                    <a:pt x="1141006" y="885583"/>
                    <a:pt x="885583" y="1141006"/>
                    <a:pt x="570503" y="1141006"/>
                  </a:cubicBezTo>
                  <a:cubicBezTo>
                    <a:pt x="255423" y="1141006"/>
                    <a:pt x="0" y="885583"/>
                    <a:pt x="0" y="570503"/>
                  </a:cubicBezTo>
                  <a:cubicBezTo>
                    <a:pt x="0" y="255423"/>
                    <a:pt x="255423" y="0"/>
                    <a:pt x="570503" y="0"/>
                  </a:cubicBezTo>
                  <a:cubicBezTo>
                    <a:pt x="885583" y="0"/>
                    <a:pt x="1141006" y="255423"/>
                    <a:pt x="1141006" y="570503"/>
                  </a:cubicBezTo>
                  <a:close/>
                </a:path>
              </a:pathLst>
            </a:custGeom>
            <a:solidFill>
              <a:schemeClr val="accent5"/>
            </a:solidFill>
            <a:ln w="2680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B867455-BB79-AE52-551A-DF097227E0BF}"/>
                </a:ext>
              </a:extLst>
            </p:cNvPr>
            <p:cNvSpPr/>
            <p:nvPr/>
          </p:nvSpPr>
          <p:spPr>
            <a:xfrm rot="16621200">
              <a:off x="8265812" y="1552563"/>
              <a:ext cx="1044938" cy="1044938"/>
            </a:xfrm>
            <a:custGeom>
              <a:avLst/>
              <a:gdLst>
                <a:gd name="connsiteX0" fmla="*/ 1044938 w 1044938"/>
                <a:gd name="connsiteY0" fmla="*/ 522469 h 1044938"/>
                <a:gd name="connsiteX1" fmla="*/ 522469 w 1044938"/>
                <a:gd name="connsiteY1" fmla="*/ 1044938 h 1044938"/>
                <a:gd name="connsiteX2" fmla="*/ 0 w 1044938"/>
                <a:gd name="connsiteY2" fmla="*/ 522469 h 1044938"/>
                <a:gd name="connsiteX3" fmla="*/ 522469 w 1044938"/>
                <a:gd name="connsiteY3" fmla="*/ 0 h 1044938"/>
                <a:gd name="connsiteX4" fmla="*/ 1044938 w 1044938"/>
                <a:gd name="connsiteY4" fmla="*/ 522469 h 1044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38" h="1044938">
                  <a:moveTo>
                    <a:pt x="1044938" y="522469"/>
                  </a:moveTo>
                  <a:cubicBezTo>
                    <a:pt x="1044938" y="811021"/>
                    <a:pt x="811021" y="1044938"/>
                    <a:pt x="522469" y="1044938"/>
                  </a:cubicBezTo>
                  <a:cubicBezTo>
                    <a:pt x="233917" y="1044938"/>
                    <a:pt x="0" y="811021"/>
                    <a:pt x="0" y="522469"/>
                  </a:cubicBezTo>
                  <a:cubicBezTo>
                    <a:pt x="0" y="233917"/>
                    <a:pt x="233917" y="0"/>
                    <a:pt x="522469" y="0"/>
                  </a:cubicBezTo>
                  <a:cubicBezTo>
                    <a:pt x="811021" y="0"/>
                    <a:pt x="1044938" y="233917"/>
                    <a:pt x="1044938" y="522469"/>
                  </a:cubicBezTo>
                  <a:close/>
                </a:path>
              </a:pathLst>
            </a:custGeom>
            <a:noFill/>
            <a:ln w="26803" cap="flat">
              <a:solidFill>
                <a:srgbClr val="FFFFFF"/>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5B9202A-B961-BC00-338E-A4F2F05C7AD9}"/>
                </a:ext>
              </a:extLst>
            </p:cNvPr>
            <p:cNvSpPr/>
            <p:nvPr/>
          </p:nvSpPr>
          <p:spPr>
            <a:xfrm>
              <a:off x="8700664" y="1723283"/>
              <a:ext cx="175290" cy="519258"/>
            </a:xfrm>
            <a:custGeom>
              <a:avLst/>
              <a:gdLst>
                <a:gd name="connsiteX0" fmla="*/ 90865 w 175290"/>
                <a:gd name="connsiteY0" fmla="*/ 10 h 519258"/>
                <a:gd name="connsiteX1" fmla="*/ 87645 w 175290"/>
                <a:gd name="connsiteY1" fmla="*/ 10 h 519258"/>
                <a:gd name="connsiteX2" fmla="*/ 84425 w 175290"/>
                <a:gd name="connsiteY2" fmla="*/ 10 h 519258"/>
                <a:gd name="connsiteX3" fmla="*/ 1775 w 175290"/>
                <a:gd name="connsiteY3" fmla="*/ 118351 h 519258"/>
                <a:gd name="connsiteX4" fmla="*/ 53029 w 175290"/>
                <a:gd name="connsiteY4" fmla="*/ 480886 h 519258"/>
                <a:gd name="connsiteX5" fmla="*/ 87645 w 175290"/>
                <a:gd name="connsiteY5" fmla="*/ 519259 h 519258"/>
                <a:gd name="connsiteX6" fmla="*/ 87645 w 175290"/>
                <a:gd name="connsiteY6" fmla="*/ 519259 h 519258"/>
                <a:gd name="connsiteX7" fmla="*/ 87645 w 175290"/>
                <a:gd name="connsiteY7" fmla="*/ 519259 h 519258"/>
                <a:gd name="connsiteX8" fmla="*/ 87645 w 175290"/>
                <a:gd name="connsiteY8" fmla="*/ 519259 h 519258"/>
                <a:gd name="connsiteX9" fmla="*/ 87645 w 175290"/>
                <a:gd name="connsiteY9" fmla="*/ 519259 h 519258"/>
                <a:gd name="connsiteX10" fmla="*/ 122262 w 175290"/>
                <a:gd name="connsiteY10" fmla="*/ 480886 h 519258"/>
                <a:gd name="connsiteX11" fmla="*/ 173516 w 175290"/>
                <a:gd name="connsiteY11" fmla="*/ 118351 h 519258"/>
                <a:gd name="connsiteX12" fmla="*/ 90865 w 175290"/>
                <a:gd name="connsiteY12" fmla="*/ 10 h 51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90" h="519258">
                  <a:moveTo>
                    <a:pt x="90865" y="10"/>
                  </a:moveTo>
                  <a:cubicBezTo>
                    <a:pt x="90865" y="10"/>
                    <a:pt x="88719" y="10"/>
                    <a:pt x="87645" y="10"/>
                  </a:cubicBezTo>
                  <a:cubicBezTo>
                    <a:pt x="86572" y="10"/>
                    <a:pt x="85499" y="10"/>
                    <a:pt x="84425" y="10"/>
                  </a:cubicBezTo>
                  <a:cubicBezTo>
                    <a:pt x="84425" y="10"/>
                    <a:pt x="-14326" y="-3478"/>
                    <a:pt x="1775" y="118351"/>
                  </a:cubicBezTo>
                  <a:lnTo>
                    <a:pt x="53029" y="480886"/>
                  </a:lnTo>
                  <a:cubicBezTo>
                    <a:pt x="53029" y="480886"/>
                    <a:pt x="59201" y="518186"/>
                    <a:pt x="87645" y="519259"/>
                  </a:cubicBezTo>
                  <a:lnTo>
                    <a:pt x="87645" y="519259"/>
                  </a:lnTo>
                  <a:cubicBezTo>
                    <a:pt x="87645" y="519259"/>
                    <a:pt x="87645" y="519259"/>
                    <a:pt x="87645" y="519259"/>
                  </a:cubicBezTo>
                  <a:cubicBezTo>
                    <a:pt x="87645" y="519259"/>
                    <a:pt x="87645" y="519259"/>
                    <a:pt x="87645" y="519259"/>
                  </a:cubicBezTo>
                  <a:lnTo>
                    <a:pt x="87645" y="519259"/>
                  </a:lnTo>
                  <a:cubicBezTo>
                    <a:pt x="116090" y="518186"/>
                    <a:pt x="122262" y="480886"/>
                    <a:pt x="122262" y="480886"/>
                  </a:cubicBezTo>
                  <a:lnTo>
                    <a:pt x="173516" y="118351"/>
                  </a:lnTo>
                  <a:cubicBezTo>
                    <a:pt x="189617" y="-3210"/>
                    <a:pt x="90865" y="10"/>
                    <a:pt x="90865" y="10"/>
                  </a:cubicBezTo>
                  <a:close/>
                </a:path>
              </a:pathLst>
            </a:custGeom>
            <a:solidFill>
              <a:srgbClr val="FFFFFF"/>
            </a:solidFill>
            <a:ln w="2680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6CB4772-5894-FC59-4C8E-327D6BF759B3}"/>
                </a:ext>
              </a:extLst>
            </p:cNvPr>
            <p:cNvSpPr/>
            <p:nvPr/>
          </p:nvSpPr>
          <p:spPr>
            <a:xfrm>
              <a:off x="8726321" y="2303188"/>
              <a:ext cx="123975" cy="123975"/>
            </a:xfrm>
            <a:custGeom>
              <a:avLst/>
              <a:gdLst>
                <a:gd name="connsiteX0" fmla="*/ 123976 w 123975"/>
                <a:gd name="connsiteY0" fmla="*/ 61988 h 123975"/>
                <a:gd name="connsiteX1" fmla="*/ 61988 w 123975"/>
                <a:gd name="connsiteY1" fmla="*/ 123976 h 123975"/>
                <a:gd name="connsiteX2" fmla="*/ 0 w 123975"/>
                <a:gd name="connsiteY2" fmla="*/ 61988 h 123975"/>
                <a:gd name="connsiteX3" fmla="*/ 61988 w 123975"/>
                <a:gd name="connsiteY3" fmla="*/ 0 h 123975"/>
                <a:gd name="connsiteX4" fmla="*/ 123976 w 123975"/>
                <a:gd name="connsiteY4" fmla="*/ 61988 h 1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75" h="123975">
                  <a:moveTo>
                    <a:pt x="123976" y="61988"/>
                  </a:moveTo>
                  <a:cubicBezTo>
                    <a:pt x="123976" y="96223"/>
                    <a:pt x="96223" y="123976"/>
                    <a:pt x="61988" y="123976"/>
                  </a:cubicBezTo>
                  <a:cubicBezTo>
                    <a:pt x="27753" y="123976"/>
                    <a:pt x="0" y="96223"/>
                    <a:pt x="0" y="61988"/>
                  </a:cubicBezTo>
                  <a:cubicBezTo>
                    <a:pt x="0" y="27753"/>
                    <a:pt x="27753" y="0"/>
                    <a:pt x="61988" y="0"/>
                  </a:cubicBezTo>
                  <a:cubicBezTo>
                    <a:pt x="96223" y="0"/>
                    <a:pt x="123976" y="27753"/>
                    <a:pt x="123976" y="61988"/>
                  </a:cubicBezTo>
                  <a:close/>
                </a:path>
              </a:pathLst>
            </a:custGeom>
            <a:solidFill>
              <a:srgbClr val="FFFFFF"/>
            </a:solidFill>
            <a:ln w="26803" cap="flat">
              <a:noFill/>
              <a:prstDash val="solid"/>
              <a:miter/>
            </a:ln>
          </p:spPr>
          <p:txBody>
            <a:bodyPr rtlCol="0" anchor="ctr"/>
            <a:lstStyle/>
            <a:p>
              <a:endParaRPr lang="en-US"/>
            </a:p>
          </p:txBody>
        </p:sp>
      </p:grpSp>
      <p:sp>
        <p:nvSpPr>
          <p:cNvPr id="30" name="Content Placeholder 68">
            <a:extLst>
              <a:ext uri="{FF2B5EF4-FFF2-40B4-BE49-F238E27FC236}">
                <a16:creationId xmlns:a16="http://schemas.microsoft.com/office/drawing/2014/main" id="{FE80D82A-A542-8A42-EA8C-8742BEAA8231}"/>
              </a:ext>
            </a:extLst>
          </p:cNvPr>
          <p:cNvSpPr txBox="1">
            <a:spLocks/>
          </p:cNvSpPr>
          <p:nvPr/>
        </p:nvSpPr>
        <p:spPr>
          <a:xfrm>
            <a:off x="2523969" y="1488704"/>
            <a:ext cx="6057643"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a:solidFill>
                  <a:schemeClr val="bg1"/>
                </a:solidFill>
              </a:rPr>
              <a:t>REMEMBER</a:t>
            </a:r>
          </a:p>
        </p:txBody>
      </p:sp>
      <p:grpSp>
        <p:nvGrpSpPr>
          <p:cNvPr id="34" name="Group 33">
            <a:extLst>
              <a:ext uri="{FF2B5EF4-FFF2-40B4-BE49-F238E27FC236}">
                <a16:creationId xmlns:a16="http://schemas.microsoft.com/office/drawing/2014/main" id="{ADB8766A-0179-9BD6-D0A2-7B5FEF6F6555}"/>
              </a:ext>
            </a:extLst>
          </p:cNvPr>
          <p:cNvGrpSpPr/>
          <p:nvPr/>
        </p:nvGrpSpPr>
        <p:grpSpPr>
          <a:xfrm>
            <a:off x="7497106" y="1645071"/>
            <a:ext cx="1068760" cy="1068758"/>
            <a:chOff x="8217778" y="1504529"/>
            <a:chExt cx="1141005" cy="1141005"/>
          </a:xfrm>
        </p:grpSpPr>
        <p:sp>
          <p:nvSpPr>
            <p:cNvPr id="35" name="Freeform: Shape 34">
              <a:extLst>
                <a:ext uri="{FF2B5EF4-FFF2-40B4-BE49-F238E27FC236}">
                  <a16:creationId xmlns:a16="http://schemas.microsoft.com/office/drawing/2014/main" id="{D01CBB58-7E78-F62E-D5FE-F025E8B6F153}"/>
                </a:ext>
              </a:extLst>
            </p:cNvPr>
            <p:cNvSpPr/>
            <p:nvPr/>
          </p:nvSpPr>
          <p:spPr>
            <a:xfrm rot="16621200">
              <a:off x="8217778" y="1504529"/>
              <a:ext cx="1141005" cy="1141005"/>
            </a:xfrm>
            <a:custGeom>
              <a:avLst/>
              <a:gdLst>
                <a:gd name="connsiteX0" fmla="*/ 1141006 w 1141005"/>
                <a:gd name="connsiteY0" fmla="*/ 570503 h 1141005"/>
                <a:gd name="connsiteX1" fmla="*/ 570503 w 1141005"/>
                <a:gd name="connsiteY1" fmla="*/ 1141006 h 1141005"/>
                <a:gd name="connsiteX2" fmla="*/ 0 w 1141005"/>
                <a:gd name="connsiteY2" fmla="*/ 570503 h 1141005"/>
                <a:gd name="connsiteX3" fmla="*/ 570503 w 1141005"/>
                <a:gd name="connsiteY3" fmla="*/ 0 h 1141005"/>
                <a:gd name="connsiteX4" fmla="*/ 1141006 w 1141005"/>
                <a:gd name="connsiteY4" fmla="*/ 570503 h 114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005" h="1141005">
                  <a:moveTo>
                    <a:pt x="1141006" y="570503"/>
                  </a:moveTo>
                  <a:cubicBezTo>
                    <a:pt x="1141006" y="885583"/>
                    <a:pt x="885583" y="1141006"/>
                    <a:pt x="570503" y="1141006"/>
                  </a:cubicBezTo>
                  <a:cubicBezTo>
                    <a:pt x="255423" y="1141006"/>
                    <a:pt x="0" y="885583"/>
                    <a:pt x="0" y="570503"/>
                  </a:cubicBezTo>
                  <a:cubicBezTo>
                    <a:pt x="0" y="255423"/>
                    <a:pt x="255423" y="0"/>
                    <a:pt x="570503" y="0"/>
                  </a:cubicBezTo>
                  <a:cubicBezTo>
                    <a:pt x="885583" y="0"/>
                    <a:pt x="1141006" y="255423"/>
                    <a:pt x="1141006" y="570503"/>
                  </a:cubicBezTo>
                  <a:close/>
                </a:path>
              </a:pathLst>
            </a:custGeom>
            <a:solidFill>
              <a:schemeClr val="accent5"/>
            </a:solidFill>
            <a:ln w="2680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BB25467-4AC8-E985-3079-2C50E4D0BF8E}"/>
                </a:ext>
              </a:extLst>
            </p:cNvPr>
            <p:cNvSpPr/>
            <p:nvPr/>
          </p:nvSpPr>
          <p:spPr>
            <a:xfrm rot="16621200">
              <a:off x="8265812" y="1552563"/>
              <a:ext cx="1044938" cy="1044938"/>
            </a:xfrm>
            <a:custGeom>
              <a:avLst/>
              <a:gdLst>
                <a:gd name="connsiteX0" fmla="*/ 1044938 w 1044938"/>
                <a:gd name="connsiteY0" fmla="*/ 522469 h 1044938"/>
                <a:gd name="connsiteX1" fmla="*/ 522469 w 1044938"/>
                <a:gd name="connsiteY1" fmla="*/ 1044938 h 1044938"/>
                <a:gd name="connsiteX2" fmla="*/ 0 w 1044938"/>
                <a:gd name="connsiteY2" fmla="*/ 522469 h 1044938"/>
                <a:gd name="connsiteX3" fmla="*/ 522469 w 1044938"/>
                <a:gd name="connsiteY3" fmla="*/ 0 h 1044938"/>
                <a:gd name="connsiteX4" fmla="*/ 1044938 w 1044938"/>
                <a:gd name="connsiteY4" fmla="*/ 522469 h 1044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38" h="1044938">
                  <a:moveTo>
                    <a:pt x="1044938" y="522469"/>
                  </a:moveTo>
                  <a:cubicBezTo>
                    <a:pt x="1044938" y="811021"/>
                    <a:pt x="811021" y="1044938"/>
                    <a:pt x="522469" y="1044938"/>
                  </a:cubicBezTo>
                  <a:cubicBezTo>
                    <a:pt x="233917" y="1044938"/>
                    <a:pt x="0" y="811021"/>
                    <a:pt x="0" y="522469"/>
                  </a:cubicBezTo>
                  <a:cubicBezTo>
                    <a:pt x="0" y="233917"/>
                    <a:pt x="233917" y="0"/>
                    <a:pt x="522469" y="0"/>
                  </a:cubicBezTo>
                  <a:cubicBezTo>
                    <a:pt x="811021" y="0"/>
                    <a:pt x="1044938" y="233917"/>
                    <a:pt x="1044938" y="522469"/>
                  </a:cubicBezTo>
                  <a:close/>
                </a:path>
              </a:pathLst>
            </a:custGeom>
            <a:noFill/>
            <a:ln w="26803" cap="flat">
              <a:solidFill>
                <a:srgbClr val="FFFFFF"/>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24FD7CA-4A87-C16A-8A8D-30805DFD78DF}"/>
                </a:ext>
              </a:extLst>
            </p:cNvPr>
            <p:cNvSpPr/>
            <p:nvPr/>
          </p:nvSpPr>
          <p:spPr>
            <a:xfrm>
              <a:off x="8700664" y="1723283"/>
              <a:ext cx="175290" cy="519258"/>
            </a:xfrm>
            <a:custGeom>
              <a:avLst/>
              <a:gdLst>
                <a:gd name="connsiteX0" fmla="*/ 90865 w 175290"/>
                <a:gd name="connsiteY0" fmla="*/ 10 h 519258"/>
                <a:gd name="connsiteX1" fmla="*/ 87645 w 175290"/>
                <a:gd name="connsiteY1" fmla="*/ 10 h 519258"/>
                <a:gd name="connsiteX2" fmla="*/ 84425 w 175290"/>
                <a:gd name="connsiteY2" fmla="*/ 10 h 519258"/>
                <a:gd name="connsiteX3" fmla="*/ 1775 w 175290"/>
                <a:gd name="connsiteY3" fmla="*/ 118351 h 519258"/>
                <a:gd name="connsiteX4" fmla="*/ 53029 w 175290"/>
                <a:gd name="connsiteY4" fmla="*/ 480886 h 519258"/>
                <a:gd name="connsiteX5" fmla="*/ 87645 w 175290"/>
                <a:gd name="connsiteY5" fmla="*/ 519259 h 519258"/>
                <a:gd name="connsiteX6" fmla="*/ 87645 w 175290"/>
                <a:gd name="connsiteY6" fmla="*/ 519259 h 519258"/>
                <a:gd name="connsiteX7" fmla="*/ 87645 w 175290"/>
                <a:gd name="connsiteY7" fmla="*/ 519259 h 519258"/>
                <a:gd name="connsiteX8" fmla="*/ 87645 w 175290"/>
                <a:gd name="connsiteY8" fmla="*/ 519259 h 519258"/>
                <a:gd name="connsiteX9" fmla="*/ 87645 w 175290"/>
                <a:gd name="connsiteY9" fmla="*/ 519259 h 519258"/>
                <a:gd name="connsiteX10" fmla="*/ 122262 w 175290"/>
                <a:gd name="connsiteY10" fmla="*/ 480886 h 519258"/>
                <a:gd name="connsiteX11" fmla="*/ 173516 w 175290"/>
                <a:gd name="connsiteY11" fmla="*/ 118351 h 519258"/>
                <a:gd name="connsiteX12" fmla="*/ 90865 w 175290"/>
                <a:gd name="connsiteY12" fmla="*/ 10 h 51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90" h="519258">
                  <a:moveTo>
                    <a:pt x="90865" y="10"/>
                  </a:moveTo>
                  <a:cubicBezTo>
                    <a:pt x="90865" y="10"/>
                    <a:pt x="88719" y="10"/>
                    <a:pt x="87645" y="10"/>
                  </a:cubicBezTo>
                  <a:cubicBezTo>
                    <a:pt x="86572" y="10"/>
                    <a:pt x="85499" y="10"/>
                    <a:pt x="84425" y="10"/>
                  </a:cubicBezTo>
                  <a:cubicBezTo>
                    <a:pt x="84425" y="10"/>
                    <a:pt x="-14326" y="-3478"/>
                    <a:pt x="1775" y="118351"/>
                  </a:cubicBezTo>
                  <a:lnTo>
                    <a:pt x="53029" y="480886"/>
                  </a:lnTo>
                  <a:cubicBezTo>
                    <a:pt x="53029" y="480886"/>
                    <a:pt x="59201" y="518186"/>
                    <a:pt x="87645" y="519259"/>
                  </a:cubicBezTo>
                  <a:lnTo>
                    <a:pt x="87645" y="519259"/>
                  </a:lnTo>
                  <a:cubicBezTo>
                    <a:pt x="87645" y="519259"/>
                    <a:pt x="87645" y="519259"/>
                    <a:pt x="87645" y="519259"/>
                  </a:cubicBezTo>
                  <a:cubicBezTo>
                    <a:pt x="87645" y="519259"/>
                    <a:pt x="87645" y="519259"/>
                    <a:pt x="87645" y="519259"/>
                  </a:cubicBezTo>
                  <a:lnTo>
                    <a:pt x="87645" y="519259"/>
                  </a:lnTo>
                  <a:cubicBezTo>
                    <a:pt x="116090" y="518186"/>
                    <a:pt x="122262" y="480886"/>
                    <a:pt x="122262" y="480886"/>
                  </a:cubicBezTo>
                  <a:lnTo>
                    <a:pt x="173516" y="118351"/>
                  </a:lnTo>
                  <a:cubicBezTo>
                    <a:pt x="189617" y="-3210"/>
                    <a:pt x="90865" y="10"/>
                    <a:pt x="90865" y="10"/>
                  </a:cubicBezTo>
                  <a:close/>
                </a:path>
              </a:pathLst>
            </a:custGeom>
            <a:solidFill>
              <a:srgbClr val="FFFFFF"/>
            </a:solidFill>
            <a:ln w="2680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7D8FB35-2B9A-D94B-77A9-2A02CD079BCB}"/>
                </a:ext>
              </a:extLst>
            </p:cNvPr>
            <p:cNvSpPr/>
            <p:nvPr/>
          </p:nvSpPr>
          <p:spPr>
            <a:xfrm>
              <a:off x="8726321" y="2303188"/>
              <a:ext cx="123975" cy="123975"/>
            </a:xfrm>
            <a:custGeom>
              <a:avLst/>
              <a:gdLst>
                <a:gd name="connsiteX0" fmla="*/ 123976 w 123975"/>
                <a:gd name="connsiteY0" fmla="*/ 61988 h 123975"/>
                <a:gd name="connsiteX1" fmla="*/ 61988 w 123975"/>
                <a:gd name="connsiteY1" fmla="*/ 123976 h 123975"/>
                <a:gd name="connsiteX2" fmla="*/ 0 w 123975"/>
                <a:gd name="connsiteY2" fmla="*/ 61988 h 123975"/>
                <a:gd name="connsiteX3" fmla="*/ 61988 w 123975"/>
                <a:gd name="connsiteY3" fmla="*/ 0 h 123975"/>
                <a:gd name="connsiteX4" fmla="*/ 123976 w 123975"/>
                <a:gd name="connsiteY4" fmla="*/ 61988 h 1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75" h="123975">
                  <a:moveTo>
                    <a:pt x="123976" y="61988"/>
                  </a:moveTo>
                  <a:cubicBezTo>
                    <a:pt x="123976" y="96223"/>
                    <a:pt x="96223" y="123976"/>
                    <a:pt x="61988" y="123976"/>
                  </a:cubicBezTo>
                  <a:cubicBezTo>
                    <a:pt x="27753" y="123976"/>
                    <a:pt x="0" y="96223"/>
                    <a:pt x="0" y="61988"/>
                  </a:cubicBezTo>
                  <a:cubicBezTo>
                    <a:pt x="0" y="27753"/>
                    <a:pt x="27753" y="0"/>
                    <a:pt x="61988" y="0"/>
                  </a:cubicBezTo>
                  <a:cubicBezTo>
                    <a:pt x="96223" y="0"/>
                    <a:pt x="123976" y="27753"/>
                    <a:pt x="123976" y="61988"/>
                  </a:cubicBezTo>
                  <a:close/>
                </a:path>
              </a:pathLst>
            </a:custGeom>
            <a:solidFill>
              <a:srgbClr val="FFFFFF"/>
            </a:solidFill>
            <a:ln w="26803"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7E065D9A-2535-C29A-96EF-EE9F9B558D0C}"/>
              </a:ext>
            </a:extLst>
          </p:cNvPr>
          <p:cNvPicPr>
            <a:picLocks noChangeAspect="1"/>
          </p:cNvPicPr>
          <p:nvPr/>
        </p:nvPicPr>
        <p:blipFill rotWithShape="1">
          <a:blip r:embed="rId3"/>
          <a:srcRect t="94980" r="76600"/>
          <a:stretch/>
        </p:blipFill>
        <p:spPr>
          <a:xfrm>
            <a:off x="106370" y="6510180"/>
            <a:ext cx="2814221" cy="347820"/>
          </a:xfrm>
          <a:prstGeom prst="rect">
            <a:avLst/>
          </a:prstGeom>
        </p:spPr>
      </p:pic>
    </p:spTree>
    <p:extLst>
      <p:ext uri="{BB962C8B-B14F-4D97-AF65-F5344CB8AC3E}">
        <p14:creationId xmlns:p14="http://schemas.microsoft.com/office/powerpoint/2010/main" val="81717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097817" y="1479377"/>
            <a:ext cx="8626419"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bg1"/>
                </a:solidFill>
              </a:rPr>
              <a:t>With more gifts being bought on social sites like Facebook Marketplace, we can appreciate the bargain but need to be cautious of the risk.</a:t>
            </a:r>
          </a:p>
        </p:txBody>
      </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97318" y="1488704"/>
            <a:ext cx="2688106"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a:solidFill>
                  <a:schemeClr val="bg1"/>
                </a:solidFill>
              </a:rPr>
              <a:t>Online Marketplaces</a:t>
            </a:r>
          </a:p>
        </p:txBody>
      </p:sp>
      <p:sp>
        <p:nvSpPr>
          <p:cNvPr id="13" name="TextBox 12">
            <a:extLst>
              <a:ext uri="{FF2B5EF4-FFF2-40B4-BE49-F238E27FC236}">
                <a16:creationId xmlns:a16="http://schemas.microsoft.com/office/drawing/2014/main" id="{D0D63977-8314-6A0F-9115-5B016D203412}"/>
              </a:ext>
            </a:extLst>
          </p:cNvPr>
          <p:cNvSpPr txBox="1"/>
          <p:nvPr/>
        </p:nvSpPr>
        <p:spPr>
          <a:xfrm>
            <a:off x="2794286" y="3003678"/>
            <a:ext cx="8124193" cy="3870803"/>
          </a:xfrm>
          <a:prstGeom prst="rect">
            <a:avLst/>
          </a:prstGeom>
          <a:noFill/>
        </p:spPr>
        <p:txBody>
          <a:bodyPr wrap="square" lIns="91440" tIns="45720" rIns="91440" bIns="45720" anchor="t">
            <a:spAutoFit/>
          </a:bodyPr>
          <a:lstStyle/>
          <a:p>
            <a:pPr marL="285750" indent="-285750">
              <a:lnSpc>
                <a:spcPct val="90000"/>
              </a:lnSpc>
              <a:spcBef>
                <a:spcPts val="1000"/>
              </a:spcBef>
              <a:buClr>
                <a:schemeClr val="accent5"/>
              </a:buClr>
              <a:buFont typeface="Wingdings 3" panose="05040102010807070707" pitchFamily="18" charset="2"/>
              <a:buChar char=""/>
              <a:defRPr/>
            </a:pPr>
            <a:r>
              <a:rPr lang="en-US" b="1" dirty="0">
                <a:ln/>
                <a:solidFill>
                  <a:schemeClr val="accent1"/>
                </a:solidFill>
                <a:latin typeface="Arial" panose="020B0604020202020204"/>
              </a:rPr>
              <a:t>Meet in Safe, Public Places</a:t>
            </a:r>
          </a:p>
          <a:p>
            <a:pPr marL="742950" lvl="1" indent="-285750">
              <a:lnSpc>
                <a:spcPct val="90000"/>
              </a:lnSpc>
              <a:spcBef>
                <a:spcPts val="1000"/>
              </a:spcBef>
              <a:buClr>
                <a:schemeClr val="accent5"/>
              </a:buClr>
              <a:buFont typeface="Wingdings 3" panose="05040102010807070707" pitchFamily="18" charset="2"/>
              <a:buChar char=""/>
              <a:defRPr/>
            </a:pPr>
            <a:r>
              <a:rPr lang="en-US" sz="1400" dirty="0">
                <a:ea typeface="+mn-lt"/>
                <a:cs typeface="+mn-lt"/>
              </a:rPr>
              <a:t>For in-person pickups, select well-lit, public locations, preferably with security cameras; many police stations provide designated areas for this purpose. </a:t>
            </a:r>
            <a:endParaRPr lang="en-US" sz="1400" dirty="0">
              <a:cs typeface="Arial"/>
            </a:endParaRPr>
          </a:p>
          <a:p>
            <a:pPr marL="742950" lvl="1" indent="-285750">
              <a:lnSpc>
                <a:spcPct val="90000"/>
              </a:lnSpc>
              <a:spcBef>
                <a:spcPts val="1000"/>
              </a:spcBef>
              <a:buClr>
                <a:schemeClr val="accent5"/>
              </a:buClr>
              <a:buFont typeface="Wingdings 3" panose="05040102010807070707" pitchFamily="18" charset="2"/>
              <a:buChar char=""/>
              <a:defRPr/>
            </a:pPr>
            <a:r>
              <a:rPr lang="en-US" sz="1400" dirty="0">
                <a:ln/>
                <a:latin typeface="Arial" panose="020B0604020202020204"/>
              </a:rPr>
              <a:t>To keep your home address private, avoid scheduling pickups at your residence. If you are picking up at their residence or having someone pick-up, make sure you are not alone and choose the time of day wisely..</a:t>
            </a:r>
            <a:endParaRPr lang="en-US" sz="1400" dirty="0">
              <a:ln/>
              <a:latin typeface="Arial" panose="020B0604020202020204"/>
              <a:cs typeface="Arial"/>
            </a:endParaRPr>
          </a:p>
          <a:p>
            <a:pPr marL="285750" indent="-285750">
              <a:lnSpc>
                <a:spcPct val="90000"/>
              </a:lnSpc>
              <a:spcBef>
                <a:spcPts val="1000"/>
              </a:spcBef>
              <a:buClr>
                <a:schemeClr val="accent5"/>
              </a:buClr>
              <a:buFont typeface="Wingdings 3" panose="05040102010807070707" pitchFamily="18" charset="2"/>
              <a:buChar char=""/>
              <a:defRPr/>
            </a:pPr>
            <a:r>
              <a:rPr lang="en-US" b="1" dirty="0">
                <a:solidFill>
                  <a:schemeClr val="accent1"/>
                </a:solidFill>
              </a:rPr>
              <a:t>Inspect Items Carefully</a:t>
            </a:r>
            <a:endParaRPr lang="en-US" b="1" dirty="0">
              <a:solidFill>
                <a:schemeClr val="accent1"/>
              </a:solidFill>
              <a:cs typeface="Arial"/>
            </a:endParaRPr>
          </a:p>
          <a:p>
            <a:pPr marL="742950" lvl="1" indent="-285750">
              <a:lnSpc>
                <a:spcPct val="90000"/>
              </a:lnSpc>
              <a:spcBef>
                <a:spcPts val="1000"/>
              </a:spcBef>
              <a:buClr>
                <a:schemeClr val="accent5"/>
              </a:buClr>
              <a:buFont typeface="Wingdings 3" panose="05040102010807070707" pitchFamily="18" charset="2"/>
              <a:buChar char=""/>
              <a:defRPr/>
            </a:pPr>
            <a:r>
              <a:rPr lang="en-US" sz="1400" dirty="0"/>
              <a:t>Check all items for damage or missing parts before purchasing, especially for electronics or children’s toys. Be aware of recalls when purchasing safety items like car seats or strollers. </a:t>
            </a:r>
            <a:endParaRPr lang="en-US" sz="1400" b="1" dirty="0">
              <a:ln/>
              <a:solidFill>
                <a:schemeClr val="accent1"/>
              </a:solidFill>
              <a:latin typeface="Arial" panose="020B0604020202020204"/>
            </a:endParaRPr>
          </a:p>
          <a:p>
            <a:pPr marL="285750" indent="-285750">
              <a:lnSpc>
                <a:spcPct val="90000"/>
              </a:lnSpc>
              <a:spcBef>
                <a:spcPts val="1000"/>
              </a:spcBef>
              <a:buClr>
                <a:schemeClr val="accent5"/>
              </a:buClr>
              <a:buFont typeface="Wingdings 3" panose="05040102010807070707" pitchFamily="18" charset="2"/>
              <a:buChar char=""/>
              <a:defRPr/>
            </a:pPr>
            <a:r>
              <a:rPr lang="en-US" b="1" dirty="0">
                <a:solidFill>
                  <a:schemeClr val="accent1"/>
                </a:solidFill>
              </a:rPr>
              <a:t>Verify Seller Profiles</a:t>
            </a:r>
            <a:endParaRPr lang="en-US" b="1" dirty="0">
              <a:solidFill>
                <a:schemeClr val="accent1"/>
              </a:solidFill>
              <a:cs typeface="Arial"/>
            </a:endParaRPr>
          </a:p>
          <a:p>
            <a:pPr marL="742950" lvl="1" indent="-285750">
              <a:lnSpc>
                <a:spcPct val="90000"/>
              </a:lnSpc>
              <a:spcBef>
                <a:spcPts val="1000"/>
              </a:spcBef>
              <a:buClr>
                <a:schemeClr val="accent5"/>
              </a:buClr>
              <a:buFont typeface="Wingdings 3" panose="05040102010807070707" pitchFamily="18" charset="2"/>
              <a:buChar char=""/>
              <a:defRPr/>
            </a:pPr>
            <a:r>
              <a:rPr lang="en-US" sz="1400" dirty="0"/>
              <a:t>Only buy from reputable sellers with established profiles and positive reviews. Be cautious of prices that seem too good to be true—they often are.</a:t>
            </a:r>
            <a:endParaRPr lang="en-US" sz="1400" dirty="0">
              <a:cs typeface="Arial"/>
            </a:endParaRPr>
          </a:p>
          <a:p>
            <a:pPr marL="742950" lvl="1" indent="-285750">
              <a:lnSpc>
                <a:spcPct val="90000"/>
              </a:lnSpc>
              <a:spcBef>
                <a:spcPts val="1000"/>
              </a:spcBef>
              <a:buClr>
                <a:schemeClr val="accent5"/>
              </a:buClr>
              <a:buFont typeface="Wingdings 3" panose="05040102010807070707" pitchFamily="18" charset="2"/>
              <a:buChar char=""/>
              <a:defRPr/>
            </a:pPr>
            <a:r>
              <a:rPr lang="en-US" sz="1400" dirty="0">
                <a:ln/>
                <a:latin typeface="Arial" panose="020B0604020202020204"/>
              </a:rPr>
              <a:t>Only accept and receive payments through traditional methods. Venmo &amp; </a:t>
            </a:r>
            <a:r>
              <a:rPr lang="en-US" sz="1400" dirty="0" err="1">
                <a:ln/>
                <a:latin typeface="Arial" panose="020B0604020202020204"/>
              </a:rPr>
              <a:t>Zelle</a:t>
            </a:r>
            <a:r>
              <a:rPr lang="en-US" sz="1400" dirty="0">
                <a:ln/>
                <a:latin typeface="Arial" panose="020B0604020202020204"/>
              </a:rPr>
              <a:t> don’t require you to give out personal details. </a:t>
            </a:r>
            <a:endParaRPr lang="en-US" sz="1400" dirty="0">
              <a:ln/>
              <a:latin typeface="Arial" panose="020B0604020202020204"/>
              <a:cs typeface="Arial"/>
            </a:endParaRPr>
          </a:p>
        </p:txBody>
      </p:sp>
      <p:pic>
        <p:nvPicPr>
          <p:cNvPr id="3" name="Picture 2">
            <a:extLst>
              <a:ext uri="{FF2B5EF4-FFF2-40B4-BE49-F238E27FC236}">
                <a16:creationId xmlns:a16="http://schemas.microsoft.com/office/drawing/2014/main" id="{59C6C438-88ED-B24E-0665-D916F918572F}"/>
              </a:ext>
            </a:extLst>
          </p:cNvPr>
          <p:cNvPicPr>
            <a:picLocks noChangeAspect="1"/>
          </p:cNvPicPr>
          <p:nvPr/>
        </p:nvPicPr>
        <p:blipFill rotWithShape="1">
          <a:blip r:embed="rId3"/>
          <a:srcRect t="94980" r="76600"/>
          <a:stretch/>
        </p:blipFill>
        <p:spPr>
          <a:xfrm>
            <a:off x="106370" y="6510180"/>
            <a:ext cx="2814221" cy="347820"/>
          </a:xfrm>
          <a:prstGeom prst="rect">
            <a:avLst/>
          </a:prstGeom>
        </p:spPr>
      </p:pic>
      <p:pic>
        <p:nvPicPr>
          <p:cNvPr id="8" name="Graphic 7" descr="Ecommerce outline">
            <a:extLst>
              <a:ext uri="{FF2B5EF4-FFF2-40B4-BE49-F238E27FC236}">
                <a16:creationId xmlns:a16="http://schemas.microsoft.com/office/drawing/2014/main" id="{6F517A95-7C76-2F73-441C-6AF489B44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078" y="4170999"/>
            <a:ext cx="1439326" cy="1439326"/>
          </a:xfrm>
          <a:prstGeom prst="rect">
            <a:avLst/>
          </a:prstGeom>
        </p:spPr>
      </p:pic>
      <p:cxnSp>
        <p:nvCxnSpPr>
          <p:cNvPr id="10" name="Straight Connector 9">
            <a:extLst>
              <a:ext uri="{FF2B5EF4-FFF2-40B4-BE49-F238E27FC236}">
                <a16:creationId xmlns:a16="http://schemas.microsoft.com/office/drawing/2014/main" id="{80A2947E-261E-F7D5-D75A-9FCECFB44FA0}"/>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308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9423A39-364A-AFCC-31A4-3A8028F2D722}"/>
              </a:ext>
            </a:extLst>
          </p:cNvPr>
          <p:cNvPicPr>
            <a:picLocks noChangeAspect="1"/>
          </p:cNvPicPr>
          <p:nvPr/>
        </p:nvPicPr>
        <p:blipFill>
          <a:blip r:embed="rId2"/>
          <a:stretch>
            <a:fillRect/>
          </a:stretch>
        </p:blipFill>
        <p:spPr>
          <a:xfrm>
            <a:off x="2419813" y="2879523"/>
            <a:ext cx="1989780" cy="3547669"/>
          </a:xfrm>
          <a:prstGeom prst="rect">
            <a:avLst/>
          </a:prstGeom>
        </p:spPr>
      </p:pic>
      <p:sp>
        <p:nvSpPr>
          <p:cNvPr id="5" name="Rectangle 4">
            <a:extLst>
              <a:ext uri="{FF2B5EF4-FFF2-40B4-BE49-F238E27FC236}">
                <a16:creationId xmlns:a16="http://schemas.microsoft.com/office/drawing/2014/main" id="{3E21466C-C57B-EC49-7352-2453A928B635}"/>
              </a:ext>
            </a:extLst>
          </p:cNvPr>
          <p:cNvSpPr/>
          <p:nvPr/>
        </p:nvSpPr>
        <p:spPr>
          <a:xfrm>
            <a:off x="0" y="1488704"/>
            <a:ext cx="12192000" cy="1390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68">
            <a:extLst>
              <a:ext uri="{FF2B5EF4-FFF2-40B4-BE49-F238E27FC236}">
                <a16:creationId xmlns:a16="http://schemas.microsoft.com/office/drawing/2014/main" id="{FB473F3B-4C8E-F8CB-C39F-630CEF168672}"/>
              </a:ext>
            </a:extLst>
          </p:cNvPr>
          <p:cNvSpPr txBox="1">
            <a:spLocks/>
          </p:cNvSpPr>
          <p:nvPr/>
        </p:nvSpPr>
        <p:spPr>
          <a:xfrm>
            <a:off x="3097817" y="1479377"/>
            <a:ext cx="5249479" cy="1390821"/>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bg1"/>
                </a:solidFill>
              </a:rPr>
              <a:t>Ensure the safety of your little ones by following these easy guidelines.</a:t>
            </a:r>
          </a:p>
        </p:txBody>
      </p:sp>
      <p:sp>
        <p:nvSpPr>
          <p:cNvPr id="14" name="Content Placeholder 68">
            <a:extLst>
              <a:ext uri="{FF2B5EF4-FFF2-40B4-BE49-F238E27FC236}">
                <a16:creationId xmlns:a16="http://schemas.microsoft.com/office/drawing/2014/main" id="{8183421D-ED8D-D1CB-AC39-F0CA341022D1}"/>
              </a:ext>
            </a:extLst>
          </p:cNvPr>
          <p:cNvSpPr txBox="1">
            <a:spLocks/>
          </p:cNvSpPr>
          <p:nvPr/>
        </p:nvSpPr>
        <p:spPr>
          <a:xfrm>
            <a:off x="241557" y="1488704"/>
            <a:ext cx="2483536" cy="1381493"/>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tx1"/>
                </a:solidFill>
                <a:latin typeface="+mn-lt"/>
                <a:ea typeface="+mn-ea"/>
                <a:cs typeface="Arial" panose="020B0604020202020204" pitchFamily="34" charset="0"/>
              </a:defRPr>
            </a:lvl1pPr>
            <a:lvl2pPr marL="3492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3pPr>
            <a:lvl4pPr marL="10350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4pPr>
            <a:lvl5pPr marL="12636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solidFill>
                  <a:schemeClr val="bg1"/>
                </a:solidFill>
              </a:rPr>
              <a:t>Ornaments &amp; Decorations</a:t>
            </a:r>
          </a:p>
        </p:txBody>
      </p:sp>
      <p:pic>
        <p:nvPicPr>
          <p:cNvPr id="8" name="Picture 7">
            <a:extLst>
              <a:ext uri="{FF2B5EF4-FFF2-40B4-BE49-F238E27FC236}">
                <a16:creationId xmlns:a16="http://schemas.microsoft.com/office/drawing/2014/main" id="{7DB1D898-1C88-94D2-9E93-BEB4372EF688}"/>
              </a:ext>
            </a:extLst>
          </p:cNvPr>
          <p:cNvPicPr>
            <a:picLocks noChangeAspect="1"/>
          </p:cNvPicPr>
          <p:nvPr/>
        </p:nvPicPr>
        <p:blipFill rotWithShape="1">
          <a:blip r:embed="rId3"/>
          <a:srcRect t="94980" r="76600"/>
          <a:stretch/>
        </p:blipFill>
        <p:spPr>
          <a:xfrm>
            <a:off x="106370" y="6510180"/>
            <a:ext cx="2814221" cy="347820"/>
          </a:xfrm>
          <a:prstGeom prst="rect">
            <a:avLst/>
          </a:prstGeom>
        </p:spPr>
      </p:pic>
      <p:pic>
        <p:nvPicPr>
          <p:cNvPr id="33" name="Picture 32">
            <a:extLst>
              <a:ext uri="{FF2B5EF4-FFF2-40B4-BE49-F238E27FC236}">
                <a16:creationId xmlns:a16="http://schemas.microsoft.com/office/drawing/2014/main" id="{3F220FE0-F0DF-FEBD-16F8-A33CE8083923}"/>
              </a:ext>
            </a:extLst>
          </p:cNvPr>
          <p:cNvPicPr>
            <a:picLocks noChangeAspect="1"/>
          </p:cNvPicPr>
          <p:nvPr/>
        </p:nvPicPr>
        <p:blipFill>
          <a:blip r:embed="rId4"/>
          <a:stretch>
            <a:fillRect/>
          </a:stretch>
        </p:blipFill>
        <p:spPr>
          <a:xfrm>
            <a:off x="8017582" y="2870196"/>
            <a:ext cx="1945582" cy="3404768"/>
          </a:xfrm>
          <a:prstGeom prst="rect">
            <a:avLst/>
          </a:prstGeom>
        </p:spPr>
      </p:pic>
      <p:pic>
        <p:nvPicPr>
          <p:cNvPr id="16" name="Picture 15">
            <a:extLst>
              <a:ext uri="{FF2B5EF4-FFF2-40B4-BE49-F238E27FC236}">
                <a16:creationId xmlns:a16="http://schemas.microsoft.com/office/drawing/2014/main" id="{825BD202-C444-B24E-7994-780F50A9EF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540" b="95870" l="6883" r="92713">
                        <a14:foregroundMark x1="7287" y1="70796" x2="7287" y2="70796"/>
                        <a14:foregroundMark x1="44939" y1="92035" x2="44939" y2="92035"/>
                        <a14:foregroundMark x1="93117" y1="60472" x2="93117" y2="60472"/>
                        <a14:foregroundMark x1="48988" y1="96460" x2="48988" y2="96460"/>
                        <a14:foregroundMark x1="48178" y1="20354" x2="48178" y2="20354"/>
                        <a14:foregroundMark x1="48178" y1="12389" x2="48178" y2="12389"/>
                        <a14:foregroundMark x1="48178" y1="8850" x2="48178" y2="8850"/>
                        <a14:foregroundMark x1="47368" y1="3540" x2="47368" y2="3540"/>
                      </a14:backgroundRemoval>
                    </a14:imgEffect>
                  </a14:imgLayer>
                </a14:imgProps>
              </a:ext>
            </a:extLst>
          </a:blip>
          <a:stretch>
            <a:fillRect/>
          </a:stretch>
        </p:blipFill>
        <p:spPr>
          <a:xfrm>
            <a:off x="6456946" y="2896289"/>
            <a:ext cx="1847649" cy="2402197"/>
          </a:xfrm>
          <a:prstGeom prst="rect">
            <a:avLst/>
          </a:prstGeom>
        </p:spPr>
      </p:pic>
      <p:pic>
        <p:nvPicPr>
          <p:cNvPr id="20" name="Picture 19">
            <a:extLst>
              <a:ext uri="{FF2B5EF4-FFF2-40B4-BE49-F238E27FC236}">
                <a16:creationId xmlns:a16="http://schemas.microsoft.com/office/drawing/2014/main" id="{46677171-E441-E480-80DC-DF67660BFCA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739" b="92609" l="7742" r="87742">
                        <a14:foregroundMark x1="52258" y1="92609" x2="52258" y2="92609"/>
                        <a14:foregroundMark x1="87742" y1="63913" x2="87742" y2="63913"/>
                        <a14:foregroundMark x1="7742" y1="60870" x2="7742" y2="60870"/>
                        <a14:foregroundMark x1="51613" y1="6522" x2="51613" y2="6522"/>
                        <a14:foregroundMark x1="52258" y1="1739" x2="52258" y2="1739"/>
                      </a14:backgroundRemoval>
                    </a14:imgEffect>
                  </a14:imgLayer>
                </a14:imgProps>
              </a:ext>
            </a:extLst>
          </a:blip>
          <a:stretch>
            <a:fillRect/>
          </a:stretch>
        </p:blipFill>
        <p:spPr>
          <a:xfrm>
            <a:off x="309176" y="2873118"/>
            <a:ext cx="1016951" cy="1509024"/>
          </a:xfrm>
          <a:prstGeom prst="rect">
            <a:avLst/>
          </a:prstGeom>
        </p:spPr>
      </p:pic>
      <p:pic>
        <p:nvPicPr>
          <p:cNvPr id="37" name="Picture 36">
            <a:extLst>
              <a:ext uri="{FF2B5EF4-FFF2-40B4-BE49-F238E27FC236}">
                <a16:creationId xmlns:a16="http://schemas.microsoft.com/office/drawing/2014/main" id="{C0AE5059-8C75-C778-65A4-F5D060A388D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135" b="92308" l="9016" r="89344">
                        <a14:foregroundMark x1="45902" y1="92308" x2="45902" y2="92308"/>
                        <a14:foregroundMark x1="86885" y1="69231" x2="86885" y2="69231"/>
                        <a14:foregroundMark x1="89344" y1="67308" x2="89344" y2="67308"/>
                      </a14:backgroundRemoval>
                    </a14:imgEffect>
                  </a14:imgLayer>
                </a14:imgProps>
              </a:ext>
            </a:extLst>
          </a:blip>
          <a:stretch>
            <a:fillRect/>
          </a:stretch>
        </p:blipFill>
        <p:spPr>
          <a:xfrm>
            <a:off x="9237730" y="2773430"/>
            <a:ext cx="821750" cy="1401017"/>
          </a:xfrm>
          <a:prstGeom prst="rect">
            <a:avLst/>
          </a:prstGeom>
        </p:spPr>
      </p:pic>
      <p:pic>
        <p:nvPicPr>
          <p:cNvPr id="39" name="Picture 38">
            <a:extLst>
              <a:ext uri="{FF2B5EF4-FFF2-40B4-BE49-F238E27FC236}">
                <a16:creationId xmlns:a16="http://schemas.microsoft.com/office/drawing/2014/main" id="{9F77CFD2-9D44-BF3D-EC0A-2B57E64A201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46" b="97161" l="2609" r="96522">
                        <a14:foregroundMark x1="46522" y1="5994" x2="46522" y2="5994"/>
                        <a14:foregroundMark x1="91739" y1="63722" x2="91739" y2="63722"/>
                        <a14:foregroundMark x1="36522" y1="93060" x2="36522" y2="93060"/>
                        <a14:foregroundMark x1="46522" y1="97476" x2="46522" y2="97476"/>
                        <a14:foregroundMark x1="3478" y1="64353" x2="3478" y2="64353"/>
                        <a14:foregroundMark x1="96522" y1="64353" x2="96522" y2="64353"/>
                        <a14:foregroundMark x1="46087" y1="26498" x2="46087" y2="26498"/>
                        <a14:foregroundMark x1="53043" y1="22397" x2="53043" y2="22397"/>
                        <a14:foregroundMark x1="46522" y1="946" x2="46522" y2="946"/>
                      </a14:backgroundRemoval>
                    </a14:imgEffect>
                  </a14:imgLayer>
                </a14:imgProps>
              </a:ext>
            </a:extLst>
          </a:blip>
          <a:stretch>
            <a:fillRect/>
          </a:stretch>
        </p:blipFill>
        <p:spPr>
          <a:xfrm>
            <a:off x="1317131" y="2879522"/>
            <a:ext cx="1544005" cy="2128041"/>
          </a:xfrm>
          <a:prstGeom prst="rect">
            <a:avLst/>
          </a:prstGeom>
        </p:spPr>
      </p:pic>
      <p:pic>
        <p:nvPicPr>
          <p:cNvPr id="45" name="Picture 44">
            <a:extLst>
              <a:ext uri="{FF2B5EF4-FFF2-40B4-BE49-F238E27FC236}">
                <a16:creationId xmlns:a16="http://schemas.microsoft.com/office/drawing/2014/main" id="{996724E4-DCAB-A637-8681-137E64875D2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32" b="97205" l="5957" r="98298">
                        <a14:foregroundMark x1="47660" y1="9006" x2="47660" y2="9006"/>
                        <a14:foregroundMark x1="48085" y1="4037" x2="48085" y2="4037"/>
                        <a14:foregroundMark x1="48511" y1="932" x2="48511" y2="932"/>
                        <a14:foregroundMark x1="98298" y1="57453" x2="98298" y2="57453"/>
                        <a14:foregroundMark x1="94894" y1="64907" x2="94894" y2="64907"/>
                        <a14:foregroundMark x1="91489" y1="69876" x2="91489" y2="69876"/>
                        <a14:foregroundMark x1="82128" y1="80745" x2="82128" y2="80745"/>
                        <a14:foregroundMark x1="71064" y1="88509" x2="71064" y2="88509"/>
                        <a14:foregroundMark x1="59574" y1="92857" x2="59574" y2="92857"/>
                        <a14:foregroundMark x1="53191" y1="97205" x2="53191" y2="97205"/>
                        <a14:foregroundMark x1="5957" y1="62733" x2="5957" y2="62733"/>
                      </a14:backgroundRemoval>
                    </a14:imgEffect>
                  </a14:imgLayer>
                </a14:imgProps>
              </a:ext>
            </a:extLst>
          </a:blip>
          <a:stretch>
            <a:fillRect/>
          </a:stretch>
        </p:blipFill>
        <p:spPr>
          <a:xfrm>
            <a:off x="4327871" y="2879521"/>
            <a:ext cx="2129075" cy="2917285"/>
          </a:xfrm>
          <a:prstGeom prst="rect">
            <a:avLst/>
          </a:prstGeom>
        </p:spPr>
      </p:pic>
      <p:pic>
        <p:nvPicPr>
          <p:cNvPr id="47" name="Picture 46">
            <a:extLst>
              <a:ext uri="{FF2B5EF4-FFF2-40B4-BE49-F238E27FC236}">
                <a16:creationId xmlns:a16="http://schemas.microsoft.com/office/drawing/2014/main" id="{687E2BAA-DF20-C228-FF2F-536259A8ED5C}"/>
              </a:ext>
            </a:extLst>
          </p:cNvPr>
          <p:cNvPicPr>
            <a:picLocks noChangeAspect="1"/>
          </p:cNvPicPr>
          <p:nvPr/>
        </p:nvPicPr>
        <p:blipFill>
          <a:blip r:embed="rId15"/>
          <a:stretch>
            <a:fillRect/>
          </a:stretch>
        </p:blipFill>
        <p:spPr>
          <a:xfrm>
            <a:off x="9973135" y="2870196"/>
            <a:ext cx="1970382" cy="2635386"/>
          </a:xfrm>
          <a:prstGeom prst="rect">
            <a:avLst/>
          </a:prstGeom>
        </p:spPr>
      </p:pic>
      <p:cxnSp>
        <p:nvCxnSpPr>
          <p:cNvPr id="3" name="Straight Connector 2">
            <a:extLst>
              <a:ext uri="{FF2B5EF4-FFF2-40B4-BE49-F238E27FC236}">
                <a16:creationId xmlns:a16="http://schemas.microsoft.com/office/drawing/2014/main" id="{6492B60E-1448-6DDA-6D04-C4C346DEE36F}"/>
              </a:ext>
            </a:extLst>
          </p:cNvPr>
          <p:cNvCxnSpPr/>
          <p:nvPr/>
        </p:nvCxnSpPr>
        <p:spPr>
          <a:xfrm>
            <a:off x="2878553" y="1622185"/>
            <a:ext cx="0" cy="113211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E0AA52B-F6B5-C261-E344-8B6D1EBF9DA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135" b="92308" l="9016" r="89344">
                        <a14:foregroundMark x1="45902" y1="92308" x2="45902" y2="92308"/>
                        <a14:foregroundMark x1="86885" y1="69231" x2="86885" y2="69231"/>
                        <a14:foregroundMark x1="89344" y1="67308" x2="89344" y2="67308"/>
                      </a14:backgroundRemoval>
                    </a14:imgEffect>
                  </a14:imgLayer>
                </a14:imgProps>
              </a:ext>
            </a:extLst>
          </a:blip>
          <a:stretch>
            <a:fillRect/>
          </a:stretch>
        </p:blipFill>
        <p:spPr>
          <a:xfrm>
            <a:off x="3292278" y="2773430"/>
            <a:ext cx="821750" cy="1401017"/>
          </a:xfrm>
          <a:prstGeom prst="rect">
            <a:avLst/>
          </a:prstGeom>
        </p:spPr>
      </p:pic>
    </p:spTree>
    <p:extLst>
      <p:ext uri="{BB962C8B-B14F-4D97-AF65-F5344CB8AC3E}">
        <p14:creationId xmlns:p14="http://schemas.microsoft.com/office/powerpoint/2010/main" val="151515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amp;P Template">
  <a:themeElements>
    <a:clrScheme name="Custom 2">
      <a:dk1>
        <a:srgbClr val="646464"/>
      </a:dk1>
      <a:lt1>
        <a:srgbClr val="FFFFFF"/>
      </a:lt1>
      <a:dk2>
        <a:srgbClr val="172843"/>
      </a:dk2>
      <a:lt2>
        <a:srgbClr val="C8C8C8"/>
      </a:lt2>
      <a:accent1>
        <a:srgbClr val="2B5597"/>
      </a:accent1>
      <a:accent2>
        <a:srgbClr val="002D72"/>
      </a:accent2>
      <a:accent3>
        <a:srgbClr val="172843"/>
      </a:accent3>
      <a:accent4>
        <a:srgbClr val="000000"/>
      </a:accent4>
      <a:accent5>
        <a:srgbClr val="00B2E3"/>
      </a:accent5>
      <a:accent6>
        <a:srgbClr val="CE0E2D"/>
      </a:accent6>
      <a:hlink>
        <a:srgbClr val="00B2E3"/>
      </a:hlink>
      <a:folHlink>
        <a:srgbClr val="CE0E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E15B964-831C-4CDC-B8D9-C1A86A6599E0}">
  <we:reference id="wa200001766" version="1.5.0.0" store="en-US" storeType="OMEX"/>
  <we:alternateReferences>
    <we:reference id="WA200001766" version="1.5.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B4905416CB24CBC9822CBE666BC17" ma:contentTypeVersion="16" ma:contentTypeDescription="Create a new document." ma:contentTypeScope="" ma:versionID="fc4d8fe37315bcfeaa0158b7d9876c63">
  <xsd:schema xmlns:xsd="http://www.w3.org/2001/XMLSchema" xmlns:xs="http://www.w3.org/2001/XMLSchema" xmlns:p="http://schemas.microsoft.com/office/2006/metadata/properties" xmlns:ns3="57d9e5ec-8674-4d8f-bf13-0a46fae7114f" xmlns:ns4="576282e0-6ad5-46b9-b730-38bcec6d8c83" targetNamespace="http://schemas.microsoft.com/office/2006/metadata/properties" ma:root="true" ma:fieldsID="386accf420a122beadddbb0509fe7b19" ns3:_="" ns4:_="">
    <xsd:import namespace="57d9e5ec-8674-4d8f-bf13-0a46fae7114f"/>
    <xsd:import namespace="576282e0-6ad5-46b9-b730-38bcec6d8c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DateTaken" minOccurs="0"/>
                <xsd:element ref="ns3:MediaServiceLocatio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9e5ec-8674-4d8f-bf13-0a46fae71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6282e0-6ad5-46b9-b730-38bcec6d8c8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7d9e5ec-8674-4d8f-bf13-0a46fae7114f" xsi:nil="true"/>
  </documentManagement>
</p:properties>
</file>

<file path=customXml/itemProps1.xml><?xml version="1.0" encoding="utf-8"?>
<ds:datastoreItem xmlns:ds="http://schemas.openxmlformats.org/officeDocument/2006/customXml" ds:itemID="{85469780-3B1A-40AC-A441-94AE743F14B5}">
  <ds:schemaRefs>
    <ds:schemaRef ds:uri="576282e0-6ad5-46b9-b730-38bcec6d8c83"/>
    <ds:schemaRef ds:uri="57d9e5ec-8674-4d8f-bf13-0a46fae711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CB7CAB-9B9B-4642-B264-9F7D96C3FC4A}">
  <ds:schemaRefs>
    <ds:schemaRef ds:uri="http://schemas.microsoft.com/sharepoint/v3/contenttype/forms"/>
  </ds:schemaRefs>
</ds:datastoreItem>
</file>

<file path=customXml/itemProps3.xml><?xml version="1.0" encoding="utf-8"?>
<ds:datastoreItem xmlns:ds="http://schemas.openxmlformats.org/officeDocument/2006/customXml" ds:itemID="{F337E8EB-98B4-4698-B8E5-270F3D848FD9}">
  <ds:schemaRefs>
    <ds:schemaRef ds:uri="576282e0-6ad5-46b9-b730-38bcec6d8c83"/>
    <ds:schemaRef ds:uri="57d9e5ec-8674-4d8f-bf13-0a46fae711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Widescreen</PresentationFormat>
  <Paragraphs>68</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Wingdings</vt:lpstr>
      <vt:lpstr>Wingdings 3</vt:lpstr>
      <vt:lpstr>H&amp;P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Helmerich and Payne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McHenry</dc:creator>
  <cp:lastModifiedBy>Daniel Roberts</cp:lastModifiedBy>
  <cp:revision>3</cp:revision>
  <dcterms:created xsi:type="dcterms:W3CDTF">2024-01-09T04:34:20Z</dcterms:created>
  <dcterms:modified xsi:type="dcterms:W3CDTF">2024-11-25T16:53:34Z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0x010100482B4905416CB24CBC9822CBE666BC17</vt:lpwstr>
  </property>
</Properties>
</file>